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90" r:id="rId4"/>
    <p:sldId id="278" r:id="rId5"/>
    <p:sldId id="277" r:id="rId6"/>
    <p:sldId id="296" r:id="rId7"/>
    <p:sldId id="291" r:id="rId8"/>
    <p:sldId id="292" r:id="rId9"/>
    <p:sldId id="293" r:id="rId10"/>
    <p:sldId id="301" r:id="rId11"/>
    <p:sldId id="294" r:id="rId12"/>
    <p:sldId id="295" r:id="rId13"/>
    <p:sldId id="286" r:id="rId14"/>
    <p:sldId id="274" r:id="rId15"/>
    <p:sldId id="262" r:id="rId16"/>
    <p:sldId id="263" r:id="rId17"/>
    <p:sldId id="261" r:id="rId18"/>
    <p:sldId id="270" r:id="rId19"/>
    <p:sldId id="300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88" autoAdjust="0"/>
    <p:restoredTop sz="95238" autoAdjust="0"/>
  </p:normalViewPr>
  <p:slideViewPr>
    <p:cSldViewPr>
      <p:cViewPr varScale="1">
        <p:scale>
          <a:sx n="95" d="100"/>
          <a:sy n="95" d="100"/>
        </p:scale>
        <p:origin x="90" y="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493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661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893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219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676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40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135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334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72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003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861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04.12.2025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9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691680" y="1628800"/>
            <a:ext cx="5544616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3347864" y="5733256"/>
            <a:ext cx="561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/>
              <a:t>Виконавець: зав</a:t>
            </a:r>
            <a:r>
              <a:rPr lang="uk-UA" b="1" dirty="0" smtClean="0"/>
              <a:t>. бібліотекою </a:t>
            </a:r>
            <a:r>
              <a:rPr lang="uk-UA" b="1" dirty="0" smtClean="0"/>
              <a:t>ДПТНЗ </a:t>
            </a:r>
            <a:r>
              <a:rPr lang="uk-UA" b="1" dirty="0"/>
              <a:t>«</a:t>
            </a:r>
            <a:r>
              <a:rPr lang="uk-UA" b="1" dirty="0" smtClean="0"/>
              <a:t>РЦПОРГКГТД</a:t>
            </a:r>
            <a:r>
              <a:rPr lang="uk-UA" b="1" dirty="0" smtClean="0"/>
              <a:t>» Антоніна  </a:t>
            </a:r>
            <a:r>
              <a:rPr lang="uk-UA" b="1" dirty="0" err="1" smtClean="0"/>
              <a:t>Марухненко</a:t>
            </a:r>
            <a:endParaRPr lang="uk-UA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" y="589756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670" y="548680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  <a:latin typeface="Roboto"/>
              </a:rPr>
              <a:t> 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Roboto"/>
              </a:rPr>
              <a:t>"Рекордна" оборона Донецького аеропорту</a:t>
            </a:r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978" y="1578153"/>
            <a:ext cx="5796136" cy="39606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695" y="1988840"/>
            <a:ext cx="28803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Збройні сили України 242 дні тримали оборону Донецького аеропорту - з 26 травня 2014 по 22 січня 2015 року. Наприклад, оборона </a:t>
            </a:r>
            <a:r>
              <a:rPr lang="uk-UA" dirty="0" err="1"/>
              <a:t>ДАПу</a:t>
            </a:r>
            <a:r>
              <a:rPr lang="uk-UA" dirty="0"/>
              <a:t> тривала більше, ніж оборона Брестської фортеці - 29 днів, Одеси - 72 дні, Києва - 81 день, Сталінграда - 200 днів.</a:t>
            </a:r>
          </a:p>
        </p:txBody>
      </p:sp>
    </p:spTree>
    <p:extLst>
      <p:ext uri="{BB962C8B-B14F-4D97-AF65-F5344CB8AC3E}">
        <p14:creationId xmlns:p14="http://schemas.microsoft.com/office/powerpoint/2010/main" val="151953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nayshov.com/FR/25670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735" y="1367772"/>
            <a:ext cx="6248265" cy="38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3885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/>
              <a:t>Рівень довіри українців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00808"/>
            <a:ext cx="26442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uk-UA" dirty="0"/>
              <a:t>Рівень довіри українців до Збройних сил є найвищим серед державних та суспільних інституцій</a:t>
            </a:r>
            <a:r>
              <a:rPr lang="uk-UA" dirty="0" smtClean="0"/>
              <a:t>.</a:t>
            </a:r>
          </a:p>
          <a:p>
            <a:pPr indent="360363" algn="just"/>
            <a:r>
              <a:rPr lang="uk-UA" dirty="0" smtClean="0"/>
              <a:t>Згідно </a:t>
            </a:r>
            <a:r>
              <a:rPr lang="uk-UA" dirty="0"/>
              <a:t>різних соціологічних опитувань, українським військовим довіряють більше 90% громадян.</a:t>
            </a:r>
          </a:p>
        </p:txBody>
      </p:sp>
    </p:spTree>
    <p:extLst>
      <p:ext uri="{BB962C8B-B14F-4D97-AF65-F5344CB8AC3E}">
        <p14:creationId xmlns:p14="http://schemas.microsoft.com/office/powerpoint/2010/main" val="2499637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594" y="404664"/>
            <a:ext cx="4031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/>
              <a:t>Військове привітання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980728"/>
            <a:ext cx="6911982" cy="41570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4594" y="5137791"/>
            <a:ext cx="8424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 2018 </a:t>
            </a:r>
            <a:r>
              <a:rPr lang="ru-RU" b="1" dirty="0" err="1"/>
              <a:t>році</a:t>
            </a:r>
            <a:r>
              <a:rPr lang="ru-RU" b="1" dirty="0"/>
              <a:t> </a:t>
            </a:r>
            <a:r>
              <a:rPr lang="ru-RU" b="1" dirty="0" err="1"/>
              <a:t>українська</a:t>
            </a:r>
            <a:r>
              <a:rPr lang="ru-RU" b="1" dirty="0"/>
              <a:t> </a:t>
            </a:r>
            <a:r>
              <a:rPr lang="ru-RU" b="1" dirty="0" err="1"/>
              <a:t>армія</a:t>
            </a:r>
            <a:r>
              <a:rPr lang="ru-RU" b="1" dirty="0"/>
              <a:t> </a:t>
            </a:r>
            <a:r>
              <a:rPr lang="ru-RU" b="1" dirty="0" err="1"/>
              <a:t>відмовилась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радянських</a:t>
            </a:r>
            <a:r>
              <a:rPr lang="ru-RU" b="1" dirty="0"/>
              <a:t> </a:t>
            </a:r>
            <a:r>
              <a:rPr lang="ru-RU" b="1" dirty="0" err="1"/>
              <a:t>привітання</a:t>
            </a:r>
            <a:r>
              <a:rPr lang="ru-RU" b="1" dirty="0"/>
              <a:t> і </a:t>
            </a:r>
            <a:r>
              <a:rPr lang="ru-RU" b="1" dirty="0" err="1"/>
              <a:t>звертання</a:t>
            </a:r>
            <a:r>
              <a:rPr lang="ru-RU" b="1" dirty="0"/>
              <a:t>. Так, </a:t>
            </a:r>
            <a:r>
              <a:rPr lang="ru-RU" b="1" dirty="0" err="1"/>
              <a:t>привітання</a:t>
            </a:r>
            <a:r>
              <a:rPr lang="ru-RU" b="1" dirty="0"/>
              <a:t> "</a:t>
            </a:r>
            <a:r>
              <a:rPr lang="ru-RU" b="1" dirty="0" err="1"/>
              <a:t>Бажаю</a:t>
            </a:r>
            <a:r>
              <a:rPr lang="ru-RU" b="1" dirty="0"/>
              <a:t> </a:t>
            </a:r>
            <a:r>
              <a:rPr lang="ru-RU" b="1" dirty="0" err="1"/>
              <a:t>здоров’я</a:t>
            </a:r>
            <a:r>
              <a:rPr lang="ru-RU" b="1" dirty="0"/>
              <a:t>" </a:t>
            </a:r>
            <a:r>
              <a:rPr lang="ru-RU" b="1" dirty="0" err="1"/>
              <a:t>змінилося</a:t>
            </a:r>
            <a:r>
              <a:rPr lang="ru-RU" b="1" dirty="0"/>
              <a:t> на "Слава </a:t>
            </a:r>
            <a:r>
              <a:rPr lang="ru-RU" b="1" dirty="0" err="1"/>
              <a:t>Україні</a:t>
            </a:r>
            <a:r>
              <a:rPr lang="ru-RU" b="1" dirty="0"/>
              <a:t>. Героям слава", а </a:t>
            </a:r>
            <a:r>
              <a:rPr lang="ru-RU" b="1" dirty="0" err="1"/>
              <a:t>звертання</a:t>
            </a:r>
            <a:r>
              <a:rPr lang="ru-RU" b="1" dirty="0"/>
              <a:t> "</a:t>
            </a:r>
            <a:r>
              <a:rPr lang="ru-RU" b="1" dirty="0" err="1"/>
              <a:t>товариш</a:t>
            </a:r>
            <a:r>
              <a:rPr lang="ru-RU" b="1" dirty="0"/>
              <a:t>" - на "пан".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672555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DW\Downloads\6 грдуня\im578x383-ukr_army_r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72" y="188640"/>
            <a:ext cx="9019613" cy="5976664"/>
          </a:xfrm>
          <a:prstGeom prst="rect">
            <a:avLst/>
          </a:prstGeom>
          <a:noFill/>
        </p:spPr>
      </p:pic>
      <p:sp>
        <p:nvSpPr>
          <p:cNvPr id="9" name="Прямокутник 8"/>
          <p:cNvSpPr/>
          <p:nvPr/>
        </p:nvSpPr>
        <p:spPr>
          <a:xfrm>
            <a:off x="107504" y="476672"/>
            <a:ext cx="540060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Воістину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це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 так: в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усі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віки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,</a:t>
            </a:r>
            <a:b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В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усі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часи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,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з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 початку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світу-сонця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Попереду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ішли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чоловіки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 –</a:t>
            </a:r>
            <a:b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Захисники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відважні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, </a:t>
            </a:r>
            <a:r>
              <a:rPr lang="ru-RU" sz="2000" b="1" dirty="0" err="1" smtClean="0">
                <a:solidFill>
                  <a:schemeClr val="tx1"/>
                </a:solidFill>
                <a:latin typeface="Georgia" pitchFamily="18" charset="0"/>
              </a:rPr>
              <a:t>оборонці</a:t>
            </a:r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endParaRPr lang="uk-UA" b="1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759123" cy="6211017"/>
          </a:xfrm>
          <a:prstGeom prst="rect">
            <a:avLst/>
          </a:prstGeom>
          <a:noFill/>
        </p:spPr>
      </p:pic>
      <p:sp>
        <p:nvSpPr>
          <p:cNvPr id="9" name="Прямокутник 8"/>
          <p:cNvSpPr/>
          <p:nvPr/>
        </p:nvSpPr>
        <p:spPr>
          <a:xfrm>
            <a:off x="198173" y="4077072"/>
            <a:ext cx="5328592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Збройні 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сили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України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 —</a:t>
            </a:r>
            <a:b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Слава, 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гордість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міць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країни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!</a:t>
            </a:r>
            <a:b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Захищають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 мир, свободу</a:t>
            </a:r>
            <a:b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Служать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рідному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 народу!</a:t>
            </a:r>
            <a:r>
              <a:rPr lang="uk-UA" sz="24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uk-UA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>
            <a:off x="467544" y="127151"/>
            <a:ext cx="8640960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b="1" dirty="0" smtClean="0">
              <a:latin typeface="Georgia" pitchFamily="18" charset="0"/>
            </a:endParaRPr>
          </a:p>
          <a:p>
            <a:pPr algn="just"/>
            <a:endParaRPr lang="ru-RU" b="1" dirty="0" smtClean="0">
              <a:latin typeface="Georgia" pitchFamily="18" charset="0"/>
            </a:endParaRPr>
          </a:p>
          <a:p>
            <a:pPr algn="just"/>
            <a:endParaRPr lang="uk-UA" b="1" dirty="0" smtClean="0">
              <a:latin typeface="Georgia" pitchFamily="18" charset="0"/>
            </a:endParaRPr>
          </a:p>
          <a:p>
            <a:pPr algn="just"/>
            <a:endParaRPr lang="uk-UA" b="1" dirty="0" smtClean="0">
              <a:latin typeface="Georgia" pitchFamily="18" charset="0"/>
            </a:endParaRPr>
          </a:p>
          <a:p>
            <a:pPr algn="just"/>
            <a:r>
              <a:rPr lang="uk-UA" dirty="0" smtClean="0">
                <a:latin typeface="Georgia" pitchFamily="18" charset="0"/>
              </a:rPr>
              <a:t>Н</a:t>
            </a:r>
            <a:r>
              <a:rPr lang="ru-RU" dirty="0" smtClean="0">
                <a:latin typeface="Georgia" pitchFamily="18" charset="0"/>
              </a:rPr>
              <a:t>а жаль, до </a:t>
            </a:r>
            <a:r>
              <a:rPr lang="ru-RU" dirty="0" err="1" smtClean="0">
                <a:latin typeface="Georgia" pitchFamily="18" charset="0"/>
              </a:rPr>
              <a:t>нашо</a:t>
            </a:r>
            <a:r>
              <a:rPr lang="uk-UA" dirty="0" smtClean="0">
                <a:latin typeface="Georgia" pitchFamily="18" charset="0"/>
              </a:rPr>
              <a:t>ї </a:t>
            </a:r>
            <a:r>
              <a:rPr lang="uk-UA" dirty="0" err="1" smtClean="0">
                <a:latin typeface="Georgia" pitchFamily="18" charset="0"/>
              </a:rPr>
              <a:t>неньки-</a:t>
            </a:r>
            <a:r>
              <a:rPr lang="ru-RU" dirty="0" err="1" smtClean="0">
                <a:latin typeface="Georgia" pitchFamily="18" charset="0"/>
              </a:rPr>
              <a:t>Україн</a:t>
            </a:r>
            <a:r>
              <a:rPr lang="uk-UA" dirty="0" smtClean="0">
                <a:latin typeface="Georgia" pitchFamily="18" charset="0"/>
              </a:rPr>
              <a:t>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прийшла</a:t>
            </a:r>
            <a:r>
              <a:rPr lang="ru-RU" dirty="0" smtClean="0">
                <a:latin typeface="Georgia" pitchFamily="18" charset="0"/>
              </a:rPr>
              <a:t> страшна </a:t>
            </a:r>
            <a:r>
              <a:rPr lang="ru-RU" dirty="0" err="1" smtClean="0">
                <a:latin typeface="Georgia" pitchFamily="18" charset="0"/>
              </a:rPr>
              <a:t>війна</a:t>
            </a:r>
            <a:r>
              <a:rPr lang="ru-RU" dirty="0" smtClean="0">
                <a:latin typeface="Georgia" pitchFamily="18" charset="0"/>
              </a:rPr>
              <a:t>. Тисячі </a:t>
            </a:r>
            <a:r>
              <a:rPr lang="ru-RU" dirty="0" err="1" smtClean="0">
                <a:latin typeface="Georgia" pitchFamily="18" charset="0"/>
              </a:rPr>
              <a:t>українців</a:t>
            </a:r>
            <a:r>
              <a:rPr lang="ru-RU" dirty="0" smtClean="0">
                <a:latin typeface="Georgia" pitchFamily="18" charset="0"/>
              </a:rPr>
              <a:t> покинули </a:t>
            </a:r>
            <a:r>
              <a:rPr lang="ru-RU" dirty="0" err="1" smtClean="0">
                <a:latin typeface="Georgia" pitchFamily="18" charset="0"/>
              </a:rPr>
              <a:t>всі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свої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справи</a:t>
            </a:r>
            <a:r>
              <a:rPr lang="ru-RU" dirty="0" smtClean="0">
                <a:latin typeface="Georgia" pitchFamily="18" charset="0"/>
              </a:rPr>
              <a:t>, </a:t>
            </a:r>
            <a:r>
              <a:rPr lang="ru-RU" dirty="0" err="1" smtClean="0">
                <a:latin typeface="Georgia" pitchFamily="18" charset="0"/>
              </a:rPr>
              <a:t>відмовились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від</a:t>
            </a:r>
            <a:r>
              <a:rPr lang="ru-RU" dirty="0" smtClean="0">
                <a:latin typeface="Georgia" pitchFamily="18" charset="0"/>
              </a:rPr>
              <a:t> затишку і </a:t>
            </a:r>
            <a:r>
              <a:rPr lang="ru-RU" dirty="0" err="1" smtClean="0">
                <a:latin typeface="Georgia" pitchFamily="18" charset="0"/>
              </a:rPr>
              <a:t>сімейного</a:t>
            </a:r>
            <a:r>
              <a:rPr lang="ru-RU" dirty="0" smtClean="0">
                <a:latin typeface="Georgia" pitchFamily="18" charset="0"/>
              </a:rPr>
              <a:t> тепла та </a:t>
            </a:r>
            <a:r>
              <a:rPr lang="ru-RU" dirty="0" err="1" smtClean="0">
                <a:latin typeface="Georgia" pitchFamily="18" charset="0"/>
              </a:rPr>
              <a:t>пішли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боронити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рідну</a:t>
            </a:r>
            <a:r>
              <a:rPr lang="ru-RU" dirty="0" smtClean="0">
                <a:latin typeface="Georgia" pitchFamily="18" charset="0"/>
              </a:rPr>
              <a:t> землю.</a:t>
            </a:r>
            <a:endParaRPr lang="uk-UA" dirty="0" smtClean="0">
              <a:latin typeface="Georgia" pitchFamily="18" charset="0"/>
            </a:endParaRPr>
          </a:p>
          <a:p>
            <a:r>
              <a:rPr lang="uk-UA" dirty="0" smtClean="0"/>
              <a:t> </a:t>
            </a:r>
          </a:p>
          <a:p>
            <a:pPr algn="just"/>
            <a:r>
              <a:rPr lang="ru-RU" sz="2000" dirty="0" smtClean="0"/>
              <a:t/>
            </a:r>
            <a:br>
              <a:rPr lang="ru-RU" sz="2000" dirty="0" smtClean="0"/>
            </a:br>
            <a:endParaRPr lang="uk-UA" sz="2000" dirty="0" smtClean="0"/>
          </a:p>
          <a:p>
            <a:pPr algn="ctr"/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9458" name="Picture 2" descr="Картинки по запросу війна на ДОнбас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3298" y="1564594"/>
            <a:ext cx="3600714" cy="205755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6563" r="3883" b="6774"/>
          <a:stretch/>
        </p:blipFill>
        <p:spPr>
          <a:xfrm>
            <a:off x="1081718" y="1564594"/>
            <a:ext cx="3292084" cy="2057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18" y="3765916"/>
            <a:ext cx="3334274" cy="2224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298" y="3765916"/>
            <a:ext cx="3600714" cy="2400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>
            <a:off x="408721" y="908720"/>
            <a:ext cx="845676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b="1" dirty="0" smtClean="0">
              <a:latin typeface="Georgia" pitchFamily="18" charset="0"/>
            </a:endParaRPr>
          </a:p>
          <a:p>
            <a:pPr algn="just"/>
            <a:endParaRPr lang="ru-RU" b="1" dirty="0" smtClean="0">
              <a:latin typeface="Georgia" pitchFamily="18" charset="0"/>
            </a:endParaRPr>
          </a:p>
          <a:p>
            <a:pPr algn="just"/>
            <a:endParaRPr lang="uk-UA" b="1" dirty="0" smtClean="0">
              <a:latin typeface="Georgia" pitchFamily="18" charset="0"/>
            </a:endParaRPr>
          </a:p>
          <a:p>
            <a:pPr indent="447675" algn="just"/>
            <a:r>
              <a:rPr lang="uk-UA" b="1" dirty="0" smtClean="0">
                <a:latin typeface="Georgia" pitchFamily="18" charset="0"/>
              </a:rPr>
              <a:t>Нашим бійцям дуже важко: </a:t>
            </a:r>
            <a:r>
              <a:rPr lang="ru-RU" b="1" dirty="0" smtClean="0">
                <a:latin typeface="Georgia" pitchFamily="18" charset="0"/>
              </a:rPr>
              <a:t>Але вони не </a:t>
            </a:r>
            <a:r>
              <a:rPr lang="ru-RU" b="1" dirty="0" err="1" smtClean="0">
                <a:latin typeface="Georgia" pitchFamily="18" charset="0"/>
              </a:rPr>
              <a:t>тікають</a:t>
            </a:r>
            <a:r>
              <a:rPr lang="uk-UA" b="1" dirty="0" smtClean="0">
                <a:latin typeface="Georgia" pitchFamily="18" charset="0"/>
              </a:rPr>
              <a:t>. На зміну одним, приходять інші</a:t>
            </a:r>
            <a:r>
              <a:rPr lang="ru-RU" b="1" dirty="0" smtClean="0">
                <a:latin typeface="Georgia" pitchFamily="18" charset="0"/>
              </a:rPr>
              <a:t>,</a:t>
            </a:r>
            <a:r>
              <a:rPr lang="uk-UA" b="1" dirty="0" smtClean="0">
                <a:latin typeface="Georgia" pitchFamily="18" charset="0"/>
              </a:rPr>
              <a:t>т</a:t>
            </a:r>
            <a:r>
              <a:rPr lang="ru-RU" b="1" dirty="0" smtClean="0">
                <a:latin typeface="Georgia" pitchFamily="18" charset="0"/>
              </a:rPr>
              <a:t>а </a:t>
            </a:r>
            <a:r>
              <a:rPr lang="ru-RU" b="1" dirty="0" err="1" smtClean="0">
                <a:latin typeface="Georgia" pitchFamily="18" charset="0"/>
              </a:rPr>
              <a:t>героїчно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err="1" smtClean="0">
                <a:latin typeface="Georgia" pitchFamily="18" charset="0"/>
              </a:rPr>
              <a:t>борються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err="1" smtClean="0">
                <a:latin typeface="Georgia" pitchFamily="18" charset="0"/>
              </a:rPr>
              <a:t>з</a:t>
            </a:r>
            <a:r>
              <a:rPr lang="ru-RU" b="1" dirty="0" smtClean="0">
                <a:latin typeface="Georgia" pitchFamily="18" charset="0"/>
              </a:rPr>
              <a:t> ворогом</a:t>
            </a:r>
            <a:r>
              <a:rPr lang="uk-UA" b="1" dirty="0" smtClean="0">
                <a:latin typeface="Georgia" pitchFamily="18" charset="0"/>
              </a:rPr>
              <a:t>. В</a:t>
            </a:r>
            <a:r>
              <a:rPr lang="ru-RU" b="1" dirty="0" smtClean="0">
                <a:latin typeface="Georgia" pitchFamily="18" charset="0"/>
              </a:rPr>
              <a:t>о</a:t>
            </a:r>
            <a:r>
              <a:rPr lang="uk-UA" b="1" dirty="0" err="1" smtClean="0">
                <a:latin typeface="Georgia" pitchFamily="18" charset="0"/>
              </a:rPr>
              <a:t>ни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err="1" smtClean="0">
                <a:latin typeface="Georgia" pitchFamily="18" charset="0"/>
              </a:rPr>
              <a:t>знають</a:t>
            </a:r>
            <a:r>
              <a:rPr lang="ru-RU" b="1" dirty="0" smtClean="0">
                <a:latin typeface="Georgia" pitchFamily="18" charset="0"/>
              </a:rPr>
              <a:t>, </a:t>
            </a:r>
            <a:r>
              <a:rPr lang="ru-RU" b="1" dirty="0" err="1" smtClean="0">
                <a:latin typeface="Georgia" pitchFamily="18" charset="0"/>
              </a:rPr>
              <a:t>що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err="1" smtClean="0">
                <a:latin typeface="Georgia" pitchFamily="18" charset="0"/>
              </a:rPr>
              <a:t>ніхто</a:t>
            </a:r>
            <a:r>
              <a:rPr lang="ru-RU" b="1" dirty="0" smtClean="0">
                <a:latin typeface="Georgia" pitchFamily="18" charset="0"/>
              </a:rPr>
              <a:t>, </a:t>
            </a:r>
            <a:r>
              <a:rPr lang="ru-RU" b="1" dirty="0" err="1" smtClean="0">
                <a:latin typeface="Georgia" pitchFamily="18" charset="0"/>
              </a:rPr>
              <a:t>крім</a:t>
            </a:r>
            <a:r>
              <a:rPr lang="ru-RU" b="1" dirty="0" smtClean="0">
                <a:latin typeface="Georgia" pitchFamily="18" charset="0"/>
              </a:rPr>
              <a:t> них, нас не </a:t>
            </a:r>
            <a:r>
              <a:rPr lang="ru-RU" b="1" dirty="0" err="1" smtClean="0">
                <a:latin typeface="Georgia" pitchFamily="18" charset="0"/>
              </a:rPr>
              <a:t>захистить</a:t>
            </a:r>
            <a:r>
              <a:rPr lang="ru-RU" b="1" dirty="0" smtClean="0">
                <a:latin typeface="Georgia" pitchFamily="18" charset="0"/>
              </a:rPr>
              <a:t>. </a:t>
            </a:r>
            <a:r>
              <a:rPr lang="uk-UA" b="1" dirty="0" smtClean="0">
                <a:latin typeface="Georgia" pitchFamily="18" charset="0"/>
              </a:rPr>
              <a:t> </a:t>
            </a:r>
          </a:p>
          <a:p>
            <a:pPr algn="just"/>
            <a:r>
              <a:rPr lang="uk-UA" b="1" dirty="0">
                <a:latin typeface="Georgia" pitchFamily="18" charset="0"/>
              </a:rPr>
              <a:t>День Збройних сил України — це насамперед свято на честь тих, хто нині захищає чи захищав територію нашої країни від ворогів, піклується про безпеку та зміцнення обороноздатності Української держави. </a:t>
            </a:r>
          </a:p>
          <a:p>
            <a:pPr algn="just"/>
            <a:r>
              <a:rPr lang="ru-RU" b="1" dirty="0">
                <a:latin typeface="Georgia" pitchFamily="18" charset="0"/>
              </a:rPr>
              <a:t>	</a:t>
            </a:r>
            <a:r>
              <a:rPr lang="ru-RU" b="1" dirty="0" smtClean="0">
                <a:latin typeface="Georgia" pitchFamily="18" charset="0"/>
              </a:rPr>
              <a:t>.</a:t>
            </a:r>
            <a:endParaRPr lang="uk-UA" b="1" dirty="0">
              <a:latin typeface="Georgia" pitchFamily="18" charset="0"/>
            </a:endParaRPr>
          </a:p>
          <a:p>
            <a:pPr algn="just"/>
            <a:r>
              <a:rPr lang="ru-RU" sz="2000" dirty="0" smtClean="0"/>
              <a:t/>
            </a:r>
            <a:br>
              <a:rPr lang="ru-RU" sz="2000" dirty="0" smtClean="0"/>
            </a:br>
            <a:endParaRPr lang="uk-UA" sz="2000" dirty="0" smtClean="0"/>
          </a:p>
          <a:p>
            <a:pPr algn="ctr"/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21" y="2852936"/>
            <a:ext cx="4029805" cy="2676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78" y="2883041"/>
            <a:ext cx="4293483" cy="2676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6264696" cy="4181562"/>
          </a:xfrm>
          <a:prstGeom prst="rect">
            <a:avLst/>
          </a:prstGeom>
        </p:spPr>
      </p:pic>
      <p:sp>
        <p:nvSpPr>
          <p:cNvPr id="5" name="Прямокутник 8"/>
          <p:cNvSpPr/>
          <p:nvPr/>
        </p:nvSpPr>
        <p:spPr>
          <a:xfrm>
            <a:off x="611560" y="303037"/>
            <a:ext cx="7704856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b="1" dirty="0" smtClean="0">
              <a:latin typeface="Georgia" pitchFamily="18" charset="0"/>
            </a:endParaRPr>
          </a:p>
          <a:p>
            <a:pPr algn="just"/>
            <a:endParaRPr lang="ru-RU" b="1" dirty="0" smtClean="0">
              <a:latin typeface="Georgia" pitchFamily="18" charset="0"/>
            </a:endParaRPr>
          </a:p>
          <a:p>
            <a:pPr algn="just"/>
            <a:endParaRPr lang="uk-UA" b="1" dirty="0" smtClean="0">
              <a:latin typeface="Georgia" pitchFamily="18" charset="0"/>
            </a:endParaRPr>
          </a:p>
          <a:p>
            <a:pPr algn="just"/>
            <a:r>
              <a:rPr lang="ru-RU" b="1" dirty="0">
                <a:latin typeface="Georgia" pitchFamily="18" charset="0"/>
              </a:rPr>
              <a:t>	</a:t>
            </a:r>
            <a:r>
              <a:rPr lang="ru-RU" b="1" dirty="0" err="1" smtClean="0">
                <a:latin typeface="Georgia" pitchFamily="18" charset="0"/>
              </a:rPr>
              <a:t>Це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>
                <a:latin typeface="Georgia" pitchFamily="18" charset="0"/>
              </a:rPr>
              <a:t>свято </a:t>
            </a:r>
            <a:r>
              <a:rPr lang="ru-RU" b="1" dirty="0" err="1">
                <a:latin typeface="Georgia" pitchFamily="18" charset="0"/>
              </a:rPr>
              <a:t>хоробрих</a:t>
            </a:r>
            <a:r>
              <a:rPr lang="ru-RU" b="1" dirty="0">
                <a:latin typeface="Georgia" pitchFamily="18" charset="0"/>
              </a:rPr>
              <a:t> </a:t>
            </a:r>
            <a:r>
              <a:rPr lang="ru-RU" b="1" dirty="0" err="1">
                <a:latin typeface="Georgia" pitchFamily="18" charset="0"/>
              </a:rPr>
              <a:t>військовослужбовців</a:t>
            </a:r>
            <a:r>
              <a:rPr lang="ru-RU" b="1" dirty="0">
                <a:latin typeface="Georgia" pitchFamily="18" charset="0"/>
              </a:rPr>
              <a:t>, </a:t>
            </a:r>
            <a:r>
              <a:rPr lang="ru-RU" b="1" dirty="0" err="1">
                <a:latin typeface="Georgia" pitchFamily="18" charset="0"/>
              </a:rPr>
              <a:t>завдяки</a:t>
            </a:r>
            <a:r>
              <a:rPr lang="ru-RU" b="1" dirty="0">
                <a:latin typeface="Georgia" pitchFamily="18" charset="0"/>
              </a:rPr>
              <a:t> </a:t>
            </a:r>
            <a:r>
              <a:rPr lang="ru-RU" b="1" dirty="0" err="1">
                <a:latin typeface="Georgia" pitchFamily="18" charset="0"/>
              </a:rPr>
              <a:t>незламному</a:t>
            </a:r>
            <a:r>
              <a:rPr lang="ru-RU" b="1" dirty="0">
                <a:latin typeface="Georgia" pitchFamily="18" charset="0"/>
              </a:rPr>
              <a:t> духу </a:t>
            </a:r>
            <a:r>
              <a:rPr lang="ru-RU" b="1" dirty="0" err="1">
                <a:latin typeface="Georgia" pitchFamily="18" charset="0"/>
              </a:rPr>
              <a:t>яких</a:t>
            </a:r>
            <a:r>
              <a:rPr lang="ru-RU" b="1" dirty="0">
                <a:latin typeface="Georgia" pitchFamily="18" charset="0"/>
              </a:rPr>
              <a:t> наша </a:t>
            </a:r>
            <a:r>
              <a:rPr lang="ru-RU" b="1" dirty="0" err="1">
                <a:latin typeface="Georgia" pitchFamily="18" charset="0"/>
              </a:rPr>
              <a:t>країна</a:t>
            </a:r>
            <a:r>
              <a:rPr lang="ru-RU" b="1" dirty="0">
                <a:latin typeface="Georgia" pitchFamily="18" charset="0"/>
              </a:rPr>
              <a:t> </a:t>
            </a:r>
            <a:r>
              <a:rPr lang="ru-RU" b="1" dirty="0" err="1">
                <a:latin typeface="Georgia" pitchFamily="18" charset="0"/>
              </a:rPr>
              <a:t>досі</a:t>
            </a:r>
            <a:r>
              <a:rPr lang="ru-RU" b="1" dirty="0">
                <a:latin typeface="Georgia" pitchFamily="18" charset="0"/>
              </a:rPr>
              <a:t> </a:t>
            </a:r>
            <a:r>
              <a:rPr lang="ru-RU" b="1" dirty="0" err="1">
                <a:latin typeface="Georgia" pitchFamily="18" charset="0"/>
              </a:rPr>
              <a:t>лишається</a:t>
            </a:r>
            <a:r>
              <a:rPr lang="ru-RU" b="1" dirty="0">
                <a:latin typeface="Georgia" pitchFamily="18" charset="0"/>
              </a:rPr>
              <a:t> суверенною </a:t>
            </a:r>
            <a:r>
              <a:rPr lang="ru-RU" b="1" dirty="0" err="1">
                <a:latin typeface="Georgia" pitchFamily="18" charset="0"/>
              </a:rPr>
              <a:t>незалежною</a:t>
            </a:r>
            <a:r>
              <a:rPr lang="ru-RU" b="1" dirty="0">
                <a:latin typeface="Georgia" pitchFamily="18" charset="0"/>
              </a:rPr>
              <a:t> державою.</a:t>
            </a:r>
            <a:endParaRPr lang="uk-UA" b="1" dirty="0">
              <a:latin typeface="Georgia" pitchFamily="18" charset="0"/>
            </a:endParaRPr>
          </a:p>
          <a:p>
            <a:pPr algn="just"/>
            <a:r>
              <a:rPr lang="ru-RU" sz="2000" dirty="0" smtClean="0"/>
              <a:t/>
            </a:r>
            <a:br>
              <a:rPr lang="ru-RU" sz="2000" dirty="0" smtClean="0"/>
            </a:br>
            <a:endParaRPr lang="uk-UA" sz="2000" dirty="0" smtClean="0"/>
          </a:p>
          <a:p>
            <a:pPr algn="ctr"/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DW\Downloads\6 грдуня\24385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0"/>
            <a:ext cx="8388424" cy="62913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92696"/>
            <a:ext cx="30963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/>
            <a:r>
              <a:rPr lang="uk-UA" dirty="0">
                <a:solidFill>
                  <a:srgbClr val="141414"/>
                </a:solidFill>
                <a:latin typeface="1plus1_2020"/>
              </a:rPr>
              <a:t>Дорогі наші воїни!</a:t>
            </a:r>
            <a:r>
              <a:rPr lang="uk-UA" dirty="0"/>
              <a:t/>
            </a:r>
            <a:br>
              <a:rPr lang="uk-UA" dirty="0"/>
            </a:br>
            <a:r>
              <a:rPr lang="uk-UA" dirty="0">
                <a:solidFill>
                  <a:srgbClr val="141414"/>
                </a:solidFill>
                <a:latin typeface="1plus1_2020"/>
              </a:rPr>
              <a:t>У цей день ми віддаємо честь тим, хто з честю і гідністю несе службу у Збройних Силах України. Ви – символ незламності, мужності та любові до рідної землі. Дякуємо за ваш вибір стояти на сторожі нашої свободи. Нехай вас завжди супроводжують удача, надійні побратими й підтримка з усіх боків. Бажаємо вам миру, перемоги та здійснення всіх мрій у вільній Україні. Слава вашим серцям і вашій силі! Слава ЗСУ!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76672"/>
            <a:ext cx="5458614" cy="545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5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5" y="260648"/>
            <a:ext cx="8280921" cy="25922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День збройних сил України є щорічним національним святом, яке відзначається з 1993 року. Свято було засноване постановою Верховної Ради України. Дата свята - 6 грудня 1991 року - співпадає з датою ухвалення Закону України «Про збройні Сили України» і приурочена до цієї події.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32856"/>
            <a:ext cx="8280920" cy="4096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92088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Roboto"/>
              </a:rPr>
              <a:t>День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Roboto"/>
              </a:rPr>
              <a:t>Збройних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Roboto"/>
              </a:rPr>
              <a:t> Сил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Roboto"/>
              </a:rPr>
              <a:t>України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Roboto"/>
              </a:rPr>
              <a:t> – свято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Roboto"/>
              </a:rPr>
              <a:t>справжньої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Roboto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Roboto"/>
              </a:rPr>
              <a:t>мужності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Roboto"/>
              </a:rPr>
              <a:t>,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Roboto"/>
              </a:rPr>
              <a:t>героїзму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Roboto"/>
              </a:rPr>
              <a:t> і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Roboto"/>
              </a:rPr>
              <a:t>відваги</a:t>
            </a:r>
            <a:r>
              <a:rPr lang="ru-RU" sz="2000" b="1" i="1" dirty="0" smtClean="0">
                <a:solidFill>
                  <a:srgbClr val="545454"/>
                </a:solidFill>
                <a:latin typeface="Roboto"/>
              </a:rPr>
              <a:t>.</a:t>
            </a:r>
            <a:r>
              <a:rPr lang="uk-UA" sz="2000" dirty="0"/>
              <a:t> </a:t>
            </a:r>
            <a:endParaRPr lang="uk-UA" sz="2000" dirty="0" smtClean="0"/>
          </a:p>
          <a:p>
            <a:endParaRPr lang="uk-UA" sz="2000" dirty="0" smtClean="0"/>
          </a:p>
          <a:p>
            <a:r>
              <a:rPr lang="uk-UA" sz="2000" dirty="0" smtClean="0"/>
              <a:t>За </a:t>
            </a:r>
            <a:r>
              <a:rPr lang="uk-UA" sz="2000" dirty="0"/>
              <a:t>Конституцією, армія відповідає за оборону країни, захист </a:t>
            </a:r>
            <a:r>
              <a:rPr lang="uk-UA" dirty="0"/>
              <a:t>її територіальної цілісності, суверенітету й недоторканності. </a:t>
            </a:r>
            <a:r>
              <a:rPr lang="uk-UA" dirty="0" smtClean="0"/>
              <a:t>В </a:t>
            </a:r>
            <a:r>
              <a:rPr lang="uk-UA" dirty="0"/>
              <a:t>ЗСУ виділяють три основні види</a:t>
            </a:r>
            <a:r>
              <a:rPr lang="uk-UA" dirty="0" smtClean="0"/>
              <a:t>:</a:t>
            </a:r>
          </a:p>
          <a:p>
            <a:r>
              <a:rPr lang="uk-UA" dirty="0" smtClean="0"/>
              <a:t> </a:t>
            </a:r>
          </a:p>
          <a:p>
            <a:pPr lvl="1"/>
            <a:r>
              <a:rPr lang="uk-UA" dirty="0" smtClean="0"/>
              <a:t>Сухопутні </a:t>
            </a:r>
            <a:r>
              <a:rPr lang="uk-UA" dirty="0"/>
              <a:t>війська, </a:t>
            </a:r>
            <a:endParaRPr lang="uk-UA" dirty="0" smtClean="0"/>
          </a:p>
          <a:p>
            <a:pPr lvl="1"/>
            <a:r>
              <a:rPr lang="uk-UA" dirty="0" smtClean="0"/>
              <a:t>Повітряні </a:t>
            </a:r>
            <a:r>
              <a:rPr lang="uk-UA" dirty="0"/>
              <a:t>сили </a:t>
            </a:r>
            <a:endParaRPr lang="uk-UA" dirty="0" smtClean="0"/>
          </a:p>
          <a:p>
            <a:pPr lvl="1"/>
            <a:r>
              <a:rPr lang="uk-UA" dirty="0" smtClean="0"/>
              <a:t>та </a:t>
            </a:r>
            <a:r>
              <a:rPr lang="uk-UA" dirty="0"/>
              <a:t>Військово-морські сили. </a:t>
            </a:r>
            <a:endParaRPr lang="uk-UA" dirty="0" smtClean="0"/>
          </a:p>
          <a:p>
            <a:pPr lvl="1"/>
            <a:r>
              <a:rPr lang="uk-UA" dirty="0" smtClean="0"/>
              <a:t>Також </a:t>
            </a:r>
            <a:r>
              <a:rPr lang="uk-UA" dirty="0"/>
              <a:t>є окремі роди військ ЗСУ: </a:t>
            </a:r>
            <a:endParaRPr lang="uk-UA" dirty="0" smtClean="0"/>
          </a:p>
          <a:p>
            <a:pPr lvl="1"/>
            <a:r>
              <a:rPr lang="uk-UA" dirty="0" smtClean="0"/>
              <a:t>Десантно-штурмові,</a:t>
            </a:r>
          </a:p>
          <a:p>
            <a:pPr lvl="1"/>
            <a:r>
              <a:rPr lang="uk-UA" dirty="0" smtClean="0"/>
              <a:t> </a:t>
            </a:r>
            <a:r>
              <a:rPr lang="uk-UA" dirty="0"/>
              <a:t>Війська зв'язку та </a:t>
            </a:r>
            <a:r>
              <a:rPr lang="uk-UA" dirty="0" err="1"/>
              <a:t>кібербезпеки</a:t>
            </a:r>
            <a:r>
              <a:rPr lang="uk-UA" dirty="0" smtClean="0"/>
              <a:t>,</a:t>
            </a:r>
          </a:p>
          <a:p>
            <a:pPr lvl="1"/>
            <a:r>
              <a:rPr lang="uk-UA" dirty="0" smtClean="0"/>
              <a:t> </a:t>
            </a:r>
            <a:r>
              <a:rPr lang="uk-UA" dirty="0"/>
              <a:t>Сили спецоперацій, </a:t>
            </a:r>
            <a:endParaRPr lang="uk-UA" dirty="0" smtClean="0"/>
          </a:p>
          <a:p>
            <a:pPr lvl="1"/>
            <a:r>
              <a:rPr lang="uk-UA" dirty="0" smtClean="0"/>
              <a:t>Сили </a:t>
            </a:r>
            <a:r>
              <a:rPr lang="uk-UA" dirty="0"/>
              <a:t>територіальної оборони</a:t>
            </a:r>
            <a:r>
              <a:rPr lang="uk-UA" dirty="0" smtClean="0"/>
              <a:t>,</a:t>
            </a:r>
          </a:p>
          <a:p>
            <a:pPr lvl="1"/>
            <a:r>
              <a:rPr lang="uk-UA" dirty="0" smtClean="0"/>
              <a:t> </a:t>
            </a:r>
            <a:r>
              <a:rPr lang="uk-UA" dirty="0"/>
              <a:t>Медичні сили, </a:t>
            </a:r>
            <a:endParaRPr lang="uk-UA" dirty="0" smtClean="0"/>
          </a:p>
          <a:p>
            <a:pPr lvl="1"/>
            <a:r>
              <a:rPr lang="uk-UA" dirty="0" smtClean="0"/>
              <a:t>Сили </a:t>
            </a:r>
            <a:r>
              <a:rPr lang="uk-UA" dirty="0"/>
              <a:t>підтримки й Сили логістики</a:t>
            </a:r>
            <a:r>
              <a:rPr lang="uk-UA" dirty="0" smtClean="0"/>
              <a:t>.</a:t>
            </a:r>
          </a:p>
          <a:p>
            <a:pPr lvl="1"/>
            <a:endParaRPr lang="uk-UA" dirty="0"/>
          </a:p>
          <a:p>
            <a:r>
              <a:rPr lang="uk-UA" dirty="0"/>
              <a:t>Кожен із видів ЗСУ має свій професійний святковий день, але 6 грудня об’єднує всіх військовослужбовців України.</a:t>
            </a:r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276872"/>
            <a:ext cx="4637720" cy="257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76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0" y="573177"/>
            <a:ext cx="9753603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Сухопутні війська</a:t>
            </a:r>
            <a:endParaRPr lang="uk-UA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3" y="3861048"/>
            <a:ext cx="4090396" cy="2290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25" y="1531126"/>
            <a:ext cx="3965094" cy="2227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3" y="1579711"/>
            <a:ext cx="4045929" cy="2179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5" y="3874682"/>
            <a:ext cx="3965094" cy="22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14896" y="345218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Повітряні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Тарас\Pictures\An-12Uk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" y="1495657"/>
            <a:ext cx="3632428" cy="211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Тарас\Pictures\MiG-29-2008-UkrainianFalc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82" y="1524833"/>
            <a:ext cx="3878814" cy="209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Тарас\Pictures\41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24" y="3789040"/>
            <a:ext cx="3850672" cy="229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1" y="3789040"/>
            <a:ext cx="3632428" cy="2317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749480"/>
            <a:ext cx="3706571" cy="2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0" y="441302"/>
            <a:ext cx="9024081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Військово-морські сили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749480"/>
            <a:ext cx="3706571" cy="2075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51" y="1518247"/>
            <a:ext cx="3545545" cy="2103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195" y="1516614"/>
            <a:ext cx="3859500" cy="257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7082" b="7624"/>
          <a:stretch/>
        </p:blipFill>
        <p:spPr>
          <a:xfrm>
            <a:off x="4613195" y="4199380"/>
            <a:ext cx="3859500" cy="1936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51" y="3772432"/>
            <a:ext cx="3607273" cy="23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953590"/>
            <a:ext cx="6372200" cy="32890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04366"/>
            <a:ext cx="3447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/>
              <a:t>Цікаві факти про ЗСУ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27586"/>
            <a:ext cx="86610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Roboto"/>
              </a:rPr>
              <a:t>Після проголошення незалежності у 1991 році Україна успадкувала від СРСР одне з найпотужніших угруповань військ у Європі. Так, під юрисдикцію України перейшли: 14 мотострілецьких, 4 танкові, 3 артилерійські дивізії та 8 артилерійських бригад, які мали 9293 танки і 11 346 бойових машин; бригада спецпризначення; 9 бригад ППО; 7 полків бойових гелікоптерів, 3 повітряні армії, що мали близько 1500 бойових літаків, і окрема армія ППО. В той же час стратегічні ядерні сили, дислоковані на території України, мали 1272 міжконтинентальні балістичні ракети, а також близько 2500 одиниць тактичної ядерної зброї. Чисельність армії в Україні нараховувала близько 980 тисяч військовослужбовців.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11123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395536" y="345218"/>
            <a:ext cx="784896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Наймолодший рід військ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749480"/>
            <a:ext cx="3706571" cy="2075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351" y="2276872"/>
            <a:ext cx="6747136" cy="37952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1145773"/>
            <a:ext cx="8577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545454"/>
                </a:solidFill>
                <a:latin typeface="Roboto"/>
              </a:rPr>
              <a:t>Наймолодшим</a:t>
            </a:r>
            <a:r>
              <a:rPr lang="ru-RU" dirty="0">
                <a:solidFill>
                  <a:srgbClr val="545454"/>
                </a:solidFill>
                <a:latin typeface="Roboto"/>
              </a:rPr>
              <a:t> родом </a:t>
            </a:r>
            <a:r>
              <a:rPr lang="ru-RU" dirty="0" err="1">
                <a:solidFill>
                  <a:srgbClr val="545454"/>
                </a:solidFill>
                <a:latin typeface="Roboto"/>
              </a:rPr>
              <a:t>українських</a:t>
            </a:r>
            <a:r>
              <a:rPr lang="ru-RU" dirty="0">
                <a:solidFill>
                  <a:srgbClr val="54545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545454"/>
                </a:solidFill>
                <a:latin typeface="Roboto"/>
              </a:rPr>
              <a:t>військ</a:t>
            </a:r>
            <a:r>
              <a:rPr lang="ru-RU" dirty="0">
                <a:solidFill>
                  <a:srgbClr val="545454"/>
                </a:solidFill>
                <a:latin typeface="Roboto"/>
              </a:rPr>
              <a:t> є </a:t>
            </a:r>
            <a:r>
              <a:rPr lang="ru-RU" dirty="0" err="1">
                <a:solidFill>
                  <a:srgbClr val="545454"/>
                </a:solidFill>
                <a:latin typeface="Roboto"/>
              </a:rPr>
              <a:t>Сили</a:t>
            </a:r>
            <a:r>
              <a:rPr lang="ru-RU" dirty="0">
                <a:solidFill>
                  <a:srgbClr val="54545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545454"/>
                </a:solidFill>
                <a:latin typeface="Roboto"/>
              </a:rPr>
              <a:t>територіальної</a:t>
            </a:r>
            <a:r>
              <a:rPr lang="ru-RU" dirty="0">
                <a:solidFill>
                  <a:srgbClr val="545454"/>
                </a:solidFill>
                <a:latin typeface="Roboto"/>
              </a:rPr>
              <a:t> оборони. </a:t>
            </a:r>
            <a:endParaRPr lang="ru-RU" dirty="0" smtClean="0">
              <a:solidFill>
                <a:srgbClr val="545454"/>
              </a:solidFill>
              <a:latin typeface="Roboto"/>
            </a:endParaRPr>
          </a:p>
          <a:p>
            <a:r>
              <a:rPr lang="ru-RU" dirty="0" smtClean="0">
                <a:solidFill>
                  <a:srgbClr val="545454"/>
                </a:solidFill>
                <a:latin typeface="Roboto"/>
              </a:rPr>
              <a:t>Вони </a:t>
            </a:r>
            <a:r>
              <a:rPr lang="ru-RU" dirty="0" err="1">
                <a:solidFill>
                  <a:srgbClr val="545454"/>
                </a:solidFill>
                <a:latin typeface="Roboto"/>
              </a:rPr>
              <a:t>з'явилися</a:t>
            </a:r>
            <a:r>
              <a:rPr lang="ru-RU" dirty="0">
                <a:solidFill>
                  <a:srgbClr val="545454"/>
                </a:solidFill>
                <a:latin typeface="Roboto"/>
              </a:rPr>
              <a:t> 1 </a:t>
            </a:r>
            <a:r>
              <a:rPr lang="ru-RU" dirty="0" err="1">
                <a:solidFill>
                  <a:srgbClr val="545454"/>
                </a:solidFill>
                <a:latin typeface="Roboto"/>
              </a:rPr>
              <a:t>січня</a:t>
            </a:r>
            <a:r>
              <a:rPr lang="ru-RU" dirty="0">
                <a:solidFill>
                  <a:srgbClr val="545454"/>
                </a:solidFill>
                <a:latin typeface="Roboto"/>
              </a:rPr>
              <a:t> 2022 року.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839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364" y="3501008"/>
            <a:ext cx="6408712" cy="27486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49" y="332656"/>
            <a:ext cx="30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/>
              <a:t>Перші миротворці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87217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Roboto"/>
              </a:rPr>
              <a:t>3 липня 1992 року Верховна Рада прийняла постанову "Про участь батальйонів Збройних сил України в миротворчих силах Організації Об’єднаних Націй у зонах конфліктів на території колишньої Югославії". Наступного дня міністр оборони України Костянтин Морозов підписав наказ про формування миротворчого підрозділу - 240-го окремого спеціального батальйону. У новий підрозділ увійшли 400 військовослужбовців. На першу миротворчу місію українські бійці відправились у липні 1992 року в столицю теперішньої Боснії і Герцеговини - Сараєво. Надалі ЗСУ брали участь у миротворчих місіях в Європі, Азії та Африці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78990855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473</TotalTime>
  <Words>601</Words>
  <Application>Microsoft Office PowerPoint</Application>
  <PresentationFormat>Экран (4:3)</PresentationFormat>
  <Paragraphs>61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1plus1_2020</vt:lpstr>
      <vt:lpstr>Calibri</vt:lpstr>
      <vt:lpstr>Calibri Light</vt:lpstr>
      <vt:lpstr>Georgia</vt:lpstr>
      <vt:lpstr>Roboto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UserDW</dc:creator>
  <cp:lastModifiedBy>Павло</cp:lastModifiedBy>
  <cp:revision>43</cp:revision>
  <dcterms:created xsi:type="dcterms:W3CDTF">2019-12-04T14:39:41Z</dcterms:created>
  <dcterms:modified xsi:type="dcterms:W3CDTF">2025-12-04T07:15:33Z</dcterms:modified>
</cp:coreProperties>
</file>