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sldIdLst>
    <p:sldId id="275" r:id="rId2"/>
    <p:sldId id="258" r:id="rId3"/>
    <p:sldId id="259" r:id="rId4"/>
    <p:sldId id="260" r:id="rId5"/>
    <p:sldId id="261" r:id="rId6"/>
    <p:sldId id="264" r:id="rId7"/>
    <p:sldId id="265" r:id="rId8"/>
    <p:sldId id="263" r:id="rId9"/>
    <p:sldId id="267" r:id="rId10"/>
    <p:sldId id="268" r:id="rId11"/>
    <p:sldId id="269" r:id="rId12"/>
    <p:sldId id="274" r:id="rId13"/>
    <p:sldId id="270" r:id="rId14"/>
    <p:sldId id="277" r:id="rId15"/>
    <p:sldId id="27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8BE0"/>
    <a:srgbClr val="84A4CD"/>
    <a:srgbClr val="428ADF"/>
    <a:srgbClr val="BAC6D5"/>
    <a:srgbClr val="ECD014"/>
    <a:srgbClr val="DBDCE2"/>
    <a:srgbClr val="DC9698"/>
    <a:srgbClr val="D2AF70"/>
    <a:srgbClr val="8C6423"/>
    <a:srgbClr val="FFE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62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441E3-BBB9-4EFC-8331-1D9DDAF35178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F1822A0-F57D-4B08-A7D4-48F8A3E4418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13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441E3-BBB9-4EFC-8331-1D9DDAF35178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F1822A0-F57D-4B08-A7D4-48F8A3E4418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198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441E3-BBB9-4EFC-8331-1D9DDAF35178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F1822A0-F57D-4B08-A7D4-48F8A3E44187}" type="slidenum">
              <a:rPr lang="en-US" smtClean="0"/>
              <a:t>‹№›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6878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441E3-BBB9-4EFC-8331-1D9DDAF35178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F1822A0-F57D-4B08-A7D4-48F8A3E4418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419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441E3-BBB9-4EFC-8331-1D9DDAF35178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F1822A0-F57D-4B08-A7D4-48F8A3E44187}" type="slidenum">
              <a:rPr lang="en-US" smtClean="0"/>
              <a:t>‹№›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3840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441E3-BBB9-4EFC-8331-1D9DDAF35178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F1822A0-F57D-4B08-A7D4-48F8A3E4418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975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441E3-BBB9-4EFC-8331-1D9DDAF35178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822A0-F57D-4B08-A7D4-48F8A3E4418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74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441E3-BBB9-4EFC-8331-1D9DDAF35178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822A0-F57D-4B08-A7D4-48F8A3E4418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045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441E3-BBB9-4EFC-8331-1D9DDAF35178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822A0-F57D-4B08-A7D4-48F8A3E4418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879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441E3-BBB9-4EFC-8331-1D9DDAF35178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F1822A0-F57D-4B08-A7D4-48F8A3E4418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116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441E3-BBB9-4EFC-8331-1D9DDAF35178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F1822A0-F57D-4B08-A7D4-48F8A3E4418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26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441E3-BBB9-4EFC-8331-1D9DDAF35178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F1822A0-F57D-4B08-A7D4-48F8A3E4418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99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441E3-BBB9-4EFC-8331-1D9DDAF35178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822A0-F57D-4B08-A7D4-48F8A3E4418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404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441E3-BBB9-4EFC-8331-1D9DDAF35178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822A0-F57D-4B08-A7D4-48F8A3E4418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835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441E3-BBB9-4EFC-8331-1D9DDAF35178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822A0-F57D-4B08-A7D4-48F8A3E4418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241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441E3-BBB9-4EFC-8331-1D9DDAF35178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F1822A0-F57D-4B08-A7D4-48F8A3E4418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051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441E3-BBB9-4EFC-8331-1D9DDAF35178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F1822A0-F57D-4B08-A7D4-48F8A3E4418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9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A4185B-DD27-7760-378F-C9F1CD59EB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24271D0-0A23-C414-D3C5-5BF04922C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7829" y="333828"/>
            <a:ext cx="9144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57B664-6965-BF54-3D4C-F1068E771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258" y="449943"/>
            <a:ext cx="12243035" cy="600891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770BD0-0230-7482-1EE1-E9901AF579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8223" y="982134"/>
            <a:ext cx="6093777" cy="3952722"/>
          </a:xfrm>
          <a:solidFill>
            <a:srgbClr val="FFFF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pPr algn="ctr"/>
            <a:r>
              <a:rPr lang="uk-UA" sz="67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«Україна в боротьбі за незалежність»</a:t>
            </a:r>
            <a:br>
              <a:rPr lang="uk-UA" sz="5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</a:br>
            <a:r>
              <a:rPr lang="uk-UA" sz="4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Тематичні полички фото –та архівних документів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39A03310-D6ED-7EAC-EB84-05D1C76E7088}"/>
              </a:ext>
            </a:extLst>
          </p:cNvPr>
          <p:cNvSpPr/>
          <p:nvPr/>
        </p:nvSpPr>
        <p:spPr>
          <a:xfrm>
            <a:off x="8011886" y="4934855"/>
            <a:ext cx="4177891" cy="1524002"/>
          </a:xfrm>
          <a:prstGeom prst="rect">
            <a:avLst/>
          </a:prstGeom>
          <a:solidFill>
            <a:srgbClr val="598BE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uk-UA" sz="2400" b="1" dirty="0">
              <a:solidFill>
                <a:schemeClr val="tx1"/>
              </a:solidFill>
            </a:endParaRPr>
          </a:p>
          <a:p>
            <a:pPr algn="r"/>
            <a:r>
              <a:rPr lang="uk-UA" sz="2400" b="1" dirty="0">
                <a:solidFill>
                  <a:schemeClr val="tx1"/>
                </a:solidFill>
              </a:rPr>
              <a:t>Підготувала</a:t>
            </a:r>
          </a:p>
          <a:p>
            <a:pPr algn="r"/>
            <a:r>
              <a:rPr lang="uk-UA" sz="2400" b="1" dirty="0">
                <a:solidFill>
                  <a:schemeClr val="tx1"/>
                </a:solidFill>
              </a:rPr>
              <a:t>зав. бібліотекою </a:t>
            </a:r>
          </a:p>
          <a:p>
            <a:pPr algn="r"/>
            <a:r>
              <a:rPr lang="uk-UA" sz="2400" b="1" dirty="0">
                <a:solidFill>
                  <a:schemeClr val="tx1"/>
                </a:solidFill>
              </a:rPr>
              <a:t>ДПТНЗ «РЦПОРГКГТД»</a:t>
            </a:r>
          </a:p>
          <a:p>
            <a:pPr algn="r"/>
            <a:r>
              <a:rPr lang="uk-UA" sz="2400" b="1" dirty="0">
                <a:solidFill>
                  <a:schemeClr val="tx1"/>
                </a:solidFill>
              </a:rPr>
              <a:t>Антоніна </a:t>
            </a:r>
            <a:r>
              <a:rPr lang="uk-UA" sz="2400" b="1" dirty="0" err="1">
                <a:solidFill>
                  <a:schemeClr val="tx1"/>
                </a:solidFill>
              </a:rPr>
              <a:t>Марухненко</a:t>
            </a:r>
            <a:r>
              <a:rPr lang="uk-UA" sz="2400" b="1" dirty="0">
                <a:solidFill>
                  <a:schemeClr val="tx1"/>
                </a:solidFill>
              </a:rPr>
              <a:t>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301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485" y="217714"/>
            <a:ext cx="11016342" cy="704461"/>
          </a:xfrm>
        </p:spPr>
        <p:txBody>
          <a:bodyPr>
            <a:noAutofit/>
          </a:bodyPr>
          <a:lstStyle/>
          <a:p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РЕВОЛЮЦІЯ ГІДНОСТІ ТА БОРОТЬБА ПРОТИ </a:t>
            </a:r>
            <a:r>
              <a:rPr lang="x-none" sz="36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РОСІЙСЬКОЇ </a:t>
            </a:r>
            <a:r>
              <a:rPr lang="x-none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АГРЕСІЇ</a:t>
            </a:r>
            <a:endParaRPr lang="en-US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29027" y="1277258"/>
            <a:ext cx="11168316" cy="5410200"/>
          </a:xfrm>
        </p:spPr>
        <p:txBody>
          <a:bodyPr>
            <a:noAutofit/>
          </a:bodyPr>
          <a:lstStyle/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Головними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напрямами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розвитку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України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після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проголошення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незалежності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, на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переконання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більшості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громадян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, мала бути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побудова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демократичного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суспільства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Зразком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для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розвитку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було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обрано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Європейський</a:t>
            </a:r>
            <a:r>
              <a:rPr lang="ru-RU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Союз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об’єднання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високорозвинених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країн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, де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найбільше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цінують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чесність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турботу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про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ближнього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, правопорядок. На шляху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розбудови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незалежної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держави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українське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суспільство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змушене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було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долати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перешкоди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Невдовзі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відновили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свої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позиції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нечесні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політики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які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зловживали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владою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задля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власного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збагачення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У 2010 р. </a:t>
            </a:r>
            <a:r>
              <a:rPr lang="ru-RU" sz="1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новий</a:t>
            </a:r>
            <a:r>
              <a:rPr lang="ru-RU" sz="1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президент </a:t>
            </a:r>
            <a:r>
              <a:rPr lang="ru-RU" sz="1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України</a:t>
            </a:r>
            <a:r>
              <a:rPr lang="ru-RU" sz="1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Віктор</a:t>
            </a:r>
            <a:r>
              <a:rPr lang="ru-RU" sz="1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Янукович </a:t>
            </a:r>
            <a:r>
              <a:rPr lang="ru-RU" sz="1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вів</a:t>
            </a:r>
            <a:r>
              <a:rPr lang="ru-RU" sz="1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подвійну</a:t>
            </a:r>
            <a:r>
              <a:rPr lang="ru-RU" sz="1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гру</a:t>
            </a:r>
            <a:r>
              <a:rPr lang="ru-RU" sz="1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ru-RU" sz="1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Суспільству</a:t>
            </a:r>
            <a:r>
              <a:rPr lang="ru-RU" sz="1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обіцяли</a:t>
            </a:r>
            <a:r>
              <a:rPr lang="ru-RU" sz="1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продовження</a:t>
            </a:r>
            <a:r>
              <a:rPr lang="ru-RU" sz="1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курсу </a:t>
            </a:r>
            <a:r>
              <a:rPr lang="ru-RU" sz="1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держави</a:t>
            </a:r>
            <a:r>
              <a:rPr lang="ru-RU" sz="1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на </a:t>
            </a:r>
            <a:r>
              <a:rPr lang="ru-RU" sz="1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встановлення</a:t>
            </a:r>
            <a:r>
              <a:rPr lang="ru-RU" sz="1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тісніших</a:t>
            </a:r>
            <a:r>
              <a:rPr lang="ru-RU" sz="1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контактів</a:t>
            </a:r>
            <a:r>
              <a:rPr lang="ru-RU" sz="1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з </a:t>
            </a:r>
            <a:r>
              <a:rPr lang="ru-RU" sz="1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Європейським</a:t>
            </a:r>
            <a:r>
              <a:rPr lang="ru-RU" sz="1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Союзом, а </a:t>
            </a:r>
            <a:r>
              <a:rPr lang="ru-RU" sz="1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насправді</a:t>
            </a:r>
            <a:r>
              <a:rPr lang="ru-RU" sz="1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всіляко</a:t>
            </a:r>
            <a:r>
              <a:rPr lang="ru-RU" sz="1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загальмовували</a:t>
            </a:r>
            <a:r>
              <a:rPr lang="ru-RU" sz="1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оновлення</a:t>
            </a:r>
            <a:r>
              <a:rPr lang="ru-RU" sz="1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та </a:t>
            </a:r>
            <a:r>
              <a:rPr lang="ru-RU" sz="1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реформування</a:t>
            </a:r>
            <a:r>
              <a:rPr lang="ru-RU" sz="1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країни</a:t>
            </a:r>
            <a:r>
              <a:rPr lang="ru-RU" sz="1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Однак українське суспільство виявило волю до життя за європейськими зразками свободи. 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Уперше своє прагнення будувати нову європейську Україну суспільство захистило під час </a:t>
            </a:r>
            <a:r>
              <a:rPr lang="uk-UA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Помаранчевої революції 2004 р</a:t>
            </a:r>
            <a:r>
              <a:rPr lang="ru-RU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Однак майже через десять років спроба антидемократичної влади перешкодити проєвропейському розвитку України призвела до вибуху </a:t>
            </a:r>
            <a:r>
              <a:rPr lang="uk-UA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Революції  Гідності</a:t>
            </a:r>
            <a:r>
              <a:rPr lang="ru-RU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1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224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НЕБЕСНА СОТНЯ: Герої не вмирають... | Сайт-меморіал пам'яті загиблих Героїв  Майдан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71" y="4245429"/>
            <a:ext cx="6032858" cy="2440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Олександр Савченко: «Революція Гідності не завершилася, а триває досі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052" y="4245429"/>
            <a:ext cx="3913643" cy="2538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20485" y="217714"/>
            <a:ext cx="11016342" cy="704461"/>
          </a:xfrm>
        </p:spPr>
        <p:txBody>
          <a:bodyPr>
            <a:noAutofit/>
          </a:bodyPr>
          <a:lstStyle/>
          <a:p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РЕВОЛЮЦІЯ ГІДНОСТІ ТА БОРОТЬБА ПРОТИ </a:t>
            </a:r>
            <a:r>
              <a:rPr lang="x-none" sz="36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РОСІЙСЬКОЇ </a:t>
            </a:r>
            <a:r>
              <a:rPr lang="x-none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АГРЕСІЇ</a:t>
            </a:r>
            <a:endParaRPr lang="en-US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777206" y="928395"/>
            <a:ext cx="10776857" cy="353474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x-none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Приводом до нової революції стала відмова наприкінці   листопада 2013 р. Президента Віктора Януковича підписати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Угоду про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асоціацію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з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Європейським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Союзом. 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У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Києві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на </a:t>
            </a:r>
            <a:r>
              <a:rPr lang="x-none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Майдані Незалежності розгорнулося наметове містечко.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Антиурядові акції протесту  прокотилися хвилею по всіх 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великих і малих містах України.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x-non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Намагаючись придушити повсталий народ, влада вдалася до убивств майданівців.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x-none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Найбільше патріотів було  </a:t>
            </a: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вбито в останні дні </a:t>
            </a:r>
            <a:r>
              <a:rPr lang="ru-RU" sz="2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Революції</a:t>
            </a: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uk-UA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Г</a:t>
            </a:r>
            <a:r>
              <a:rPr lang="x-none" sz="20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ідності </a:t>
            </a:r>
            <a:r>
              <a:rPr lang="x-none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протягом</a:t>
            </a:r>
            <a:r>
              <a:rPr lang="x-non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x-none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18–20 лю</a:t>
            </a: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того 2014 р. 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У пам’ять укра</a:t>
            </a:r>
            <a:r>
              <a:rPr lang="x-non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їнського народу </a:t>
            </a:r>
            <a:r>
              <a:rPr lang="x-none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загиблі герої увійшли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x-none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x-non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як </a:t>
            </a:r>
            <a:r>
              <a:rPr lang="x-none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Небесна Сотня.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Щороку 20 лютого в Україні  </a:t>
            </a:r>
            <a:r>
              <a:rPr lang="x-none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відзначають День Героїв Небесної </a:t>
            </a:r>
            <a:r>
              <a:rPr lang="x-none" sz="20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Сотні.</a:t>
            </a:r>
            <a:endParaRPr lang="x-none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4953000" y="6317085"/>
            <a:ext cx="4376057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agmaticaC"/>
              </a:rPr>
              <a:t>Революція гідності (</a:t>
            </a:r>
            <a: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agmaticaC-Italic"/>
              </a:rPr>
              <a:t>2013–2014 рр.</a:t>
            </a:r>
            <a: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agmaticaC"/>
              </a:rPr>
              <a:t>)</a:t>
            </a:r>
            <a:endParaRPr lang="uk-UA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6371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446314" y="1049293"/>
            <a:ext cx="6476999" cy="286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457200" algn="just"/>
            <a:r>
              <a:rPr lang="x-none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Революція </a:t>
            </a:r>
            <a:r>
              <a:rPr 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Г</a:t>
            </a:r>
            <a:r>
              <a:rPr lang="x-none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ідності перемогла, однак з перемогою  патріотівне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змирилися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вороги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України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lvl="0" indent="457200" algn="just"/>
            <a:r>
              <a:rPr lang="uk-UA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Навесні 2014 р. сусідня Росія захопила Крим і розпочала війну </a:t>
            </a:r>
            <a:r>
              <a:rPr lang="ru-RU" sz="2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проти</a:t>
            </a: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України</a:t>
            </a: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з метою </a:t>
            </a:r>
            <a:r>
              <a:rPr lang="uk-UA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загарбати території на сході нашої держави. </a:t>
            </a:r>
          </a:p>
          <a:p>
            <a:pPr lvl="0" indent="457200" algn="just"/>
            <a:r>
              <a:rPr lang="uk-UA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24 </a:t>
            </a:r>
            <a:r>
              <a:rPr lang="uk-UA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лютого 2022 р. </a:t>
            </a:r>
            <a:r>
              <a:rPr lang="uk-UA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розпочався повномасштабний наступ російської армії з метою знищення України та українського </a:t>
            </a: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народу.</a:t>
            </a:r>
            <a:endParaRPr lang="en-US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20485" y="217714"/>
            <a:ext cx="11016342" cy="704461"/>
          </a:xfrm>
        </p:spPr>
        <p:txBody>
          <a:bodyPr>
            <a:noAutofit/>
          </a:bodyPr>
          <a:lstStyle/>
          <a:p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РЕВОЛЮЦІЯ ГІДНОСТІ ТА БОРОТЬБА ПРОТИ </a:t>
            </a:r>
            <a:r>
              <a:rPr lang="x-none" sz="36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РОСІЙСЬКОЇ </a:t>
            </a:r>
            <a:r>
              <a:rPr lang="x-none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АГРЕСІЇ</a:t>
            </a:r>
            <a:endParaRPr lang="en-US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167" y="1049293"/>
            <a:ext cx="4238242" cy="2616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596" y="4038599"/>
            <a:ext cx="4564813" cy="2560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049" y="4001560"/>
            <a:ext cx="4775249" cy="2518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0354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620485" y="217714"/>
            <a:ext cx="11016342" cy="704461"/>
          </a:xfrm>
        </p:spPr>
        <p:txBody>
          <a:bodyPr>
            <a:noAutofit/>
          </a:bodyPr>
          <a:lstStyle/>
          <a:p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РЕВОЛЮЦІЯ ГІДНОСТІ ТА БОРОТЬБА ПРОТИ </a:t>
            </a:r>
            <a:r>
              <a:rPr lang="x-none" sz="36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РОСІЙСЬКОЇ </a:t>
            </a:r>
            <a:r>
              <a:rPr lang="x-none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АГРЕСІЇ</a:t>
            </a:r>
            <a:endParaRPr lang="en-US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01486" y="948957"/>
            <a:ext cx="10472057" cy="101669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У боротьбі з російськими загарбниками нашу державу послідовно підтримують політики і громадяни всього демо</a:t>
            </a:r>
            <a:r>
              <a:rPr lang="x-non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кратичного світу.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42" name="Picture 2" descr="Війна в Україні: світ вийшов на протести проти російської агресії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961" y="2179416"/>
            <a:ext cx="3578162" cy="2012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Берлі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42" y="2137005"/>
            <a:ext cx="3728955" cy="2097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Берлі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961" y="4537735"/>
            <a:ext cx="3893511" cy="2190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56" y="4437760"/>
            <a:ext cx="4066528" cy="2290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 descr="Париж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437" y="3472543"/>
            <a:ext cx="4336573" cy="2439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950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23E0BE-0770-2838-280A-BCF2FAE84C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9CA4ED9-2564-3CEB-A485-2E4134B63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20914" y="1398899"/>
            <a:ext cx="10472057" cy="101669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У боротьбі з російськими загарбниками нашу державу послідовно підтримують політики і громадяни всього демо</a:t>
            </a:r>
            <a:r>
              <a:rPr lang="x-non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кратичного світу.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EBB7D6A-58B8-355B-8556-69C118326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481" y="715722"/>
            <a:ext cx="3821821" cy="55743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0DAE41-42EF-959B-2AB7-76E94E2DEAED}"/>
              </a:ext>
            </a:extLst>
          </p:cNvPr>
          <p:cNvSpPr txBox="1"/>
          <p:nvPr/>
        </p:nvSpPr>
        <p:spPr>
          <a:xfrm>
            <a:off x="6812782" y="1722579"/>
            <a:ext cx="48835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Сто</a:t>
            </a:r>
            <a:r>
              <a:rPr lang="uk-UA" sz="1800" b="1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найвідоміших</a:t>
            </a:r>
            <a:r>
              <a:rPr lang="uk-UA" sz="1800" b="1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українців</a:t>
            </a:r>
            <a:r>
              <a:rPr lang="uk-UA" sz="1800" b="1" spc="-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uk-UA" sz="1800" b="1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 </a:t>
            </a:r>
            <a:r>
              <a:rPr lang="uk-UA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заг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ред. </a:t>
            </a:r>
            <a:r>
              <a:rPr lang="uk-UA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д.ф.н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Ю. Павленка. – Київ : Компанія ОСМА, 2015. – 680 с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CC24D8-79F0-AC82-E637-DA0F000BF5CB}"/>
              </a:ext>
            </a:extLst>
          </p:cNvPr>
          <p:cNvSpPr txBox="1"/>
          <p:nvPr/>
        </p:nvSpPr>
        <p:spPr>
          <a:xfrm>
            <a:off x="2120202" y="2825239"/>
            <a:ext cx="9445451" cy="1787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991610" marR="251460" algn="r">
              <a:lnSpc>
                <a:spcPct val="103000"/>
              </a:lnSpc>
              <a:buNone/>
              <a:tabLst>
                <a:tab pos="6500495" algn="l"/>
              </a:tabLs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Сто портретів славнозвісних та </a:t>
            </a:r>
            <a:r>
              <a:rPr lang="uk-UA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видатних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uk-UA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представників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українського народу –</a:t>
            </a:r>
            <a:r>
              <a:rPr lang="uk-UA" sz="18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 долі ста непересічних постатей, які присвятили себе боротьбі за українську державу, її розбудові, ратним подвигам і політичній </a:t>
            </a:r>
            <a:r>
              <a:rPr lang="uk-UA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діяльності.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038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48EEEC-6C72-510A-BCF7-CE14043D08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E73375AE-4EE5-D048-4607-DBF75A850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1512" y="2848717"/>
            <a:ext cx="11016342" cy="1915194"/>
          </a:xfrm>
        </p:spPr>
        <p:txBody>
          <a:bodyPr>
            <a:noAutofit/>
          </a:bodyPr>
          <a:lstStyle/>
          <a:p>
            <a:r>
              <a:rPr lang="uk-UA" sz="7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Дякуємо за увагу!</a:t>
            </a:r>
            <a:endParaRPr lang="en-US" sz="7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240FCB0-1655-7F02-8689-E4E652F55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20914" y="1398899"/>
            <a:ext cx="10472057" cy="101669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У боротьбі з російськими загарбниками нашу державу послідовно підтримують політики і громадяни всього демо</a:t>
            </a:r>
            <a:r>
              <a:rPr lang="x-non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кратичного світу.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661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8313" y="211573"/>
            <a:ext cx="9977535" cy="651912"/>
          </a:xfrm>
        </p:spPr>
        <p:txBody>
          <a:bodyPr>
            <a:noAutofit/>
          </a:bodyPr>
          <a:lstStyle/>
          <a:p>
            <a:pPr algn="ctr"/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УКРАЇНСЬКА РЕВОЛЮЦІЯ 1917–1921 рр.</a:t>
            </a:r>
            <a:endParaRPr lang="en-US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727787" y="1175657"/>
            <a:ext cx="10795519" cy="870924"/>
          </a:xfrm>
        </p:spPr>
        <p:txBody>
          <a:bodyPr>
            <a:no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Протягом ХІХ ст. українські землі перебували під вла</a:t>
            </a:r>
            <a:r>
              <a:rPr lang="x-none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дою 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Р</a:t>
            </a:r>
            <a:r>
              <a:rPr lang="x-none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осійської </a:t>
            </a:r>
            <a:r>
              <a:rPr lang="x-non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та Австро - Угорської імперій.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9310" y="1867528"/>
            <a:ext cx="6545828" cy="4407092"/>
          </a:xfrm>
          <a:prstGeom prst="rect">
            <a:avLst/>
          </a:prstGeom>
          <a:noFill/>
        </p:spPr>
      </p:pic>
      <p:sp>
        <p:nvSpPr>
          <p:cNvPr id="7" name="Прямокутник 6"/>
          <p:cNvSpPr/>
          <p:nvPr/>
        </p:nvSpPr>
        <p:spPr>
          <a:xfrm>
            <a:off x="206828" y="6274620"/>
            <a:ext cx="5284237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x-non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У 1914–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1918 рр. відбулася І Світова війна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Місце для вмісту 2"/>
          <p:cNvSpPr txBox="1">
            <a:spLocks/>
          </p:cNvSpPr>
          <p:nvPr/>
        </p:nvSpPr>
        <p:spPr>
          <a:xfrm>
            <a:off x="6949308" y="1649155"/>
            <a:ext cx="4834812" cy="15689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Стомлені війною народи повстали, намагаючись позбутися гніту імперій.</a:t>
            </a:r>
          </a:p>
          <a:p>
            <a:pPr marL="0" indent="457200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Так розпочалася </a:t>
            </a:r>
            <a:r>
              <a:rPr lang="ru-RU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Українська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революція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x-none" sz="2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1917–1921 рр. </a:t>
            </a:r>
            <a:r>
              <a:rPr lang="x-none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— боротьба українського народу за національне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x-none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та краще життя.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308" y="3218065"/>
            <a:ext cx="4994668" cy="3241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6856446" y="6459286"/>
            <a:ext cx="5180393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Софійська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площа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Києві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Початок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березня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1917р.</a:t>
            </a:r>
          </a:p>
        </p:txBody>
      </p:sp>
    </p:spTree>
    <p:extLst>
      <p:ext uri="{BB962C8B-B14F-4D97-AF65-F5344CB8AC3E}">
        <p14:creationId xmlns:p14="http://schemas.microsoft.com/office/powerpoint/2010/main" val="1978222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208313" y="211573"/>
            <a:ext cx="9977535" cy="651912"/>
          </a:xfrm>
        </p:spPr>
        <p:txBody>
          <a:bodyPr>
            <a:noAutofit/>
          </a:bodyPr>
          <a:lstStyle/>
          <a:p>
            <a:pPr algn="ctr"/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УКРАЇНСЬКА РЕВОЛЮЦІЯ 1917–1921 рр.</a:t>
            </a:r>
            <a:endParaRPr lang="en-US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31" y="4718076"/>
            <a:ext cx="2493963" cy="1785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кутник 11"/>
          <p:cNvSpPr/>
          <p:nvPr/>
        </p:nvSpPr>
        <p:spPr>
          <a:xfrm>
            <a:off x="660918" y="1047384"/>
            <a:ext cx="835245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На початку 1917 року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розпочалася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революція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в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Росії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. В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Україні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люди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також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прагнули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революційних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перетворень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Із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цією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метою в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березні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1917 року в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Києві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було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створено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Українську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Центральну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Раду (УЦР) на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чолі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з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Михайлом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Грушевським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indent="457200" algn="just"/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Найважливішим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здобутком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у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боротьбі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було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проголошення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незалежності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Української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Народної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Республіки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в </a:t>
            </a:r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січні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1918 р.</a:t>
            </a:r>
          </a:p>
        </p:txBody>
      </p:sp>
      <p:sp>
        <p:nvSpPr>
          <p:cNvPr id="5" name="Прямокутник 4"/>
          <p:cNvSpPr/>
          <p:nvPr/>
        </p:nvSpPr>
        <p:spPr>
          <a:xfrm>
            <a:off x="90631" y="6365097"/>
            <a:ext cx="2775597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uk-U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Будинок УЦР  (парламенту)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2427" y="420460"/>
            <a:ext cx="1809750" cy="23812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72" y="2801710"/>
            <a:ext cx="1876425" cy="1838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399401" y="4379522"/>
            <a:ext cx="1876424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герба</a:t>
            </a:r>
          </a:p>
        </p:txBody>
      </p:sp>
      <p:sp>
        <p:nvSpPr>
          <p:cNvPr id="14" name="Прямокутник 13"/>
          <p:cNvSpPr/>
          <p:nvPr/>
        </p:nvSpPr>
        <p:spPr>
          <a:xfrm>
            <a:off x="2866228" y="2871416"/>
            <a:ext cx="530134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Революційні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події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охопили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і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землі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України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що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були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частиною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Австро-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Угорщини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. Там у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листопаді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1918 року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було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проголошено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Західноукраїнську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Народну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Республіку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(ЗУНР)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на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чолі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з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Євгеном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Петрушевичем.</a:t>
            </a:r>
          </a:p>
          <a:p>
            <a:pPr indent="457200" algn="just"/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Визначною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подією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революції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стало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об’єднання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двох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Українських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республік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- УНР і ЗУНР. </a:t>
            </a:r>
          </a:p>
          <a:p>
            <a:pPr indent="457200" algn="just"/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Акт 3луки </a:t>
            </a:r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було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проголошено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на </a:t>
            </a:r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Софійському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майдані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у </a:t>
            </a:r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Києві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22 </a:t>
            </a:r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січня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1919 року. </a:t>
            </a:r>
          </a:p>
          <a:p>
            <a:pPr indent="457200" algn="just"/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Цю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подію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ми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відзначаємо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як День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соборності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України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806" y="3349113"/>
            <a:ext cx="3849258" cy="2399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кутник 18"/>
          <p:cNvSpPr/>
          <p:nvPr/>
        </p:nvSpPr>
        <p:spPr>
          <a:xfrm>
            <a:off x="9133409" y="5656789"/>
            <a:ext cx="2775597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uk-U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22.01.1919 р. – проголошення Акту Злуки УНР та ЗУНР.</a:t>
            </a:r>
          </a:p>
        </p:txBody>
      </p:sp>
    </p:spTree>
    <p:extLst>
      <p:ext uri="{BB962C8B-B14F-4D97-AF65-F5344CB8AC3E}">
        <p14:creationId xmlns:p14="http://schemas.microsoft.com/office/powerpoint/2010/main" val="3037014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208313" y="80944"/>
            <a:ext cx="9977535" cy="651912"/>
          </a:xfrm>
        </p:spPr>
        <p:txBody>
          <a:bodyPr>
            <a:noAutofit/>
          </a:bodyPr>
          <a:lstStyle/>
          <a:p>
            <a:pPr algn="ctr"/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УКРАЇНСЬКА РЕВОЛЮЦІЯ 1917–1921 рр.</a:t>
            </a:r>
            <a:endParaRPr lang="en-US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86526" y="843294"/>
            <a:ext cx="11704289" cy="1533395"/>
          </a:xfrm>
        </p:spPr>
        <p:txBody>
          <a:bodyPr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x-non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З народженням незалеж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ної України не змирилися зовнішні вороги. 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Протягом 1917–1921 рр. українські землі зазнали нападу 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численних завойовників, які знищували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усіх, </a:t>
            </a:r>
            <a:r>
              <a:rPr lang="x-non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хто захищав незалежність України.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 історичній пам’яті нашого народу назавжди залишиться </a:t>
            </a:r>
            <a:r>
              <a:rPr lang="x-non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подвиг Героїв Крут.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3124200" y="2526682"/>
            <a:ext cx="5823858" cy="397031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algn="just"/>
            <a:r>
              <a:rPr lang="x-none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29 січня </a:t>
            </a:r>
            <a:r>
              <a:rPr lang="x-none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1918 р.</a:t>
            </a:r>
            <a: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x-none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українські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гімназисти та </a:t>
            </a:r>
            <a:r>
              <a:rPr lang="x-none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x-non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студенти дали відсіч загонам російських більшо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виків на залізничній станції Крути.</a:t>
            </a:r>
          </a:p>
          <a:p>
            <a:pPr indent="457200" algn="just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Вони виступили проти значно чис</a:t>
            </a:r>
            <a:r>
              <a:rPr lang="x-non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леннішого ворога, щоб затримати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наступ більшовиків на м. Київ. </a:t>
            </a:r>
          </a:p>
          <a:p>
            <a:pPr indent="457200" algn="just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Час</a:t>
            </a:r>
            <a:r>
              <a:rPr lang="x-non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тина українських вояків потрапи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ла в полон, і більшовики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жорстоко розправилися з ними. </a:t>
            </a:r>
          </a:p>
          <a:p>
            <a:pPr indent="457200" algn="just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Згодом загиблих героїв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з почестями поховали в Києві на Аскольдовій могилі, але </a:t>
            </a:r>
            <a:r>
              <a:rPr lang="x-non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більшовицька влада знищила місце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поховання. </a:t>
            </a:r>
          </a:p>
          <a:p>
            <a:pPr indent="457200" algn="just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Та подвиг крутян навічно </a:t>
            </a:r>
            <a:r>
              <a:rPr lang="x-non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вкарбувався в нашу пам’ять.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Рисунок 5" descr="Картинки по запросу &quot;аскольдова могила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52857" y="2775857"/>
            <a:ext cx="2737958" cy="29717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Прямокутник 7"/>
          <p:cNvSpPr/>
          <p:nvPr/>
        </p:nvSpPr>
        <p:spPr>
          <a:xfrm>
            <a:off x="286526" y="5883490"/>
            <a:ext cx="2545644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uk-U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Меморіальний комплекс</a:t>
            </a:r>
          </a:p>
          <a:p>
            <a:pPr algn="ctr"/>
            <a:r>
              <a:rPr lang="uk-UA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Крути</a:t>
            </a:r>
            <a:r>
              <a:rPr lang="uk-U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с. Пам’ятне</a:t>
            </a:r>
          </a:p>
          <a:p>
            <a:pPr algn="ctr"/>
            <a:r>
              <a:rPr lang="uk-U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uk-UA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Чернігівська область</a:t>
            </a:r>
            <a:r>
              <a:rPr lang="uk-U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9349215" y="6129712"/>
            <a:ext cx="2661370" cy="33855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Аскольдова могила, м. Київ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Бій під Крутами (1918) — Вікіпеді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26" y="2719653"/>
            <a:ext cx="2313154" cy="30842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72366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9171" y="171062"/>
            <a:ext cx="8278041" cy="732453"/>
          </a:xfrm>
        </p:spPr>
        <p:txBody>
          <a:bodyPr>
            <a:normAutofit/>
          </a:bodyPr>
          <a:lstStyle/>
          <a:p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ЗА ВОЛЮ УКРАЇНИ ЗІ ЗБРОЄЮ В РУКАХ</a:t>
            </a:r>
            <a:endParaRPr lang="en-US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72143" y="926493"/>
            <a:ext cx="7467601" cy="5531457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Протягом 1919–1992 рр. поза межами України діяв Уряд Української Народної Республіки (УНР) в екзилі (вигнанні).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Проти 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іноземного панування рішуче боролася створена </a:t>
            </a:r>
            <a:r>
              <a:rPr lang="uk-U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у 1929 р. </a:t>
            </a:r>
            <a:r>
              <a:rPr lang="uk-UA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Організація українських націоналістів </a:t>
            </a:r>
            <a:r>
              <a:rPr lang="uk-UA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(ОУН).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У березні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1939 р. на теренах Закарпаття було проголошено </a:t>
            </a:r>
            <a:r>
              <a:rPr lang="x-non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незалежність </a:t>
            </a:r>
            <a:r>
              <a:rPr lang="x-none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Карпатської України.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 вересня 1939 р.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Німеччина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напала на Польщу. 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17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вересня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1939 р.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її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атакував СРСР і 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зайняв західноукраїнські землі.  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22 червня 1941 р.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Німеччина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напала на </a:t>
            </a:r>
            <a:r>
              <a:rPr lang="x-non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СРСР.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409" y="4713514"/>
            <a:ext cx="2907583" cy="1820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258" y="2275114"/>
            <a:ext cx="2949348" cy="2283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915" y="914400"/>
            <a:ext cx="1719943" cy="1719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4341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100942" y="0"/>
            <a:ext cx="8278041" cy="732453"/>
          </a:xfrm>
        </p:spPr>
        <p:txBody>
          <a:bodyPr>
            <a:normAutofit/>
          </a:bodyPr>
          <a:lstStyle/>
          <a:p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ЗА ВОЛЮ УКРАЇНИ ЗІ ЗБРОЄЮ В РУКАХ</a:t>
            </a:r>
            <a:endParaRPr lang="en-US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96083" y="772967"/>
            <a:ext cx="9697003" cy="2427433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30 червня 1941 р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. -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у Львові лідери ОУН проголосили Акт </a:t>
            </a:r>
            <a:r>
              <a:rPr lang="x-non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відновлення Української Держави.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uk-UA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14 жовтня 1942 р. 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-  створено Українську повстанську армію</a:t>
            </a:r>
            <a:r>
              <a:rPr lang="x-non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(УПА).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uk-UA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28</a:t>
            </a:r>
            <a:r>
              <a:rPr lang="x-none" sz="20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жовт</a:t>
            </a:r>
            <a:r>
              <a:rPr lang="uk-UA" sz="2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ня</a:t>
            </a:r>
            <a:r>
              <a:rPr lang="x-none" sz="20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1944 </a:t>
            </a:r>
            <a:r>
              <a:rPr lang="x-none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р</a:t>
            </a:r>
            <a:r>
              <a:rPr lang="x-none" sz="20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uk-UA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було звільнено всю територію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України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від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нацистів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8 </a:t>
            </a:r>
            <a:r>
              <a:rPr lang="ru-RU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травня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1945 р. -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СРСР, США, Велика 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Британія та інші союзники здобули </a:t>
            </a:r>
            <a:r>
              <a:rPr lang="uk-UA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Перемогу над нацизмом.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50" name="Picture 2" descr="Батько наш Бандера”: сенсаційна історія хіта українського Тікто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5" y="3080657"/>
            <a:ext cx="3177016" cy="1787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307" y="3731241"/>
            <a:ext cx="4346947" cy="2880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344" y="347209"/>
            <a:ext cx="2115910" cy="2864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304800" y="5171450"/>
            <a:ext cx="6977743" cy="15696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457200" algn="just">
              <a:lnSpc>
                <a:spcPct val="120000"/>
              </a:lnSpc>
            </a:pPr>
            <a:r>
              <a:rPr lang="uk-UA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Але ця перемога не принесла волі Україні. Радянська влада вдавалась до масових репресій та депортації сотень тисяч українців, поляків і всього кримськотатарського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народу.</a:t>
            </a:r>
            <a:endParaRPr 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95" y="2792639"/>
            <a:ext cx="2075089" cy="20750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098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2100942" y="0"/>
            <a:ext cx="8278041" cy="732453"/>
          </a:xfrm>
        </p:spPr>
        <p:txBody>
          <a:bodyPr>
            <a:normAutofit/>
          </a:bodyPr>
          <a:lstStyle/>
          <a:p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ЗА ВОЛЮ УКРАЇНИ ЗІ ЗБРОЄЮ В РУКАХ</a:t>
            </a:r>
            <a:endParaRPr lang="en-US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72143" y="838200"/>
            <a:ext cx="7195457" cy="2390192"/>
          </a:xfrm>
        </p:spPr>
        <p:txBody>
          <a:bodyPr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Мільйони українців билися проти німецьких загарбників у складі Червоної армії, тисячі воювали в партизанських загонах і в підпіллі.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Героями війни були льотчики-винищувачі українець </a:t>
            </a: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Іван Кожедуб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і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кримський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татарин </a:t>
            </a: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Амет-Хан Султан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, «партизанський генерал» </a:t>
            </a: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Сидір Ковпак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і командир </a:t>
            </a:r>
            <a:r>
              <a:rPr lang="x-non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підводного човна </a:t>
            </a:r>
            <a:r>
              <a:rPr lang="x-none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Олександр Маринеско</a:t>
            </a:r>
            <a:r>
              <a:rPr lang="x-non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074" name="Picture 2" descr="1920 - народився Іван Кожедуб, льотчик, ас-винищувач, тричі Герой  Радянського Союз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666" y="4120629"/>
            <a:ext cx="1664230" cy="22687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кутник 5"/>
          <p:cNvSpPr/>
          <p:nvPr/>
        </p:nvSpPr>
        <p:spPr>
          <a:xfrm>
            <a:off x="7748666" y="6304694"/>
            <a:ext cx="1541897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Іван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Кожедуб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84" name="Picture 12" descr="Амет-хан Султа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12" y="4083892"/>
            <a:ext cx="1594178" cy="21305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кутник 11"/>
          <p:cNvSpPr/>
          <p:nvPr/>
        </p:nvSpPr>
        <p:spPr>
          <a:xfrm>
            <a:off x="223772" y="6304694"/>
            <a:ext cx="1857432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Амет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-Хан Султан</a:t>
            </a:r>
          </a:p>
        </p:txBody>
      </p:sp>
      <p:sp>
        <p:nvSpPr>
          <p:cNvPr id="14" name="Прямокутник 13"/>
          <p:cNvSpPr/>
          <p:nvPr/>
        </p:nvSpPr>
        <p:spPr>
          <a:xfrm>
            <a:off x="2633933" y="6252131"/>
            <a:ext cx="1516697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Сидір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Ковпак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4634979" y="6298322"/>
            <a:ext cx="2744755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x-none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Олександр Маринеско</a:t>
            </a:r>
            <a:endParaRPr lang="x-non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88" name="Picture 16" descr="Сидор Ковпак – враг украинского народа или герой партизан, создавший  уникальную военную тактику? | Кузбасский следопыт | Дзе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479" y="4205307"/>
            <a:ext cx="1357603" cy="20993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909" y="4120629"/>
            <a:ext cx="1426743" cy="21472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827" y="763896"/>
            <a:ext cx="3282042" cy="3288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848" y="4115324"/>
            <a:ext cx="1884704" cy="22314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Прямокутник 19"/>
          <p:cNvSpPr/>
          <p:nvPr/>
        </p:nvSpPr>
        <p:spPr>
          <a:xfrm>
            <a:off x="10177136" y="6346814"/>
            <a:ext cx="1614416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Олекса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Берест</a:t>
            </a:r>
          </a:p>
        </p:txBody>
      </p:sp>
    </p:spTree>
    <p:extLst>
      <p:ext uri="{BB962C8B-B14F-4D97-AF65-F5344CB8AC3E}">
        <p14:creationId xmlns:p14="http://schemas.microsoft.com/office/powerpoint/2010/main" val="3508019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6657" y="227045"/>
            <a:ext cx="8820445" cy="622041"/>
          </a:xfrm>
        </p:spPr>
        <p:txBody>
          <a:bodyPr>
            <a:normAutofit fontScale="90000"/>
          </a:bodyPr>
          <a:lstStyle/>
          <a:p>
            <a:r>
              <a:rPr lang="x-none" b="1"/>
              <a:t> </a:t>
            </a:r>
            <a:r>
              <a:rPr lang="x-none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ВІДНОВЛЕННЯ НЕЗАЛЕЖНОЇ УКРАЇНИ</a:t>
            </a:r>
            <a:endParaRPr lang="en-US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345378" y="967275"/>
            <a:ext cx="6157045" cy="2181730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У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другій половині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ХХ ст. за волю та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людські свободи боро</a:t>
            </a:r>
            <a:r>
              <a:rPr lang="x-non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лися українські </a:t>
            </a:r>
            <a:r>
              <a:rPr lang="x-none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дисиденти.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Вони розуміли, що права українців можуть бути захищені лише в незалежній державі.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10110496" y="2779673"/>
            <a:ext cx="1991315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Левко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Лук’яненко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415630" y="2829215"/>
            <a:ext cx="1494320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Алла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Горська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8502423" y="2829215"/>
            <a:ext cx="1356590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Василь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Стус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2" name="Picture 6" descr="EthnoCarpathians 22082017DolynaUA-26 Crop and fi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476" y="686582"/>
            <a:ext cx="1526091" cy="214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367110"/>
            <a:ext cx="3614737" cy="391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902" y="702391"/>
            <a:ext cx="1587548" cy="4253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5721476" y="3413296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just"/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Комуністична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влада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СРСР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всіляко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придушувала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прагнення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українців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до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вільного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розвитку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. Та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наприкінці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1980-х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років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радянська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влада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ослабла, і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борці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за волю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здобули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вирішальну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перемогу. </a:t>
            </a:r>
          </a:p>
          <a:p>
            <a:pPr indent="457200" algn="just"/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24 </a:t>
            </a:r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серпня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1991 р. </a:t>
            </a:r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Верховна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Рада </a:t>
            </a:r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України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затвердила Акт </a:t>
            </a:r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проголошення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незалежності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України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79" y="3413296"/>
            <a:ext cx="5479893" cy="3063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2373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033438" y="172617"/>
            <a:ext cx="8820445" cy="622041"/>
          </a:xfrm>
        </p:spPr>
        <p:txBody>
          <a:bodyPr>
            <a:normAutofit fontScale="90000"/>
          </a:bodyPr>
          <a:lstStyle/>
          <a:p>
            <a:r>
              <a:rPr lang="x-none" b="1"/>
              <a:t> </a:t>
            </a:r>
            <a:r>
              <a:rPr lang="x-none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ВІДНОВЛЕННЯ НЕЗАЛЕЖНОЇ УКРАЇНИ</a:t>
            </a:r>
            <a:endParaRPr lang="en-US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70114" y="871965"/>
            <a:ext cx="7445829" cy="5148080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 грудня 1991 р., 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на Всеукраїнському референдумі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90,32 % населення України підтвердили бажання жити </a:t>
            </a:r>
            <a:r>
              <a:rPr lang="x-non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 новій незалежній Україні.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22 серпня 1992 р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- президент УНР в екзилі передав грамоту Державного центру УНР Президентові України </a:t>
            </a: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Леонідові </a:t>
            </a:r>
            <a:r>
              <a:rPr lang="x-none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Кравчуку</a:t>
            </a:r>
            <a:r>
              <a:rPr lang="x-non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28 червня 1996 р.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Верховна Рада України затвердила Основний закон - </a:t>
            </a:r>
            <a:r>
              <a:rPr lang="ru-RU" sz="24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Конституцію</a:t>
            </a: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України. 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Цього ж року було впроваджено національну грошову одиницю - </a:t>
            </a:r>
            <a:r>
              <a:rPr lang="uk-UA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гривню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146" name="Picture 2" descr="22 серпня. Пам'ятні да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520" y="1102520"/>
            <a:ext cx="4087391" cy="2335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689413" y="6142473"/>
            <a:ext cx="4969245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uk-UA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Референдум </a:t>
            </a:r>
            <a:r>
              <a:rPr 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– всенародне голосування.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148" name="Picture 4" descr="Конституція України | Миколаївська обласна рад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5773" y="3686948"/>
            <a:ext cx="1942387" cy="23373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019" y="5350970"/>
            <a:ext cx="2626356" cy="1346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1619312"/>
      </p:ext>
    </p:extLst>
  </p:cSld>
  <p:clrMapOvr>
    <a:masterClrMapping/>
  </p:clrMapOvr>
</p:sld>
</file>

<file path=ppt/theme/theme1.xml><?xml version="1.0" encoding="utf-8"?>
<a:theme xmlns:a="http://schemas.openxmlformats.org/drawingml/2006/main" name="Віхоть">
  <a:themeElements>
    <a:clrScheme name="Віхоть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Віхоть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іхоть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638</TotalTime>
  <Words>1241</Words>
  <Application>Microsoft Office PowerPoint</Application>
  <PresentationFormat>Широкий екран</PresentationFormat>
  <Paragraphs>96</Paragraphs>
  <Slides>15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25" baseType="lpstr">
      <vt:lpstr>Arial</vt:lpstr>
      <vt:lpstr>Cambria</vt:lpstr>
      <vt:lpstr>Century Gothic</vt:lpstr>
      <vt:lpstr>Gabriola</vt:lpstr>
      <vt:lpstr>PragmaticaC</vt:lpstr>
      <vt:lpstr>PragmaticaC-Italic</vt:lpstr>
      <vt:lpstr>Times New Roman</vt:lpstr>
      <vt:lpstr>Wingdings</vt:lpstr>
      <vt:lpstr>Wingdings 3</vt:lpstr>
      <vt:lpstr>Віхоть</vt:lpstr>
      <vt:lpstr>«Україна в боротьбі за незалежність» Тематичні полички фото –та архівних документів</vt:lpstr>
      <vt:lpstr>УКРАЇНСЬКА РЕВОЛЮЦІЯ 1917–1921 рр.</vt:lpstr>
      <vt:lpstr>УКРАЇНСЬКА РЕВОЛЮЦІЯ 1917–1921 рр.</vt:lpstr>
      <vt:lpstr>УКРАЇНСЬКА РЕВОЛЮЦІЯ 1917–1921 рр.</vt:lpstr>
      <vt:lpstr>ЗА ВОЛЮ УКРАЇНИ ЗІ ЗБРОЄЮ В РУКАХ</vt:lpstr>
      <vt:lpstr>ЗА ВОЛЮ УКРАЇНИ ЗІ ЗБРОЄЮ В РУКАХ</vt:lpstr>
      <vt:lpstr>ЗА ВОЛЮ УКРАЇНИ ЗІ ЗБРОЄЮ В РУКАХ</vt:lpstr>
      <vt:lpstr> ВІДНОВЛЕННЯ НЕЗАЛЕЖНОЇ УКРАЇНИ</vt:lpstr>
      <vt:lpstr> ВІДНОВЛЕННЯ НЕЗАЛЕЖНОЇ УКРАЇНИ</vt:lpstr>
      <vt:lpstr>РЕВОЛЮЦІЯ ГІДНОСТІ ТА БОРОТЬБА ПРОТИ РОСІЙСЬКОЇ АГРЕСІЇ</vt:lpstr>
      <vt:lpstr>РЕВОЛЮЦІЯ ГІДНОСТІ ТА БОРОТЬБА ПРОТИ РОСІЙСЬКОЇ АГРЕСІЇ</vt:lpstr>
      <vt:lpstr>РЕВОЛЮЦІЯ ГІДНОСТІ ТА БОРОТЬБА ПРОТИ РОСІЙСЬКОЇ АГРЕСІЇ</vt:lpstr>
      <vt:lpstr>РЕВОЛЮЦІЯ ГІДНОСТІ ТА БОРОТЬБА ПРОТИ РОСІЙСЬКОЇ АГРЕСІЇ</vt:lpstr>
      <vt:lpstr>Презентація PowerPoint</vt:lpstr>
      <vt:lpstr>Дякуємо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27. Україна: шлях до незалежності</dc:title>
  <dc:creator>Александр Я</dc:creator>
  <cp:lastModifiedBy>kobylina333@gmail.com.ua</cp:lastModifiedBy>
  <cp:revision>58</cp:revision>
  <dcterms:created xsi:type="dcterms:W3CDTF">2022-11-21T07:32:07Z</dcterms:created>
  <dcterms:modified xsi:type="dcterms:W3CDTF">2025-08-26T11:45:45Z</dcterms:modified>
</cp:coreProperties>
</file>