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92" r:id="rId3"/>
    <p:sldId id="286" r:id="rId4"/>
    <p:sldId id="257" r:id="rId5"/>
    <p:sldId id="276" r:id="rId6"/>
    <p:sldId id="277" r:id="rId7"/>
    <p:sldId id="293" r:id="rId8"/>
    <p:sldId id="282" r:id="rId9"/>
    <p:sldId id="294" r:id="rId10"/>
    <p:sldId id="278" r:id="rId11"/>
    <p:sldId id="279" r:id="rId12"/>
    <p:sldId id="296" r:id="rId13"/>
    <p:sldId id="297" r:id="rId14"/>
    <p:sldId id="299" r:id="rId15"/>
    <p:sldId id="298" r:id="rId16"/>
    <p:sldId id="280" r:id="rId17"/>
    <p:sldId id="283" r:id="rId18"/>
    <p:sldId id="285" r:id="rId19"/>
    <p:sldId id="273" r:id="rId20"/>
    <p:sldId id="300" r:id="rId21"/>
    <p:sldId id="305" r:id="rId22"/>
    <p:sldId id="304" r:id="rId23"/>
    <p:sldId id="274" r:id="rId24"/>
    <p:sldId id="301" r:id="rId25"/>
    <p:sldId id="306" r:id="rId26"/>
    <p:sldId id="307" r:id="rId27"/>
    <p:sldId id="265" r:id="rId28"/>
    <p:sldId id="271" r:id="rId29"/>
    <p:sldId id="290" r:id="rId30"/>
    <p:sldId id="266" r:id="rId31"/>
    <p:sldId id="288" r:id="rId32"/>
    <p:sldId id="289" r:id="rId33"/>
    <p:sldId id="267" r:id="rId34"/>
    <p:sldId id="269" r:id="rId35"/>
    <p:sldId id="291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ЦПТО 4" initials="Ц4" lastIdx="3" clrIdx="0">
    <p:extLst>
      <p:ext uri="{19B8F6BF-5375-455C-9EA6-DF929625EA0E}">
        <p15:presenceInfo xmlns:p15="http://schemas.microsoft.com/office/powerpoint/2012/main" userId="a3bb3cc464905cf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20" autoAdjust="0"/>
    <p:restoredTop sz="94660"/>
  </p:normalViewPr>
  <p:slideViewPr>
    <p:cSldViewPr snapToGrid="0">
      <p:cViewPr varScale="1">
        <p:scale>
          <a:sx n="48" d="100"/>
          <a:sy n="48" d="100"/>
        </p:scale>
        <p:origin x="62" y="5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6/19/2025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dirty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dirty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dirty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dirty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dirty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itd.rada.gov.ua/billInfo/Bills/Card/55869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B1750D9-A3A9-45BB-E703-13FA6ABFF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4535" y="650480"/>
            <a:ext cx="3666257" cy="3666257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6491B76A-7215-AEE8-26A8-CFE59F1F9C3E}"/>
              </a:ext>
            </a:extLst>
          </p:cNvPr>
          <p:cNvSpPr/>
          <p:nvPr/>
        </p:nvSpPr>
        <p:spPr>
          <a:xfrm>
            <a:off x="933844" y="1602694"/>
            <a:ext cx="576775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ВСЯ ПРАВДА ПРО  ЕНЕРГЕТИКИ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5D18E211-BEB0-047B-2B51-56304BF75BE6}"/>
              </a:ext>
            </a:extLst>
          </p:cNvPr>
          <p:cNvSpPr/>
          <p:nvPr/>
        </p:nvSpPr>
        <p:spPr>
          <a:xfrm>
            <a:off x="7283097" y="5241612"/>
            <a:ext cx="473379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1" i="1" cap="none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Соціально-психологічна служба</a:t>
            </a:r>
          </a:p>
          <a:p>
            <a:pPr algn="ctr"/>
            <a:r>
              <a:rPr lang="uk-UA" sz="2400" b="1" i="1" cap="none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ДПТНЗ «РЦПОРГКГТД»</a:t>
            </a:r>
          </a:p>
        </p:txBody>
      </p:sp>
    </p:spTree>
    <p:extLst>
      <p:ext uri="{BB962C8B-B14F-4D97-AF65-F5344CB8AC3E}">
        <p14:creationId xmlns:p14="http://schemas.microsoft.com/office/powerpoint/2010/main" val="1870898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27B070-5C56-8D4B-FB4A-997CEE442C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85" b="42233"/>
          <a:stretch>
            <a:fillRect/>
          </a:stretch>
        </p:blipFill>
        <p:spPr>
          <a:xfrm>
            <a:off x="1993691" y="328643"/>
            <a:ext cx="7930729" cy="16996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45A3E53-2CBD-A715-A1B2-3AF9AD7EF5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58" r="16863"/>
          <a:stretch>
            <a:fillRect/>
          </a:stretch>
        </p:blipFill>
        <p:spPr>
          <a:xfrm>
            <a:off x="198936" y="3429000"/>
            <a:ext cx="6520721" cy="194479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EFA7932-8294-4134-993A-FB9A6A3E8D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832" r="23058"/>
          <a:stretch>
            <a:fillRect/>
          </a:stretch>
        </p:blipFill>
        <p:spPr>
          <a:xfrm>
            <a:off x="6925456" y="2548758"/>
            <a:ext cx="5067608" cy="370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857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29D1C-917F-E07E-02FF-21A75215F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E6D386-E32A-4DAD-DB73-564E255C8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54" y="289178"/>
            <a:ext cx="8878539" cy="337232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F9DFBC-0366-FA33-AC90-9047163CC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0388" y="3813990"/>
            <a:ext cx="8726118" cy="291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72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CE5D5A-170D-37B0-B1F7-0427204E4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672" y="1305347"/>
            <a:ext cx="8334531" cy="5244509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F156B596-2BB3-930D-173D-C905B7C8B11B}"/>
              </a:ext>
            </a:extLst>
          </p:cNvPr>
          <p:cNvSpPr/>
          <p:nvPr/>
        </p:nvSpPr>
        <p:spPr>
          <a:xfrm>
            <a:off x="4116234" y="433997"/>
            <a:ext cx="699262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Склад деяких енергетиків</a:t>
            </a:r>
          </a:p>
        </p:txBody>
      </p:sp>
    </p:spTree>
    <p:extLst>
      <p:ext uri="{BB962C8B-B14F-4D97-AF65-F5344CB8AC3E}">
        <p14:creationId xmlns:p14="http://schemas.microsoft.com/office/powerpoint/2010/main" val="550690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B22D5-80B9-4839-7F4C-0607233DC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575703-F049-CA9F-56D3-5B453B3A6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3259" y="929390"/>
            <a:ext cx="8860859" cy="536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22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9C236-8BC1-9BC3-D452-F6C44E99D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670025-B583-D22F-70E8-0172E4F98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102" y="989351"/>
            <a:ext cx="8858055" cy="547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80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FB75C-DCFC-9863-A33F-9C96212D7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D4B9F4-6465-BB35-BE79-7200E6D42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64" y="1945605"/>
            <a:ext cx="5518051" cy="43352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A541A4-54B4-A239-776A-8F25A0658D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4889"/>
          <a:stretch>
            <a:fillRect/>
          </a:stretch>
        </p:blipFill>
        <p:spPr>
          <a:xfrm>
            <a:off x="5936259" y="1945605"/>
            <a:ext cx="5895977" cy="433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81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FD55D-B6BC-276D-62E2-B6D5A6A05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A6EA53-0038-D2D8-180C-130782688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47" y="539262"/>
            <a:ext cx="11218984" cy="584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708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19818F-B9F2-97B7-FF0C-22E720FE6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77" y="339969"/>
            <a:ext cx="11323920" cy="602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95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98B09-D2D0-B684-3C08-95AC331DD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13D230-8DF6-2E3D-453D-94F277411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872" y="468923"/>
            <a:ext cx="10927636" cy="59787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50BA99-BF4F-4CF2-3A28-B8D5B1DF9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5035" y="2347689"/>
            <a:ext cx="2566638" cy="27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9509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F24A9F-B4A3-6D3C-E6CD-CB60E035A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00552"/>
            <a:ext cx="5766955" cy="48218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82D015-D12E-4E7A-7D76-F4647A7AF7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3725"/>
          <a:stretch>
            <a:fillRect/>
          </a:stretch>
        </p:blipFill>
        <p:spPr>
          <a:xfrm>
            <a:off x="329045" y="1547445"/>
            <a:ext cx="5497324" cy="479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64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43221335-A3DB-351A-26C7-C67B9393C2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68"/>
          <a:stretch>
            <a:fillRect/>
          </a:stretch>
        </p:blipFill>
        <p:spPr bwMode="auto">
          <a:xfrm>
            <a:off x="9638676" y="891291"/>
            <a:ext cx="1831600" cy="472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D5A7A7-25C7-48B8-BEDE-3DAE4289475C}"/>
              </a:ext>
            </a:extLst>
          </p:cNvPr>
          <p:cNvSpPr txBox="1"/>
          <p:nvPr/>
        </p:nvSpPr>
        <p:spPr>
          <a:xfrm>
            <a:off x="235806" y="1659285"/>
            <a:ext cx="919300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 енергетичні напої продаються в будь-якому кіоску, в барах, клубах, їх нерідко можна побачити в тренажерних залах та на спортивних майданчиках. Реклама позиціонує їх, як засоби боротьби з втомою, що допомагають вести активний спосіб життя, розумову діяльність, клубні танці і заняття спортом. У той же час у науковому світі та ЗМІ йде гаряча полеміка про реальну дію і побічні ефекти цих напоїв.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7422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DF1807-8DB4-C660-DCF0-C3C7A7371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924" y="698588"/>
            <a:ext cx="8402223" cy="58205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8A5A0D-3154-EE3C-0E1E-673187BC4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56" y="2807187"/>
            <a:ext cx="2859272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582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1CE5EC-522C-050E-435E-03CD021EE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849" y="464695"/>
            <a:ext cx="11353479" cy="611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2729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2DCCEC-4FF6-705C-1E28-2E9775E9E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41" y="1765093"/>
            <a:ext cx="8251913" cy="406608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0E732C-C508-06B5-8800-0BDA82580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4178" y="2352284"/>
            <a:ext cx="2800818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176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506EA5-4646-7520-CBFB-D21CA7BBB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830" y="1650277"/>
            <a:ext cx="9249507" cy="4867753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5E68972C-6C93-690E-0236-568321BB02D5}"/>
              </a:ext>
            </a:extLst>
          </p:cNvPr>
          <p:cNvSpPr/>
          <p:nvPr/>
        </p:nvSpPr>
        <p:spPr>
          <a:xfrm>
            <a:off x="2470202" y="851546"/>
            <a:ext cx="83535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До чого призводить систематичне</a:t>
            </a:r>
          </a:p>
        </p:txBody>
      </p:sp>
    </p:spTree>
    <p:extLst>
      <p:ext uri="{BB962C8B-B14F-4D97-AF65-F5344CB8AC3E}">
        <p14:creationId xmlns:p14="http://schemas.microsoft.com/office/powerpoint/2010/main" val="34058482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A35050-4606-E11B-0EAE-A1CABFE87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63" y="2038511"/>
            <a:ext cx="8370713" cy="4525234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276E113B-F966-4589-8EDE-ED09749A2C71}"/>
              </a:ext>
            </a:extLst>
          </p:cNvPr>
          <p:cNvSpPr/>
          <p:nvPr/>
        </p:nvSpPr>
        <p:spPr>
          <a:xfrm>
            <a:off x="2473377" y="294255"/>
            <a:ext cx="1018331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Для кого енергетики </a:t>
            </a:r>
          </a:p>
          <a:p>
            <a:pPr algn="ctr"/>
            <a:r>
              <a:rPr lang="uk-UA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особливо небезпечні?</a:t>
            </a:r>
          </a:p>
        </p:txBody>
      </p:sp>
    </p:spTree>
    <p:extLst>
      <p:ext uri="{BB962C8B-B14F-4D97-AF65-F5344CB8AC3E}">
        <p14:creationId xmlns:p14="http://schemas.microsoft.com/office/powerpoint/2010/main" val="38501150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A76049-B1E3-3031-83EF-BB381B9C8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102" y="1402300"/>
            <a:ext cx="8914192" cy="5096654"/>
          </a:xfrm>
          <a:prstGeom prst="rect">
            <a:avLst/>
          </a:prstGeom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5C96A1B3-6580-7E09-B1E5-4BEC78F554DB}"/>
              </a:ext>
            </a:extLst>
          </p:cNvPr>
          <p:cNvSpPr/>
          <p:nvPr/>
        </p:nvSpPr>
        <p:spPr>
          <a:xfrm>
            <a:off x="4347994" y="359046"/>
            <a:ext cx="67938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Кофеїн + алкоголь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40826BF-95AE-5131-DD3B-BF2B43F61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74" y="2608199"/>
            <a:ext cx="2563956" cy="253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982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6B298A-4A44-ACA7-8472-F53263064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134" y="873434"/>
            <a:ext cx="9818558" cy="5696262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F4321EDA-40BF-EA75-0788-87F0DCE19A59}"/>
              </a:ext>
            </a:extLst>
          </p:cNvPr>
          <p:cNvSpPr/>
          <p:nvPr/>
        </p:nvSpPr>
        <p:spPr>
          <a:xfrm>
            <a:off x="4079571" y="2505670"/>
            <a:ext cx="599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+</a:t>
            </a: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8800BA64-3057-4A4C-6CAB-361861D7AA48}"/>
              </a:ext>
            </a:extLst>
          </p:cNvPr>
          <p:cNvSpPr/>
          <p:nvPr/>
        </p:nvSpPr>
        <p:spPr>
          <a:xfrm>
            <a:off x="7132842" y="2505670"/>
            <a:ext cx="599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8321095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533B67-1ED1-BFD1-3284-60A9A2B9B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665007-E1EB-4AB8-793F-ECA434257799}"/>
              </a:ext>
            </a:extLst>
          </p:cNvPr>
          <p:cNvSpPr txBox="1"/>
          <p:nvPr/>
        </p:nvSpPr>
        <p:spPr>
          <a:xfrm>
            <a:off x="2309033" y="629250"/>
            <a:ext cx="97215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Порада! </a:t>
            </a:r>
            <a:r>
              <a:rPr lang="uk-UA" dirty="0"/>
              <a:t>Не змішуйте алкоголь з енергетичними напоями. Якщо ви відчуваєте втому, розбитість, пригніченість, не поспішайте пити енергетики й алкоголь, краще подумайте про здоровий спосіб життя, наприклад, про достатню кількість сну, правильне харчування, заняття спортом. Спробуйте дотримуватися здорового способу життя й вам більше не захочеться пити найнебезпечніші напої у світі.</a:t>
            </a:r>
          </a:p>
          <a:p>
            <a:r>
              <a:rPr lang="uk-UA" b="1" dirty="0">
                <a:solidFill>
                  <a:srgbClr val="FFC000"/>
                </a:solidFill>
              </a:rPr>
              <a:t>Зробіть краще корисний енергетичний напій: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73AE3D-BF8B-6567-F8BC-F1AFD10A1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24" y="2449016"/>
            <a:ext cx="7573934" cy="405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304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A5F211-1858-48C0-A58E-75BDA4AD75AB}"/>
              </a:ext>
            </a:extLst>
          </p:cNvPr>
          <p:cNvSpPr txBox="1"/>
          <p:nvPr/>
        </p:nvSpPr>
        <p:spPr>
          <a:xfrm>
            <a:off x="199292" y="1225689"/>
            <a:ext cx="1179341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uk-UA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ТАК! Можливий навіть </a:t>
            </a:r>
            <a:r>
              <a:rPr lang="uk-UA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смертельний результат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Будь-які міркування на тему шкоди чи користі енергетичних напоїв закінчуються на фактах, які не в теорії, а на практиці довели, що їх прийом призводить і до смерті.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Сумну статистику очолюють енергетики 5-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Hour Energy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Monster.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 причина смерті – задуха і зупинка серця.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Смерть від енергетиків може наступити в результаті одночасного вживання їх з алкогольними напоями або наркотиками. Отруїтися енергетиком можна і при змішуванні його з кавою, міцним чаєм або мате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Небажані наслідки, аж до смертельних випадків були зафіксовані при прийомі енергетичних напоїв напередодні, під час або після </a:t>
            </a:r>
            <a:r>
              <a:rPr lang="uk-UA" sz="2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спортивних тренувань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Несумлінність виробників енергетиків також може викликати смерть через ненавмисне передозування хімічних речовин.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Передозування (можна випити більше 2 баночок енергетика і отримати дозу хімічних речовин, яка в рази перевищує безпечну концентрацію)</a:t>
            </a: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EE7FAB3B-7A84-A846-A045-33119992D5F6}"/>
              </a:ext>
            </a:extLst>
          </p:cNvPr>
          <p:cNvSpPr/>
          <p:nvPr/>
        </p:nvSpPr>
        <p:spPr>
          <a:xfrm>
            <a:off x="3354642" y="294864"/>
            <a:ext cx="82493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>
                <a:ln/>
                <a:solidFill>
                  <a:schemeClr val="accent3"/>
                </a:solidFill>
                <a:effectLst/>
              </a:rPr>
              <a:t>Чи можливе отруєння?</a:t>
            </a:r>
          </a:p>
        </p:txBody>
      </p:sp>
    </p:spTree>
    <p:extLst>
      <p:ext uri="{BB962C8B-B14F-4D97-AF65-F5344CB8AC3E}">
        <p14:creationId xmlns:p14="http://schemas.microsoft.com/office/powerpoint/2010/main" val="6503005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9E45DF0-065F-4B96-C307-D420EE636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261" y="934933"/>
            <a:ext cx="11875477" cy="498813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uk-UA" sz="1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час роботи в нашому Центрі соціально-психологічна служба також стикалася з наслідками  вживання підлітками енергетиків: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sz="18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uk-UA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Одного разу учениця, йдучи по дорозі з другого корпусу училища до будівлі спортзалу, купила 2 різні енергетичні напої та випила їх. На початку уроку фізкультури їй раптово стало дуже зле, вона почала втрачати свідомість. Дівчинці викликали швидку та подзвонили матері. Так учениця опинилася в реанімації через анафілактичний шок. Лікарі сказали, що вона лише дивом залишилася жива, оскільки в неї виникла сильна алергія на якусь речовину в енергетику, могла статися задуха через спазм та набряк тканин гортані.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(</a:t>
            </a:r>
            <a:r>
              <a:rPr lang="uk-UA" sz="1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Анафілактичний шок </a:t>
            </a:r>
            <a:r>
              <a:rPr lang="uk-UA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це серйозна алергічна реакція, що розвивається дуже швидко і може призвести до смерті, якщо не надати своєчасну допомогу. Основними симптомами є утруднене дихання, зниження артеріального тиску, шкірні реакції (висип, почервоніння, свербіж), шлунково-кишкові симптоми (нудота, блювота, біль у животі), а також відчуття тривоги або паніки)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sz="18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uk-UA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Інша учениця також після вжитих енергетиків стала почуватися погано - її нудило, вона кричала, вела себе на вулиці неадекватно. Оточуючи люди  викликали поліцію та швидку. Дівчину доставили до реанімації, їй промивали шлунок й ставили крапельниці через отруєння організму хімічними речовинами, які містилися в енергетику.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sz="18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uk-UA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Наш учень мешкав у гуртожитку та на постійній основі вживав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REVO</a:t>
            </a:r>
            <a:r>
              <a:rPr lang="uk-UA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Згодом хлопець придбав стійку залежність від напою. В нього ніколи не було грошей на одяг, взуття, нормальну їжу. Але коли отримував стипендію, витрачав її саме на цей енергетик. З року в рік у хлопця спостерігалися- брак енергії, лінь, апатія, загальмованість, погіршення пам'яті та уваги. Поступово відбувалася деградація –учень не хотів вчитися, виглядав неохайно, в нього не було ніяких подальших планів на подальше навчання чи працевлаштування, в нього спостерігалася суцільна апатія. 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964C18C6-1010-3C5E-B9B2-ECFF94A6E8A7}"/>
              </a:ext>
            </a:extLst>
          </p:cNvPr>
          <p:cNvSpPr/>
          <p:nvPr/>
        </p:nvSpPr>
        <p:spPr>
          <a:xfrm>
            <a:off x="6095999" y="106903"/>
            <a:ext cx="49231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Випадки з життя…</a:t>
            </a:r>
          </a:p>
        </p:txBody>
      </p:sp>
    </p:spTree>
    <p:extLst>
      <p:ext uri="{BB962C8B-B14F-4D97-AF65-F5344CB8AC3E}">
        <p14:creationId xmlns:p14="http://schemas.microsoft.com/office/powerpoint/2010/main" val="2384276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F2F4B54-3F82-BCCC-7840-1ADEF441B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02976"/>
            <a:ext cx="12113762" cy="4447904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uk-UA" sz="20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Енергетичні напої </a:t>
            </a: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можна побачити  в руках молодих людей і навіть підлітків. Але це не означає, що ці напої є безпечними. Всупереч своїй назві, вони не «вливають» в організм нову енергію. У них невелика калорійність і відносно низький вміст цукру. Своєю дією ці продукти зобов'язані компонентам, які змушують </a:t>
            </a:r>
            <a:r>
              <a:rPr lang="uk-UA" sz="2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 </a:t>
            </a:r>
            <a:r>
              <a:rPr lang="uk-UA" sz="20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витрачати внутрішні енергетичні ресурси в прискореному темпі</a:t>
            </a: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результаті, випивши 1-2 банки енергетика, людина відчуває, як зникає відчуття втоми і з'являється жага активності.</a:t>
            </a:r>
            <a:b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Однак цей ефект триває недовго - від 3 до 5 годин. Потім, як правило, </a:t>
            </a:r>
            <a:r>
              <a:rPr lang="uk-UA" sz="20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відчувається ще більший занепад сил і фізичне виснаження</a:t>
            </a: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Це пояснюється тим, що організм вичерпав свої ресурси,  і потребує відпочинку для відновлення</a:t>
            </a:r>
            <a:br>
              <a:rPr lang="uk-UA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F1D5586-62FF-D439-E6C1-93A7086EF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6802181" y="263298"/>
            <a:ext cx="3114666" cy="183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774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61169-F63C-B1EA-BA5A-B95384237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CD6C03-C174-279B-2FCC-287EE3DC3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013" y="1569310"/>
            <a:ext cx="3972394" cy="46815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23013C-9433-A02F-E98D-8BC5559E97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358"/>
          <a:stretch/>
        </p:blipFill>
        <p:spPr>
          <a:xfrm>
            <a:off x="419118" y="1569310"/>
            <a:ext cx="3784891" cy="48734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EE4F6D-1150-4B3A-BE4C-A08A3249A90A}"/>
              </a:ext>
            </a:extLst>
          </p:cNvPr>
          <p:cNvSpPr txBox="1"/>
          <p:nvPr/>
        </p:nvSpPr>
        <p:spPr>
          <a:xfrm>
            <a:off x="4795287" y="1569310"/>
            <a:ext cx="260142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🤯 В Одесі </a:t>
            </a:r>
            <a:r>
              <a:rPr lang="en-US" dirty="0"/>
              <a:t>14-</a:t>
            </a:r>
            <a:r>
              <a:rPr lang="uk-UA" dirty="0"/>
              <a:t>річна дівчина померла після випитої банки енергетика </a:t>
            </a:r>
            <a:r>
              <a:rPr lang="en-US" dirty="0"/>
              <a:t>REVO. </a:t>
            </a:r>
          </a:p>
          <a:p>
            <a:endParaRPr lang="en-US" dirty="0"/>
          </a:p>
          <a:p>
            <a:r>
              <a:rPr lang="uk-UA" dirty="0"/>
              <a:t>Про це пишуть місцеві ЗМІ. Лікарі наголошують, що ці напої можуть порушувати роботу серця та нервової системи, викликати втрату свідомості,  блювоту та галюцинації. Вже були летальні випадки. </a:t>
            </a: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D91A81F1-668F-44DF-0C51-1A4C741713D9}"/>
              </a:ext>
            </a:extLst>
          </p:cNvPr>
          <p:cNvSpPr/>
          <p:nvPr/>
        </p:nvSpPr>
        <p:spPr>
          <a:xfrm>
            <a:off x="6267055" y="322525"/>
            <a:ext cx="474841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2400" b="1" cap="none" spc="0" dirty="0">
                <a:ln/>
                <a:solidFill>
                  <a:schemeClr val="accent3"/>
                </a:solidFill>
                <a:effectLst/>
              </a:rPr>
              <a:t>Все частіше ми бачимо </a:t>
            </a:r>
          </a:p>
          <a:p>
            <a:pPr algn="ctr"/>
            <a:r>
              <a:rPr lang="uk-UA" sz="2400" b="1" cap="none" spc="0" dirty="0">
                <a:ln/>
                <a:solidFill>
                  <a:schemeClr val="accent3"/>
                </a:solidFill>
                <a:effectLst/>
              </a:rPr>
              <a:t>в новинах такі повідомлення:</a:t>
            </a:r>
          </a:p>
        </p:txBody>
      </p:sp>
    </p:spTree>
    <p:extLst>
      <p:ext uri="{BB962C8B-B14F-4D97-AF65-F5344CB8AC3E}">
        <p14:creationId xmlns:p14="http://schemas.microsoft.com/office/powerpoint/2010/main" val="22953837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BCB706-EC3B-A753-D360-FB28BCD97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7385" y="901532"/>
            <a:ext cx="9571892" cy="1293028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FFC000"/>
                </a:solidFill>
              </a:rPr>
              <a:t>Симптоми отруєння енергетиком</a:t>
            </a:r>
            <a:br>
              <a:rPr lang="uk-UA" dirty="0"/>
            </a:b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E847B04-41FA-DE09-6A57-54BDBBFE9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723" y="1723292"/>
            <a:ext cx="11406554" cy="4806462"/>
          </a:xfrm>
        </p:spPr>
        <p:txBody>
          <a:bodyPr>
            <a:normAutofit fontScale="77500" lnSpcReduction="20000"/>
          </a:bodyPr>
          <a:lstStyle/>
          <a:p>
            <a:r>
              <a:rPr lang="uk-UA" dirty="0"/>
              <a:t>- прискорене серцебиття;</a:t>
            </a:r>
          </a:p>
          <a:p>
            <a:r>
              <a:rPr lang="uk-UA" dirty="0"/>
              <a:t>- підвищений артеріальний тиск;</a:t>
            </a:r>
          </a:p>
          <a:p>
            <a:r>
              <a:rPr lang="uk-UA" dirty="0"/>
              <a:t>- безсоння;</a:t>
            </a:r>
          </a:p>
          <a:p>
            <a:r>
              <a:rPr lang="uk-UA" dirty="0"/>
              <a:t>- нервовість;</a:t>
            </a:r>
          </a:p>
          <a:p>
            <a:r>
              <a:rPr lang="uk-UA" dirty="0"/>
              <a:t>- почервоніння обличчя;</a:t>
            </a:r>
          </a:p>
          <a:p>
            <a:r>
              <a:rPr lang="uk-UA" dirty="0"/>
              <a:t>- розлад шлунку;</a:t>
            </a:r>
          </a:p>
          <a:p>
            <a:r>
              <a:rPr lang="uk-UA" dirty="0"/>
              <a:t>- тремор, тремтіння в руках;</a:t>
            </a:r>
          </a:p>
          <a:p>
            <a:r>
              <a:rPr lang="uk-UA" dirty="0"/>
              <a:t>- порушення координації;</a:t>
            </a:r>
          </a:p>
          <a:p>
            <a:r>
              <a:rPr lang="uk-UA" dirty="0"/>
              <a:t>- підвищення температури тіла;</a:t>
            </a:r>
          </a:p>
          <a:p>
            <a:r>
              <a:rPr lang="uk-UA" dirty="0"/>
              <a:t>- сплутаність свідомості та навіть  її втрата.</a:t>
            </a:r>
          </a:p>
          <a:p>
            <a:pPr>
              <a:lnSpc>
                <a:spcPct val="170000"/>
              </a:lnSpc>
            </a:pPr>
            <a:r>
              <a:rPr lang="uk-UA" dirty="0"/>
              <a:t>  При частому вживанні і енергетиків розхитується нервова система, з'являється розлад шлунково-кишкового тракту. За частого передозування у людини може виникнути розлад психіки. У рідкісних випадках у разі сильного передозування енергетиками  навіть булло зафіксовано випадки смерті від зупинки серця.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6CDB9A-DBCB-3861-8F1F-5840DF572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5434" y="2074484"/>
            <a:ext cx="3953243" cy="23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0559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2093DA-2CA2-2A60-50A8-EC32879E7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383" y="662762"/>
            <a:ext cx="5662246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200" b="1" i="1" dirty="0">
                <a:solidFill>
                  <a:srgbClr val="C00000"/>
                </a:solidFill>
              </a:rPr>
              <a:t>Перша допомога </a:t>
            </a:r>
            <a:br>
              <a:rPr lang="uk-UA" sz="3200" b="1" i="1" dirty="0">
                <a:solidFill>
                  <a:srgbClr val="C00000"/>
                </a:solidFill>
              </a:rPr>
            </a:br>
            <a:r>
              <a:rPr lang="uk-UA" sz="3200" b="1" i="1" dirty="0">
                <a:solidFill>
                  <a:srgbClr val="C00000"/>
                </a:solidFill>
              </a:rPr>
              <a:t>при отруєнні енергетиками</a:t>
            </a:r>
            <a:br>
              <a:rPr lang="uk-UA" sz="3200" dirty="0"/>
            </a:br>
            <a:endParaRPr lang="uk-UA" sz="3200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D61D714-B19C-15E3-1670-8EE84A2FF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654" y="1964160"/>
            <a:ext cx="8704385" cy="4024125"/>
          </a:xfrm>
        </p:spPr>
        <p:txBody>
          <a:bodyPr>
            <a:normAutofit lnSpcReduction="10000"/>
          </a:bodyPr>
          <a:lstStyle/>
          <a:p>
            <a:pPr lvl="1"/>
            <a:r>
              <a:rPr lang="uk-UA" dirty="0"/>
              <a:t>Якщо  після вживання енергетичного напою людині стало погано, їй потрібно надати першу допомогу:</a:t>
            </a:r>
          </a:p>
          <a:p>
            <a:pPr marL="0" indent="0">
              <a:buNone/>
            </a:pPr>
            <a:endParaRPr lang="uk-UA" dirty="0"/>
          </a:p>
          <a:p>
            <a:r>
              <a:rPr lang="uk-UA" dirty="0"/>
              <a:t>1. Очистити шлунок від залишків напою, викликавши блювоту.</a:t>
            </a:r>
          </a:p>
          <a:p>
            <a:r>
              <a:rPr lang="uk-UA" dirty="0"/>
              <a:t>2. Забезпечити доступ свіжого повітря.</a:t>
            </a:r>
          </a:p>
          <a:p>
            <a:r>
              <a:rPr lang="uk-UA" dirty="0"/>
              <a:t>3. Прийом сорбентів і чимала кількість випитої води   допоможуть організму швидше очиститися.</a:t>
            </a:r>
          </a:p>
          <a:p>
            <a:r>
              <a:rPr lang="uk-UA" dirty="0"/>
              <a:t>4. Якщо людині стало дуже погано (у неї прискорене серцебиття, червоне обличчя, підвищений тиск або вона втратила свідомість) -   не зволікайте і викликайте швидку допомогу.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824602-0005-107F-DC04-7FEA42452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783" y="1947419"/>
            <a:ext cx="2729171" cy="404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516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88540-D619-CE70-00F1-7A928A418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EBBC39-F572-6F43-D4BB-A560E721966B}"/>
              </a:ext>
            </a:extLst>
          </p:cNvPr>
          <p:cNvSpPr txBox="1"/>
          <p:nvPr/>
        </p:nvSpPr>
        <p:spPr>
          <a:xfrm>
            <a:off x="105508" y="2915561"/>
            <a:ext cx="970670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У Верховній раді України зареєстровано проект Закону про встановлення відповідальності за порушення правил реалізації т а споживання енергетичних напоїв. </a:t>
            </a:r>
            <a:r>
              <a:rPr lang="uk-UA" b="1" dirty="0">
                <a:solidFill>
                  <a:srgbClr val="92D050"/>
                </a:solidFill>
              </a:rPr>
              <a:t>Штрафуватимуть підлітків, які п’ють енергетики: </a:t>
            </a:r>
            <a:r>
              <a:rPr lang="uk-UA" dirty="0"/>
              <a:t>(</a:t>
            </a:r>
            <a:r>
              <a:rPr lang="en-US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https://itd.rada.gov.ua/billInfo/Bills/Card/55869</a:t>
            </a:r>
            <a:r>
              <a:rPr lang="en-US" dirty="0"/>
              <a:t>)</a:t>
            </a:r>
            <a:endParaRPr lang="ru-RU" dirty="0"/>
          </a:p>
          <a:p>
            <a:endParaRPr lang="en-US" dirty="0"/>
          </a:p>
          <a:p>
            <a:r>
              <a:rPr lang="uk-UA" dirty="0"/>
              <a:t>«Споживання енергетиків особами, які не досягли 18-річного віку, тягне за собою попередження або накладення </a:t>
            </a:r>
            <a:r>
              <a:rPr lang="uk-UA" b="1" dirty="0">
                <a:solidFill>
                  <a:srgbClr val="FF0000"/>
                </a:solidFill>
              </a:rPr>
              <a:t>штрафу</a:t>
            </a:r>
            <a:r>
              <a:rPr lang="uk-UA" dirty="0"/>
              <a:t> </a:t>
            </a:r>
            <a:r>
              <a:rPr lang="uk-UA" b="1" dirty="0">
                <a:solidFill>
                  <a:srgbClr val="FF0000"/>
                </a:solidFill>
              </a:rPr>
              <a:t>від 340 до 510 грн</a:t>
            </a:r>
            <a:r>
              <a:rPr lang="uk-UA" dirty="0"/>
              <a:t>». Сплачувати штрафи будуть підлітки, які досягли </a:t>
            </a:r>
            <a:r>
              <a:rPr lang="uk-UA" b="1" dirty="0">
                <a:solidFill>
                  <a:srgbClr val="FF0000"/>
                </a:solidFill>
              </a:rPr>
              <a:t>16-річного віку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7CD372-FB4B-5C89-BEC1-06000EAB6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567" y="632442"/>
            <a:ext cx="4928432" cy="20033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884DDF-B590-431B-A23D-295AF2FAC490}"/>
              </a:ext>
            </a:extLst>
          </p:cNvPr>
          <p:cNvSpPr txBox="1"/>
          <p:nvPr/>
        </p:nvSpPr>
        <p:spPr>
          <a:xfrm>
            <a:off x="2684584" y="5223885"/>
            <a:ext cx="1003495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Продаж енергетичних напоїв або енергетичних напоїв з високим вмістом</a:t>
            </a:r>
          </a:p>
          <a:p>
            <a:r>
              <a:rPr lang="uk-UA" dirty="0"/>
              <a:t>стимулюючих засобів особам, які не досягли 18-річного віку, –</a:t>
            </a:r>
          </a:p>
          <a:p>
            <a:r>
              <a:rPr lang="uk-UA" dirty="0"/>
              <a:t>тягне за собою </a:t>
            </a:r>
            <a:r>
              <a:rPr lang="uk-UA" b="1" dirty="0">
                <a:solidFill>
                  <a:srgbClr val="92D050"/>
                </a:solidFill>
              </a:rPr>
              <a:t>накладення штрафу від ста до ста п’ятдесяти</a:t>
            </a:r>
          </a:p>
          <a:p>
            <a:r>
              <a:rPr lang="uk-UA" b="1" dirty="0">
                <a:solidFill>
                  <a:srgbClr val="92D050"/>
                </a:solidFill>
              </a:rPr>
              <a:t>неоподатковуваних мінімумів доходів громадян з конфіскацією предметів</a:t>
            </a:r>
          </a:p>
          <a:p>
            <a:r>
              <a:rPr lang="uk-UA" b="1" dirty="0">
                <a:solidFill>
                  <a:srgbClr val="92D050"/>
                </a:solidFill>
              </a:rPr>
              <a:t>торгівлі. </a:t>
            </a: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900458F5-790B-23D6-D4D7-57DCF6E009E7}"/>
              </a:ext>
            </a:extLst>
          </p:cNvPr>
          <p:cNvSpPr/>
          <p:nvPr/>
        </p:nvSpPr>
        <p:spPr>
          <a:xfrm>
            <a:off x="1102998" y="1471740"/>
            <a:ext cx="55451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Уряд України вирішив взяти під контроль</a:t>
            </a:r>
          </a:p>
          <a:p>
            <a:pPr algn="ctr"/>
            <a:r>
              <a:rPr lang="uk-UA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вживання молоддю небезпечного напою</a:t>
            </a:r>
          </a:p>
        </p:txBody>
      </p:sp>
    </p:spTree>
    <p:extLst>
      <p:ext uri="{BB962C8B-B14F-4D97-AF65-F5344CB8AC3E}">
        <p14:creationId xmlns:p14="http://schemas.microsoft.com/office/powerpoint/2010/main" val="22275884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7E3E23-FA52-03EA-93D1-CFC7ADCC8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3380" y="1453663"/>
            <a:ext cx="4091353" cy="3100140"/>
          </a:xfrm>
          <a:prstGeom prst="rect">
            <a:avLst/>
          </a:prstGeom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BE301548-3B26-EE7B-499F-9B4EB44369D3}"/>
              </a:ext>
            </a:extLst>
          </p:cNvPr>
          <p:cNvSpPr/>
          <p:nvPr/>
        </p:nvSpPr>
        <p:spPr>
          <a:xfrm>
            <a:off x="5358366" y="209465"/>
            <a:ext cx="637550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i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Вживання енергетиків</a:t>
            </a:r>
          </a:p>
          <a:p>
            <a:pPr algn="ctr"/>
            <a:r>
              <a:rPr lang="uk-UA" sz="3200" b="1" i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очима штучного інтелекту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845C99-995B-2F75-EFC2-036406B05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84" y="1698061"/>
            <a:ext cx="2984459" cy="298445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B368E5C-0281-042D-0527-39F88AF75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9270" y="1632883"/>
            <a:ext cx="3178346" cy="280181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CE39BC9-6AA9-5DB2-0958-EDEF4B9C62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6842" y="4022122"/>
            <a:ext cx="2555413" cy="25554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553060-8CC3-2196-BA1F-C93485AE98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745" y="4164745"/>
            <a:ext cx="2555413" cy="255541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086541F-4F06-17E7-D83C-18DE118852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1349" y="4882865"/>
            <a:ext cx="2555413" cy="168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02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13B9B5-F4E8-D791-6E03-ADD38E4AE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440" y="1848662"/>
            <a:ext cx="8610600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92D050"/>
                </a:solidFill>
              </a:rPr>
              <a:t>Дбайте про своє здоров’я</a:t>
            </a:r>
            <a:br>
              <a:rPr lang="uk-UA" b="1" dirty="0">
                <a:solidFill>
                  <a:srgbClr val="92D050"/>
                </a:solidFill>
              </a:rPr>
            </a:br>
            <a:br>
              <a:rPr lang="uk-UA" b="1" dirty="0">
                <a:solidFill>
                  <a:srgbClr val="92D050"/>
                </a:solidFill>
              </a:rPr>
            </a:br>
            <a:r>
              <a:rPr lang="uk-UA" b="1" dirty="0">
                <a:solidFill>
                  <a:srgbClr val="FFFF00"/>
                </a:solidFill>
              </a:rPr>
              <a:t>Робіть правильний вибір на користь своєму організму</a:t>
            </a:r>
            <a:br>
              <a:rPr lang="uk-UA" b="1" dirty="0">
                <a:solidFill>
                  <a:srgbClr val="92D050"/>
                </a:solidFill>
              </a:rPr>
            </a:br>
            <a:br>
              <a:rPr lang="uk-UA" b="1" dirty="0">
                <a:solidFill>
                  <a:srgbClr val="92D050"/>
                </a:solidFill>
              </a:rPr>
            </a:br>
            <a:br>
              <a:rPr lang="uk-UA" dirty="0"/>
            </a:br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11D516-371D-8491-871F-60988E4C6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4886" y="2942583"/>
            <a:ext cx="6188845" cy="31534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A7F9C1-587B-CF8C-AD9A-583645EF3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60" y="2942583"/>
            <a:ext cx="3153493" cy="315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79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675EAB-EEB8-FE4E-992C-C6705FBB0F87}"/>
              </a:ext>
            </a:extLst>
          </p:cNvPr>
          <p:cNvSpPr txBox="1"/>
          <p:nvPr/>
        </p:nvSpPr>
        <p:spPr>
          <a:xfrm>
            <a:off x="312821" y="3749457"/>
            <a:ext cx="1156635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Енергетик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це безалкогольний напій, до складу якого входить кофеїн, амінокислоти, що стимулюють харчові добавки, деякі трави й вітаміни. Маркетинг енергетичних напоїв деяких компаній настільки ефективний, що їх продажі постійно зростають і люди починають вірити в неіснуючі корисні властивості енергетиків.</a:t>
            </a: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Кофеїн вважається найголовнішим інгредієнтом таких напоїв. </a:t>
            </a:r>
            <a:r>
              <a:rPr lang="uk-UA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півлітровій баночці енергетика міститься від 60 до 400 мг кофеїну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що дорівнює такій самій його кількості в </a:t>
            </a:r>
            <a:r>
              <a:rPr lang="uk-UA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чашках кави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Тільки ось 4 чашки кави залпом і за один раз мало хто п'є, а енергетик багато. Якщо випити не одну пляшку популярного напою, а кілька, то велика ймовірність </a:t>
            </a:r>
            <a:r>
              <a:rPr lang="uk-UA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передозування кофеїном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uk-UA" sz="1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73A209-95B4-9C9B-CB74-4B58CE5E3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2187" y="539990"/>
            <a:ext cx="5133913" cy="288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93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B1E46A-90AF-DF05-F0B5-8C325AB09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62" y="1852245"/>
            <a:ext cx="5767038" cy="39703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CA3B25-DF2D-45A8-9655-BC9D48724450}"/>
              </a:ext>
            </a:extLst>
          </p:cNvPr>
          <p:cNvSpPr txBox="1"/>
          <p:nvPr/>
        </p:nvSpPr>
        <p:spPr>
          <a:xfrm>
            <a:off x="6424962" y="1852245"/>
            <a:ext cx="543807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Перші напої, що мали стимулюючий ефект, з’явилися ще в Японії у 1960-х роках. Один із перших —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Lipovitan D,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створений компанією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Taisho.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Він містив таурин і вітаміни групи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був орієнтований на працівників, які потребували додаткової енергії.</a:t>
            </a: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 справжній прорив стався у 1987 році, коли австрієць </a:t>
            </a:r>
            <a:r>
              <a:rPr lang="uk-UA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Дітріх Матешиц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адаптував тайський енергетик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Krating Daeng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європейського ринку — так народився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 Bull.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Напій швидко здобув популярність завдяки агресивному маркетингу, зокрема в екстремальних видах спорту та молодіжній культурі. З того часу енергетики стали глобальним явищем.</a:t>
            </a: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53B36D06-F7D6-9600-32A6-D5534D8CECD1}"/>
              </a:ext>
            </a:extLst>
          </p:cNvPr>
          <p:cNvSpPr/>
          <p:nvPr/>
        </p:nvSpPr>
        <p:spPr>
          <a:xfrm>
            <a:off x="4380992" y="468264"/>
            <a:ext cx="68531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>
                <a:ln/>
                <a:solidFill>
                  <a:schemeClr val="accent3"/>
                </a:solidFill>
                <a:effectLst/>
              </a:rPr>
              <a:t>Історія виникнення</a:t>
            </a:r>
          </a:p>
        </p:txBody>
      </p:sp>
    </p:spTree>
    <p:extLst>
      <p:ext uri="{BB962C8B-B14F-4D97-AF65-F5344CB8AC3E}">
        <p14:creationId xmlns:p14="http://schemas.microsoft.com/office/powerpoint/2010/main" val="3396565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56E73A-DAAD-A67B-A91C-2A8DA2AB89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39" r="5026"/>
          <a:stretch>
            <a:fillRect/>
          </a:stretch>
        </p:blipFill>
        <p:spPr>
          <a:xfrm>
            <a:off x="463061" y="524656"/>
            <a:ext cx="11265878" cy="601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892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11FC19BE-DE71-E1BE-8128-9531E45B0C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693"/>
          <a:stretch>
            <a:fillRect/>
          </a:stretch>
        </p:blipFill>
        <p:spPr>
          <a:xfrm>
            <a:off x="1546152" y="1732842"/>
            <a:ext cx="8872011" cy="4369633"/>
          </a:xfr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45423E69-410D-60DF-27DB-0C2E4E875339}"/>
              </a:ext>
            </a:extLst>
          </p:cNvPr>
          <p:cNvSpPr/>
          <p:nvPr/>
        </p:nvSpPr>
        <p:spPr>
          <a:xfrm>
            <a:off x="5344909" y="755525"/>
            <a:ext cx="534312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Складові енергетиків:</a:t>
            </a:r>
          </a:p>
        </p:txBody>
      </p:sp>
    </p:spTree>
    <p:extLst>
      <p:ext uri="{BB962C8B-B14F-4D97-AF65-F5344CB8AC3E}">
        <p14:creationId xmlns:p14="http://schemas.microsoft.com/office/powerpoint/2010/main" val="884873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80783-5690-AEAE-D1A5-639CB4066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42E84E-B4A8-407C-4267-A01B0BF95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541" y="920142"/>
            <a:ext cx="8265016" cy="29281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DD9563-0003-94C3-772A-1D760A674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87" y="4144012"/>
            <a:ext cx="8688012" cy="2374483"/>
          </a:xfrm>
          <a:prstGeom prst="rect">
            <a:avLst/>
          </a:prstGeom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B90EF58D-B65D-647F-1C41-A6522C7F2C86}"/>
              </a:ext>
            </a:extLst>
          </p:cNvPr>
          <p:cNvSpPr/>
          <p:nvPr/>
        </p:nvSpPr>
        <p:spPr>
          <a:xfrm>
            <a:off x="6900274" y="187495"/>
            <a:ext cx="17235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Кофеїн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792FD5-17AD-C60C-3338-ECFD98599CA8}"/>
              </a:ext>
            </a:extLst>
          </p:cNvPr>
          <p:cNvSpPr txBox="1"/>
          <p:nvPr/>
        </p:nvSpPr>
        <p:spPr>
          <a:xfrm>
            <a:off x="659567" y="3136612"/>
            <a:ext cx="23853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200" b="1" i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E56526"/>
                </a:solidFill>
                <a:effectLst>
                  <a:outerShdw blurRad="12700" dist="38100" dir="2700000" algn="tl" rotWithShape="0">
                    <a:srgbClr val="E56526">
                      <a:lumMod val="60000"/>
                      <a:lumOff val="40000"/>
                    </a:srgbClr>
                  </a:outerShdw>
                </a:effectLst>
                <a:latin typeface="Century Gothic" panose="020B0502020202020204"/>
              </a:rPr>
              <a:t>Таури</a:t>
            </a:r>
            <a:r>
              <a:rPr kumimoji="0" lang="uk-UA" sz="3200" b="1" i="1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E56526"/>
                </a:solidFill>
                <a:effectLst>
                  <a:outerShdw blurRad="12700" dist="38100" dir="2700000" algn="tl" rotWithShape="0">
                    <a:srgbClr val="E5652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н</a:t>
            </a:r>
          </a:p>
        </p:txBody>
      </p:sp>
    </p:spTree>
    <p:extLst>
      <p:ext uri="{BB962C8B-B14F-4D97-AF65-F5344CB8AC3E}">
        <p14:creationId xmlns:p14="http://schemas.microsoft.com/office/powerpoint/2010/main" val="1909901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4675A3-BA8B-609E-05DE-8B26184C2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05" y="262550"/>
            <a:ext cx="6798803" cy="405461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1E7E5BB-FBA1-37C9-E006-F4A3ACE58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9479" y="4422098"/>
            <a:ext cx="8401016" cy="217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385652"/>
      </p:ext>
    </p:extLst>
  </p:cSld>
  <p:clrMapOvr>
    <a:masterClrMapping/>
  </p:clrMapOvr>
</p:sld>
</file>

<file path=ppt/theme/theme1.xml><?xml version="1.0" encoding="utf-8"?>
<a:theme xmlns:a="http://schemas.openxmlformats.org/drawingml/2006/main" name="Туман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4A59D8A-D30C-4B4D-BD31-D8669CD48EE9}">
  <we:reference id="wa200005566" version="3.0.0.3" store="uk-UA" storeType="OMEX"/>
  <we:alternateReferences>
    <we:reference id="wa200005566" version="3.0.0.3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Туман</Template>
  <TotalTime>28574</TotalTime>
  <Words>1369</Words>
  <Application>Microsoft Office PowerPoint</Application>
  <PresentationFormat>Широкий екран</PresentationFormat>
  <Paragraphs>75</Paragraphs>
  <Slides>35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35</vt:i4>
      </vt:variant>
    </vt:vector>
  </HeadingPairs>
  <TitlesOfParts>
    <vt:vector size="39" baseType="lpstr">
      <vt:lpstr>Arial</vt:lpstr>
      <vt:lpstr>Century Gothic</vt:lpstr>
      <vt:lpstr>Times New Roman</vt:lpstr>
      <vt:lpstr>Туман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Симптоми отруєння енергетиком </vt:lpstr>
      <vt:lpstr>Перша допомога  при отруєнні енергетиками </vt:lpstr>
      <vt:lpstr>Презентація PowerPoint</vt:lpstr>
      <vt:lpstr>Презентація PowerPoint</vt:lpstr>
      <vt:lpstr>Дбайте про своє здоров’я  Робіть правильний вибір на користь своєму організму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ЦПТО 4</dc:creator>
  <cp:lastModifiedBy>ЦПТО 4</cp:lastModifiedBy>
  <cp:revision>20</cp:revision>
  <dcterms:created xsi:type="dcterms:W3CDTF">2025-05-13T14:37:09Z</dcterms:created>
  <dcterms:modified xsi:type="dcterms:W3CDTF">2025-06-25T07:28:26Z</dcterms:modified>
</cp:coreProperties>
</file>