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333" r:id="rId6"/>
    <p:sldId id="340" r:id="rId7"/>
    <p:sldId id="334" r:id="rId8"/>
    <p:sldId id="321" r:id="rId9"/>
    <p:sldId id="328" r:id="rId10"/>
    <p:sldId id="326" r:id="rId11"/>
    <p:sldId id="325" r:id="rId12"/>
    <p:sldId id="268" r:id="rId13"/>
    <p:sldId id="269" r:id="rId14"/>
    <p:sldId id="272" r:id="rId15"/>
    <p:sldId id="273" r:id="rId16"/>
    <p:sldId id="327" r:id="rId17"/>
    <p:sldId id="329" r:id="rId18"/>
    <p:sldId id="332" r:id="rId19"/>
    <p:sldId id="324" r:id="rId20"/>
    <p:sldId id="337" r:id="rId21"/>
    <p:sldId id="338" r:id="rId22"/>
    <p:sldId id="330" r:id="rId23"/>
    <p:sldId id="302" r:id="rId24"/>
    <p:sldId id="303" r:id="rId25"/>
    <p:sldId id="280" r:id="rId26"/>
    <p:sldId id="305" r:id="rId27"/>
    <p:sldId id="314" r:id="rId28"/>
    <p:sldId id="310" r:id="rId29"/>
    <p:sldId id="316" r:id="rId30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uk-UA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А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5701"/>
  </p:normalViewPr>
  <p:slideViewPr>
    <p:cSldViewPr>
      <p:cViewPr varScale="1">
        <p:scale>
          <a:sx n="65" d="100"/>
          <a:sy n="65" d="100"/>
        </p:scale>
        <p:origin x="893" y="48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796DF4A1-647D-45ED-4039-DB1F96860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uk-UA"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5B069F-A8F2-8387-8C92-A2E5464B7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uk-UA" sz="1200"/>
            </a:lvl1pPr>
          </a:lstStyle>
          <a:p>
            <a:pPr rtl="0"/>
            <a:fld id="{7B9A61EB-FF9E-4DFB-84F9-0A80D58A0667}" type="datetimeFigureOut">
              <a:rPr lang="uk-UA" smtClean="0"/>
              <a:t>04.06.2025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510553D-995D-EFE2-4EAC-170D76D06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uk-UA"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03C3C56-8BAD-E984-BB24-4EA71CA2E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uk-UA" sz="1200"/>
            </a:lvl1pPr>
          </a:lstStyle>
          <a:p>
            <a:pPr rtl="0"/>
            <a:fld id="{44AAF311-A558-444C-927C-8328B655F972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1321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uk-UA"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uk-UA" sz="1200"/>
            </a:lvl1pPr>
          </a:lstStyle>
          <a:p>
            <a:pPr rtl="0"/>
            <a:fld id="{D5C88E34-8C8C-8747-BADB-40E1ACC00129}" type="datetimeFigureOut">
              <a:rPr lang="uk-UA" smtClean="0"/>
              <a:t>04.06.2025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uk-UA"/>
            </a:defPPr>
          </a:lstStyle>
          <a:p>
            <a:pPr rtl="0"/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uk-UA"/>
            </a:def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uk-UA" sz="1200"/>
            </a:lvl1pPr>
          </a:lstStyle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uk-UA" sz="1200"/>
            </a:lvl1pPr>
          </a:lstStyle>
          <a:p>
            <a:pPr rtl="0"/>
            <a:fld id="{821E5FCA-B2DD-C941-A2C1-638939433487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uk-UA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fld id="{821E5FCA-B2DD-C941-A2C1-638939433487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1E5FCA-B2DD-C941-A2C1-638939433487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386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1E5FCA-B2DD-C941-A2C1-638939433487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265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fld id="{821E5FCA-B2DD-C941-A2C1-638939433487}" type="slidenum">
              <a:rPr lang="uk-UA" smtClean="0"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563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fld id="{821E5FCA-B2DD-C941-A2C1-638939433487}" type="slidenum">
              <a:rPr lang="uk-UA" smtClean="0"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3943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fld id="{821E5FCA-B2DD-C941-A2C1-638939433487}" type="slidenum">
              <a:rPr lang="uk-UA" smtClean="0"/>
              <a:t>22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477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fld id="{821E5FCA-B2DD-C941-A2C1-638939433487}" type="slidenum">
              <a:rPr lang="uk-UA" smtClean="0"/>
              <a:t>23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449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uk-UA"/>
            </a:defPPr>
          </a:lstStyle>
          <a:p>
            <a:pPr rtl="0"/>
            <a:fld id="{821E5FCA-B2DD-C941-A2C1-638939433487}" type="slidenum">
              <a:rPr lang="uk-UA" smtClean="0"/>
              <a:t>25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5141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uk-UA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uk-UA"/>
              <a:t>КЛАЦНІТЬ, ЩОБ ЗМІНИТИ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uk-UA" sz="2400" b="1" baseline="0">
                <a:latin typeface="+mn-lt"/>
              </a:defRPr>
            </a:lvl1pPr>
            <a:lvl2pPr marL="457200" indent="0" algn="ctr">
              <a:buNone/>
              <a:defRPr lang="uk-UA" sz="2000"/>
            </a:lvl2pPr>
            <a:lvl3pPr marL="914400" indent="0" algn="ctr">
              <a:buNone/>
              <a:defRPr lang="uk-UA" sz="1800"/>
            </a:lvl3pPr>
            <a:lvl4pPr marL="1371600" indent="0" algn="ctr">
              <a:buNone/>
              <a:defRPr lang="uk-UA" sz="1600"/>
            </a:lvl4pPr>
            <a:lvl5pPr marL="1828800" indent="0" algn="ctr">
              <a:buNone/>
              <a:defRPr lang="uk-UA" sz="1600"/>
            </a:lvl5pPr>
            <a:lvl6pPr marL="2286000" indent="0" algn="ctr">
              <a:buNone/>
              <a:defRPr lang="uk-UA" sz="1600"/>
            </a:lvl6pPr>
            <a:lvl7pPr marL="2743200" indent="0" algn="ctr">
              <a:buNone/>
              <a:defRPr lang="uk-UA" sz="1600"/>
            </a:lvl7pPr>
            <a:lvl8pPr marL="3200400" indent="0" algn="ctr">
              <a:buNone/>
              <a:defRPr lang="uk-UA" sz="1600"/>
            </a:lvl8pPr>
            <a:lvl9pPr marL="3657600" indent="0" algn="ctr">
              <a:buNone/>
              <a:defRPr lang="uk-UA" sz="1600"/>
            </a:lvl9pPr>
          </a:lstStyle>
          <a:p>
            <a:pPr rtl="0"/>
            <a:r>
              <a:rPr lang="uk-UA"/>
              <a:t>Клацніть, щоб редагувати стиль зразка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товпець 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</p:txBody>
      </p:sp>
      <p:sp>
        <p:nvSpPr>
          <p:cNvPr id="7" name="Місце для тексту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Місце для вмісту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</p:txBody>
      </p:sp>
      <p:sp>
        <p:nvSpPr>
          <p:cNvPr id="20" name="Місце для тексту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1" name="Місце для вмісту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</p:txBody>
      </p:sp>
      <p:sp>
        <p:nvSpPr>
          <p:cNvPr id="22" name="Місце для тексту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Місце для вмісту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асова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4" name="Місце для тексту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2000" b="1" cap="all" spc="200" baseline="0"/>
            </a:lvl1pPr>
          </a:lstStyle>
          <a:p>
            <a:pPr lvl="0" rtl="0"/>
            <a:r>
              <a:rPr lang="uk-UA"/>
              <a:t>МММ РРРР</a:t>
            </a:r>
          </a:p>
        </p:txBody>
      </p:sp>
      <p:sp>
        <p:nvSpPr>
          <p:cNvPr id="41" name="Місце для тексту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8" name="Місце для тексту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2000" b="1" cap="all" spc="200" baseline="0"/>
            </a:lvl1pPr>
          </a:lstStyle>
          <a:p>
            <a:pPr lvl="0" rtl="0"/>
            <a:r>
              <a:rPr lang="uk-UA"/>
              <a:t>МММ РРРР</a:t>
            </a:r>
          </a:p>
        </p:txBody>
      </p:sp>
      <p:sp>
        <p:nvSpPr>
          <p:cNvPr id="48" name="Місце для тексту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5" name="Місце для тексту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2000" b="1" cap="all" spc="200" baseline="0"/>
            </a:lvl1pPr>
          </a:lstStyle>
          <a:p>
            <a:pPr lvl="0" rtl="0"/>
            <a:r>
              <a:rPr lang="uk-UA"/>
              <a:t>МММ РРРР</a:t>
            </a:r>
          </a:p>
        </p:txBody>
      </p:sp>
      <p:sp>
        <p:nvSpPr>
          <p:cNvPr id="44" name="Місце для тексту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9" name="Місце для тексту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2000" b="1" cap="all" spc="200" baseline="0"/>
            </a:lvl1pPr>
          </a:lstStyle>
          <a:p>
            <a:pPr lvl="0" rtl="0"/>
            <a:r>
              <a:rPr lang="uk-UA"/>
              <a:t>МММ РРРР</a:t>
            </a:r>
          </a:p>
        </p:txBody>
      </p:sp>
      <p:sp>
        <p:nvSpPr>
          <p:cNvPr id="46" name="Місце для тексту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6" name="Місце для тексту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2000" b="1" cap="all" spc="200" baseline="0"/>
            </a:lvl1pPr>
          </a:lstStyle>
          <a:p>
            <a:pPr lvl="0" rtl="0"/>
            <a:r>
              <a:rPr lang="uk-UA"/>
              <a:t>МММ РРРР</a:t>
            </a:r>
          </a:p>
        </p:txBody>
      </p:sp>
      <p:sp>
        <p:nvSpPr>
          <p:cNvPr id="45" name="Місце для тексту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uk-UA" sz="1600" spc="100" baseline="0"/>
            </a:lvl1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uk-UA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uk-UA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Три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uk-UA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uk-UA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7" name="Місце для тексту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uk-UA" sz="2000" b="1" cap="all" spc="200" baseline="0">
                <a:latin typeface="+mj-lt"/>
              </a:defRPr>
            </a:lvl1pPr>
            <a:lvl2pPr marL="457200" indent="0">
              <a:buNone/>
              <a:defRPr lang="uk-UA" sz="2000" b="1"/>
            </a:lvl2pPr>
            <a:lvl3pPr marL="914400" indent="0">
              <a:buNone/>
              <a:defRPr lang="uk-UA" sz="1800" b="1"/>
            </a:lvl3pPr>
            <a:lvl4pPr marL="1371600" indent="0">
              <a:buNone/>
              <a:defRPr lang="uk-UA" sz="1600" b="1"/>
            </a:lvl4pPr>
            <a:lvl5pPr marL="1828800" indent="0">
              <a:buNone/>
              <a:defRPr lang="uk-UA" sz="1600" b="1"/>
            </a:lvl5pPr>
            <a:lvl6pPr marL="2286000" indent="0">
              <a:buNone/>
              <a:defRPr lang="uk-UA" sz="1600" b="1"/>
            </a:lvl6pPr>
            <a:lvl7pPr marL="2743200" indent="0">
              <a:buNone/>
              <a:defRPr lang="uk-UA" sz="1600" b="1"/>
            </a:lvl7pPr>
            <a:lvl8pPr marL="3200400" indent="0">
              <a:buNone/>
              <a:defRPr lang="uk-UA" sz="1600" b="1"/>
            </a:lvl8pPr>
            <a:lvl9pPr marL="3657600" indent="0">
              <a:buNone/>
              <a:defRPr lang="uk-UA"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Місце для вмісту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uk-UA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uk-UA" sz="4800" cap="all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14" name="Місце для вмісту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uk-UA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uk-UA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uk-UA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uk-UA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uk-UA" sz="16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е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uk-UA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uk-UA"/>
              <a:t>КЛАЦНІТЬ, ЩОБ ЗМІНИТИ СТИЛЬ ЗРАЗКА ЗАГОЛОВКА</a:t>
            </a:r>
          </a:p>
        </p:txBody>
      </p:sp>
      <p:sp>
        <p:nvSpPr>
          <p:cNvPr id="10" name="Підзаголовок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uk-UA" sz="2400" b="1" baseline="0">
                <a:latin typeface="+mn-lt"/>
              </a:defRPr>
            </a:lvl1pPr>
            <a:lvl2pPr marL="457200" indent="0" algn="ctr">
              <a:buNone/>
              <a:defRPr lang="uk-UA" sz="2000"/>
            </a:lvl2pPr>
            <a:lvl3pPr marL="914400" indent="0" algn="ctr">
              <a:buNone/>
              <a:defRPr lang="uk-UA" sz="1800"/>
            </a:lvl3pPr>
            <a:lvl4pPr marL="1371600" indent="0" algn="ctr">
              <a:buNone/>
              <a:defRPr lang="uk-UA" sz="1600"/>
            </a:lvl4pPr>
            <a:lvl5pPr marL="1828800" indent="0" algn="ctr">
              <a:buNone/>
              <a:defRPr lang="uk-UA" sz="1600"/>
            </a:lvl5pPr>
            <a:lvl6pPr marL="2286000" indent="0" algn="ctr">
              <a:buNone/>
              <a:defRPr lang="uk-UA" sz="1600"/>
            </a:lvl6pPr>
            <a:lvl7pPr marL="2743200" indent="0" algn="ctr">
              <a:buNone/>
              <a:defRPr lang="uk-UA" sz="1600"/>
            </a:lvl7pPr>
            <a:lvl8pPr marL="3200400" indent="0" algn="ctr">
              <a:buNone/>
              <a:defRPr lang="uk-UA" sz="1600"/>
            </a:lvl8pPr>
            <a:lvl9pPr marL="3657600" indent="0" algn="ctr">
              <a:buNone/>
              <a:defRPr lang="uk-UA" sz="1600"/>
            </a:lvl9pPr>
          </a:lstStyle>
          <a:p>
            <a:pPr rtl="0"/>
            <a:r>
              <a:rPr lang="uk-UA"/>
              <a:t>Клацніть, щоб редагувати стиль зразка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uk-UA" sz="3200">
                <a:latin typeface="+mj-lt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uk-UA" sz="3200"/>
            </a:lvl1pPr>
            <a:lvl2pPr>
              <a:defRPr lang="uk-UA" sz="2800"/>
            </a:lvl2pPr>
            <a:lvl3pPr>
              <a:defRPr lang="uk-UA" sz="2400"/>
            </a:lvl3pPr>
            <a:lvl4pPr>
              <a:defRPr lang="uk-UA" sz="2000"/>
            </a:lvl4pPr>
            <a:lvl5pPr>
              <a:defRPr lang="uk-UA" sz="2000"/>
            </a:lvl5pPr>
            <a:lvl6pPr>
              <a:defRPr lang="uk-UA" sz="2000"/>
            </a:lvl6pPr>
            <a:lvl7pPr>
              <a:defRPr lang="uk-UA" sz="2000"/>
            </a:lvl7pPr>
            <a:lvl8pPr>
              <a:defRPr lang="uk-UA" sz="2000"/>
            </a:lvl8pPr>
            <a:lvl9pPr>
              <a:defRPr lang="uk-UA" sz="20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uk-UA" sz="1600"/>
            </a:lvl1pPr>
            <a:lvl2pPr marL="457200" indent="0">
              <a:buNone/>
              <a:defRPr lang="uk-UA" sz="1400"/>
            </a:lvl2pPr>
            <a:lvl3pPr marL="914400" indent="0">
              <a:buNone/>
              <a:defRPr lang="uk-UA" sz="1200"/>
            </a:lvl3pPr>
            <a:lvl4pPr marL="1371600" indent="0">
              <a:buNone/>
              <a:defRPr lang="uk-UA" sz="1000"/>
            </a:lvl4pPr>
            <a:lvl5pPr marL="1828800" indent="0">
              <a:buNone/>
              <a:defRPr lang="uk-UA" sz="1000"/>
            </a:lvl5pPr>
            <a:lvl6pPr marL="2286000" indent="0">
              <a:buNone/>
              <a:defRPr lang="uk-UA" sz="1000"/>
            </a:lvl6pPr>
            <a:lvl7pPr marL="2743200" indent="0">
              <a:buNone/>
              <a:defRPr lang="uk-UA" sz="1000"/>
            </a:lvl7pPr>
            <a:lvl8pPr marL="3200400" indent="0">
              <a:buNone/>
              <a:defRPr lang="uk-UA" sz="1000"/>
            </a:lvl8pPr>
            <a:lvl9pPr marL="3657600" indent="0">
              <a:buNone/>
              <a:defRPr lang="uk-UA" sz="10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uk-UA" sz="3200">
                <a:latin typeface="+mj-lt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uk-UA" sz="3200"/>
            </a:lvl1pPr>
            <a:lvl2pPr marL="457200" indent="0">
              <a:buNone/>
              <a:defRPr lang="uk-UA" sz="2800"/>
            </a:lvl2pPr>
            <a:lvl3pPr marL="914400" indent="0">
              <a:buNone/>
              <a:defRPr lang="uk-UA" sz="2400"/>
            </a:lvl3pPr>
            <a:lvl4pPr marL="1371600" indent="0">
              <a:buNone/>
              <a:defRPr lang="uk-UA" sz="2000"/>
            </a:lvl4pPr>
            <a:lvl5pPr marL="1828800" indent="0">
              <a:buNone/>
              <a:defRPr lang="uk-UA" sz="2000"/>
            </a:lvl5pPr>
            <a:lvl6pPr marL="2286000" indent="0">
              <a:buNone/>
              <a:defRPr lang="uk-UA" sz="2000"/>
            </a:lvl6pPr>
            <a:lvl7pPr marL="2743200" indent="0">
              <a:buNone/>
              <a:defRPr lang="uk-UA" sz="2000"/>
            </a:lvl7pPr>
            <a:lvl8pPr marL="3200400" indent="0">
              <a:buNone/>
              <a:defRPr lang="uk-UA" sz="2000"/>
            </a:lvl8pPr>
            <a:lvl9pPr marL="3657600" indent="0">
              <a:buNone/>
              <a:defRPr lang="uk-UA" sz="2000"/>
            </a:lvl9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uk-UA" sz="1600"/>
            </a:lvl1pPr>
            <a:lvl2pPr marL="457200" indent="0">
              <a:buNone/>
              <a:defRPr lang="uk-UA" sz="1400"/>
            </a:lvl2pPr>
            <a:lvl3pPr marL="914400" indent="0">
              <a:buNone/>
              <a:defRPr lang="uk-UA" sz="1200"/>
            </a:lvl3pPr>
            <a:lvl4pPr marL="1371600" indent="0">
              <a:buNone/>
              <a:defRPr lang="uk-UA" sz="1000"/>
            </a:lvl4pPr>
            <a:lvl5pPr marL="1828800" indent="0">
              <a:buNone/>
              <a:defRPr lang="uk-UA" sz="1000"/>
            </a:lvl5pPr>
            <a:lvl6pPr marL="2286000" indent="0">
              <a:buNone/>
              <a:defRPr lang="uk-UA" sz="1000"/>
            </a:lvl6pPr>
            <a:lvl7pPr marL="2743200" indent="0">
              <a:buNone/>
              <a:defRPr lang="uk-UA" sz="1000"/>
            </a:lvl7pPr>
            <a:lvl8pPr marL="3200400" indent="0">
              <a:buNone/>
              <a:defRPr lang="uk-UA" sz="1000"/>
            </a:lvl8pPr>
            <a:lvl9pPr marL="3657600" indent="0">
              <a:buNone/>
              <a:defRPr lang="uk-UA" sz="10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ядок ден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uk-UA" sz="4800" cap="all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14" name="Місце для вмісту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uk-UA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uk-UA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uk-UA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uk-UA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uk-UA" sz="24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C2349-B4CD-4F27-84C6-8F4A4B7B9D2B}" type="datetimeFigureOut">
              <a:rPr lang="ru-RU" smtClean="0"/>
              <a:pPr/>
              <a:t>04.06.2025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13FCC9D2-19C8-42A1-B470-A4F5B0E30129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0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uk-UA" sz="4800" cap="all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14" name="Місце для вмісту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uk-UA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uk-UA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uk-UA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uk-UA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uk-UA" sz="16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uk-UA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uk-UA"/>
              <a:t>КЛАЦНІТЬ, ЩОБ ЗМІНИТИ СТИЛЬ ЗРАЗКА ЗАГОЛОВКА</a:t>
            </a:r>
          </a:p>
        </p:txBody>
      </p:sp>
      <p:sp>
        <p:nvSpPr>
          <p:cNvPr id="10" name="Підзаголовок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uk-UA" sz="2400" b="1" baseline="0">
                <a:latin typeface="+mn-lt"/>
              </a:defRPr>
            </a:lvl1pPr>
            <a:lvl2pPr marL="457200" indent="0" algn="ctr">
              <a:buNone/>
              <a:defRPr lang="uk-UA" sz="2000"/>
            </a:lvl2pPr>
            <a:lvl3pPr marL="914400" indent="0" algn="ctr">
              <a:buNone/>
              <a:defRPr lang="uk-UA" sz="1800"/>
            </a:lvl3pPr>
            <a:lvl4pPr marL="1371600" indent="0" algn="ctr">
              <a:buNone/>
              <a:defRPr lang="uk-UA" sz="1600"/>
            </a:lvl4pPr>
            <a:lvl5pPr marL="1828800" indent="0" algn="ctr">
              <a:buNone/>
              <a:defRPr lang="uk-UA" sz="1600"/>
            </a:lvl5pPr>
            <a:lvl6pPr marL="2286000" indent="0" algn="ctr">
              <a:buNone/>
              <a:defRPr lang="uk-UA" sz="1600"/>
            </a:lvl6pPr>
            <a:lvl7pPr marL="2743200" indent="0" algn="ctr">
              <a:buNone/>
              <a:defRPr lang="uk-UA" sz="1600"/>
            </a:lvl7pPr>
            <a:lvl8pPr marL="3200400" indent="0" algn="ctr">
              <a:buNone/>
              <a:defRPr lang="uk-UA" sz="1600"/>
            </a:lvl8pPr>
            <a:lvl9pPr marL="3657600" indent="0" algn="ctr">
              <a:buNone/>
              <a:defRPr lang="uk-UA" sz="1600"/>
            </a:lvl9pPr>
          </a:lstStyle>
          <a:p>
            <a:pPr rtl="0"/>
            <a:r>
              <a:rPr lang="uk-UA"/>
              <a:t>Клацніть, щоб редагувати стиль зразка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uk-UA" sz="4800" cap="all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14" name="Місце для вмісту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uk-UA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uk-UA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uk-UA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uk-UA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uk-UA" sz="16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uk-UA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uk-UA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uk-UA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uk-UA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uk-UA" sz="1100" spc="100" baseline="0"/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uk-UA" sz="2800" cap="none" spc="2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16" name="Місце для тексту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uk-UA" sz="1800" spc="200" baseline="0"/>
            </a:lvl1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7" name="Місце для тексту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uk-UA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uk-UA"/>
              <a:t>"</a:t>
            </a:r>
          </a:p>
        </p:txBody>
      </p:sp>
      <p:sp>
        <p:nvSpPr>
          <p:cNvPr id="18" name="Місце для тексту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uk-UA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uk-UA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6" name="Місце для зображення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10" name="Місце для тексту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1" name="Місце для тексту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7" name="Місце для зображення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12" name="Місце для тексту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3" name="Місце для тексту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8" name="Місце для зображення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14" name="Місце для тексту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5" name="Місце для тексту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9" name="Місце для зображення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16" name="Місце для тексту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7" name="Місце для тексту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uk-UA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uk-UA" sz="4800" spc="400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10" name="Місце для тексту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1" name="Місце для тексту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28" name="Місце для тексту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29" name="Місце для тексту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6" name="Місце для зображення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21" name="Місце для зображення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12" name="Місце для тексту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3" name="Місце для тексту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30" name="Місце для тексту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31" name="Місце для тексту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7" name="Місце для зображення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23" name="Місце для зображення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14" name="Місце для тексту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5" name="Місце для тексту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32" name="Місце для тексту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33" name="Місце для тексту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8" name="Місце для зображення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26" name="Місце для зображення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16" name="Місце для тексту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17" name="Місце для тексту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34" name="Місце для тексту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uk-UA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uk-UA"/>
              <a:t>Ім’я</a:t>
            </a:r>
          </a:p>
        </p:txBody>
      </p:sp>
      <p:sp>
        <p:nvSpPr>
          <p:cNvPr id="35" name="Місце для тексту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uk-UA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/>
              <a:t>Назва</a:t>
            </a:r>
          </a:p>
        </p:txBody>
      </p:sp>
      <p:sp>
        <p:nvSpPr>
          <p:cNvPr id="9" name="Місце для зображення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27" name="Місце для зображення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uk-UA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dirty="0"/>
              <a:t>Клацніть піктограму, щоб додати зображення</a:t>
            </a: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uk-UA"/>
            </a:defPPr>
          </a:lstStyle>
          <a:p>
            <a:pPr rtl="0"/>
            <a:fld id="{294A09A9-5501-47C1-A89A-A340965A2BE2}" type="slidenum">
              <a:rPr lang="uk-UA" smtClean="0"/>
              <a:t>‹№›</a:t>
            </a:fld>
            <a:endParaRPr lang="uk-UA" dirty="0"/>
          </a:p>
        </p:txBody>
      </p: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ізерунок фону&#10;&#10;Автоматично створений опис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uk-UA"/>
            </a:defPPr>
          </a:lstStyle>
          <a:p>
            <a:pPr rtl="0"/>
            <a:r>
              <a:rPr lang="uk-UA"/>
              <a:t>КЛАЦНІТЬ, ЩОБ ЗМІНИТИ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uk-UA"/>
            </a:defPPr>
          </a:lstStyle>
          <a:p>
            <a:pPr lvl="0" rtl="0"/>
            <a:r>
              <a:rPr lang="uk-UA"/>
              <a:t>Зразки заголовків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uk-UA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uk-UA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uk-UA" dirty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  <p:sldLayoutId id="214748367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uk-UA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uk-UA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uk-UA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Py4G23pjql0?feature=oembed" TargetMode="External"/><Relationship Id="rId7" Type="http://schemas.openxmlformats.org/officeDocument/2006/relationships/image" Target="../media/image56.jpeg"/><Relationship Id="rId2" Type="http://schemas.openxmlformats.org/officeDocument/2006/relationships/video" Target="https://www.youtube.com/embed/Po_8_CO1REI?feature=oembed" TargetMode="External"/><Relationship Id="rId1" Type="http://schemas.openxmlformats.org/officeDocument/2006/relationships/video" Target="https://www.youtube.com/embed/LYxgPkU9EQY?feature=oembed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856" y="1471860"/>
            <a:ext cx="7056784" cy="2387600"/>
          </a:xfr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sz="4000" dirty="0">
                <a:solidFill>
                  <a:schemeClr val="accent4">
                    <a:lumMod val="75000"/>
                  </a:schemeClr>
                </a:solidFill>
              </a:rPr>
              <a:t>Вейпінг – безпечна альтернатива палінню?</a:t>
            </a:r>
            <a:br>
              <a:rPr lang="uk-UA" sz="4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uk-UA" sz="4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accent4">
                    <a:lumMod val="75000"/>
                  </a:schemeClr>
                </a:solidFill>
              </a:rPr>
            </a:br>
            <a:endParaRPr lang="uk-UA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5880" y="4192340"/>
            <a:ext cx="6264696" cy="1280160"/>
          </a:xfrm>
        </p:spPr>
        <p:txBody>
          <a:bodyPr rtlCol="0"/>
          <a:lstStyle>
            <a:defPPr>
              <a:defRPr lang="uk-UA"/>
            </a:defPPr>
          </a:lstStyle>
          <a:p>
            <a:pPr rtl="0"/>
            <a:r>
              <a:rPr lang="uk-UA" i="1" dirty="0">
                <a:solidFill>
                  <a:srgbClr val="7030A0"/>
                </a:solidFill>
              </a:rPr>
              <a:t>ДПТНЗ «Регіональний центр професійної освіти ресторанно-готельного, комунального господарства, торгівлі та дизайну»</a:t>
            </a:r>
          </a:p>
          <a:p>
            <a:pPr rtl="0"/>
            <a:r>
              <a:rPr lang="uk-UA" i="1" dirty="0">
                <a:solidFill>
                  <a:srgbClr val="7030A0"/>
                </a:solidFill>
              </a:rPr>
              <a:t>Соціальний педагог Нужная М.Я.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B94948-4D4B-C36B-A708-CB0772BB7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385500"/>
            <a:ext cx="4087000" cy="40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183023" y="1221078"/>
            <a:ext cx="5578831" cy="42783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u="sng" dirty="0">
                <a:solidFill>
                  <a:srgbClr val="C00000"/>
                </a:solidFill>
              </a:rPr>
              <a:t>Пропіленгліколь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Побічні ефекти: </a:t>
            </a:r>
          </a:p>
          <a:p>
            <a:pPr marL="0" indent="0" algn="just">
              <a:buNone/>
            </a:pPr>
            <a:r>
              <a:rPr lang="ru-RU" dirty="0"/>
              <a:t>гіпотензія, брадикардія, аритмія, зупинка серця</a:t>
            </a:r>
            <a:r>
              <a:rPr lang="uk-UA" dirty="0"/>
              <a:t>, закладеність носа, шкірний висип та інші алергічні реакції.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9" r="21601"/>
          <a:stretch/>
        </p:blipFill>
        <p:spPr>
          <a:xfrm>
            <a:off x="1028735" y="1196752"/>
            <a:ext cx="2077144" cy="39140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79" y="1484785"/>
            <a:ext cx="1659763" cy="12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0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5519936" y="1625713"/>
            <a:ext cx="5578831" cy="42783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b="1" u="sng" dirty="0">
                <a:solidFill>
                  <a:srgbClr val="C00000"/>
                </a:solidFill>
              </a:rPr>
              <a:t>Гліцерин</a:t>
            </a:r>
            <a:endParaRPr lang="ru-RU" b="1" u="sng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Побічні ефекти: </a:t>
            </a:r>
          </a:p>
          <a:p>
            <a:pPr marL="0" indent="0" algn="just">
              <a:buNone/>
            </a:pPr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зневоднення організму,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негативний вплив на процеси кровообігу і стан кровоносних судин.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9835" r="4894" b="25958"/>
          <a:stretch/>
        </p:blipFill>
        <p:spPr>
          <a:xfrm>
            <a:off x="1412304" y="409167"/>
            <a:ext cx="3342322" cy="15807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r="33611"/>
          <a:stretch/>
        </p:blipFill>
        <p:spPr>
          <a:xfrm>
            <a:off x="807331" y="1606488"/>
            <a:ext cx="1209945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22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4079776" y="764704"/>
            <a:ext cx="7560840" cy="51845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b="1" u="sng" dirty="0">
                <a:solidFill>
                  <a:srgbClr val="C00000"/>
                </a:solidFill>
              </a:rPr>
              <a:t>Харчові ароматизатори</a:t>
            </a:r>
            <a:endParaRPr lang="ru-RU" b="1" u="sng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Побічні ефекти: </a:t>
            </a:r>
          </a:p>
          <a:p>
            <a:pPr marL="0" indent="0" algn="just">
              <a:buNone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</a:rPr>
              <a:t>Е102, Е103 (малиновий) – викликає приступи астми;</a:t>
            </a:r>
          </a:p>
          <a:p>
            <a:pPr marL="0" indent="0" algn="just">
              <a:buNone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</a:rPr>
              <a:t>Е104, Е107, Е110, Е120 (жовтий оранжевий) викликає астму, гастрит, виразкову хворобу шлунку;</a:t>
            </a:r>
          </a:p>
          <a:p>
            <a:pPr marL="0" indent="0" algn="just">
              <a:buNone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</a:rPr>
              <a:t>Е121 (цитрусовий), Е122 (червоний) – онкологічні захворювання;</a:t>
            </a:r>
          </a:p>
          <a:p>
            <a:pPr marL="0" indent="0" algn="just">
              <a:buNone/>
            </a:pPr>
            <a:r>
              <a:rPr lang="uk-UA" sz="2400" dirty="0">
                <a:solidFill>
                  <a:schemeClr val="accent2">
                    <a:lumMod val="50000"/>
                  </a:schemeClr>
                </a:solidFill>
              </a:rPr>
              <a:t>Е123  - сприяє утворенню каменів у нирках.</a:t>
            </a:r>
          </a:p>
          <a:p>
            <a:pPr marL="0" indent="0" algn="just">
              <a:buNone/>
            </a:pPr>
            <a:endParaRPr lang="uk-UA" sz="2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r="-383"/>
          <a:stretch/>
        </p:blipFill>
        <p:spPr>
          <a:xfrm>
            <a:off x="551384" y="1484784"/>
            <a:ext cx="3105052" cy="33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A97CBA7-D827-CF99-D8DD-5C0E968C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376" y="1184"/>
            <a:ext cx="11089232" cy="1257185"/>
          </a:xfrm>
        </p:spPr>
        <p:txBody>
          <a:bodyPr/>
          <a:lstStyle/>
          <a:p>
            <a:pPr rtl="0"/>
            <a:r>
              <a:rPr lang="uk-UA" sz="2000" dirty="0">
                <a:solidFill>
                  <a:srgbClr val="7030A0"/>
                </a:solidFill>
              </a:rPr>
              <a:t>Чи виправдались надії людства - замінити шкідливі тютюнові цигарки на «нешкідливі» електронні сигарети?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1EE52-BABF-6867-D9E0-9F86081FBAC9}"/>
              </a:ext>
            </a:extLst>
          </p:cNvPr>
          <p:cNvSpPr txBox="1"/>
          <p:nvPr/>
        </p:nvSpPr>
        <p:spPr>
          <a:xfrm>
            <a:off x="3143672" y="1073101"/>
            <a:ext cx="89186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Під час створення електронних сигарет було заявлено, що електронні сигарети стануть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«безпечною» альтернативою звичайним цигаркам</a:t>
            </a:r>
            <a:r>
              <a:rPr lang="ru-RU" dirty="0"/>
              <a:t>. Але, як виявилося, безпечність вейпів наразі поставлена під значний сумнів, і в яку зовнішню «упаковку» їх би не «одягнули», вони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все одно залишаються цигарками</a:t>
            </a:r>
            <a:r>
              <a:rPr lang="ru-RU" dirty="0"/>
              <a:t>.</a:t>
            </a:r>
          </a:p>
          <a:p>
            <a:r>
              <a:rPr lang="ru-RU" dirty="0"/>
              <a:t>   Хибними виявилися й сподівання, що «електронки» на противагу звичайним цигаркам не викликатимуть залежності, адже основний компонент, що поєднує всі ці пристрої —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нікотин</a:t>
            </a:r>
            <a:r>
              <a:rPr lang="ru-RU" dirty="0"/>
              <a:t>. А він, власне, викликає тяжку форму психічної залежності та впливає на швидкість передачі сигналів нейронними зв’язками — ефекти відміни нікотину, такі як дратівливість, тривожність, знижена концентрація, порушення пам’яті та безсоння</a:t>
            </a:r>
            <a:r>
              <a:rPr lang="en-US" dirty="0"/>
              <a:t>. </a:t>
            </a:r>
            <a:r>
              <a:rPr lang="ru-RU" dirty="0"/>
              <a:t>Окрім цього, ця сполука впливає на всі системи організму, зокрема на серцево-судинну та нервову, призводячи до розвитку атеросклерозу, інфаркту міокарда чи інсульту, та репродуктивну.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6E709-A060-FA74-39B8-A48254326907}"/>
              </a:ext>
            </a:extLst>
          </p:cNvPr>
          <p:cNvSpPr txBox="1"/>
          <p:nvPr/>
        </p:nvSpPr>
        <p:spPr>
          <a:xfrm>
            <a:off x="119336" y="4715836"/>
            <a:ext cx="119430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  Досліджено, що нікотин у осіб підліткового віку може негативно впливати на когнітивні здібності, включно з порушеннями пам’яті та уваги, а також призводити до підвищення ризику зловживання психоактивними речовинами та знижених показників у навчанні. Відмічено, що вейпінг серед молоді призводить до вищих рівнів нікотинової залежності, ніж залежність від нікотину, пов’язана із вживанням звичайних цигарок.</a:t>
            </a:r>
          </a:p>
          <a:p>
            <a:r>
              <a:rPr lang="uk-UA" dirty="0"/>
              <a:t>   Не варто сподіватися, що викурюючи вейп, до організму хоча б потрапить менше нікотину. Щоб організм отримав звичну дозу нікотину, людина затягується глибше й частіше — відповідно,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починає курити більше</a:t>
            </a:r>
            <a:r>
              <a:rPr lang="uk-UA" dirty="0"/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3A5C6B-9F8F-A936-B0A2-8F68847F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86450"/>
            <a:ext cx="2631489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5798DD5-DBEC-E4DB-F27E-0AF11AF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552" y="11575"/>
            <a:ext cx="8784976" cy="856526"/>
          </a:xfrm>
        </p:spPr>
        <p:txBody>
          <a:bodyPr/>
          <a:lstStyle/>
          <a:p>
            <a:pPr rtl="0"/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Чому варто відмовитися від електронних сигарет?</a:t>
            </a:r>
            <a:endParaRPr lang="uk-UA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817AB-B2A1-D987-34AB-3D79AEEFD65F}"/>
              </a:ext>
            </a:extLst>
          </p:cNvPr>
          <p:cNvSpPr txBox="1"/>
          <p:nvPr/>
        </p:nvSpPr>
        <p:spPr>
          <a:xfrm>
            <a:off x="3719736" y="868101"/>
            <a:ext cx="847226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i="1" dirty="0"/>
              <a:t>Хибною є думка, що пара, яка утворюється під час паління електронних пристроїв, є безпечною, адже ця пара за своєю суттю є </a:t>
            </a:r>
            <a:r>
              <a:rPr lang="uk-UA" sz="1400" b="1" i="1" dirty="0">
                <a:solidFill>
                  <a:srgbClr val="7030A0"/>
                </a:solidFill>
              </a:rPr>
              <a:t>аерозолем з домішками ароматизаторів і токсичних речовин</a:t>
            </a:r>
            <a:r>
              <a:rPr lang="uk-UA" sz="1400" i="1" dirty="0"/>
              <a:t>:</a:t>
            </a:r>
          </a:p>
          <a:p>
            <a:r>
              <a:rPr lang="uk-UA" sz="1400" b="1" i="1" dirty="0">
                <a:solidFill>
                  <a:srgbClr val="7030A0"/>
                </a:solidFill>
              </a:rPr>
              <a:t>Формальдегіди </a:t>
            </a:r>
            <a:r>
              <a:rPr lang="uk-UA" sz="1400" i="1" dirty="0"/>
              <a:t>у складі сумішей для вейпінгу впливають на центральну нервову систему, зумовлюють зміни функцій головного мозку, що може призводити до погіршення пам’яті, зниження здатності до навчання, різких змін настрою тощо</a:t>
            </a:r>
            <a:r>
              <a:rPr lang="en-US" sz="1400" i="1" dirty="0"/>
              <a:t>.</a:t>
            </a:r>
          </a:p>
          <a:p>
            <a:r>
              <a:rPr lang="uk-UA" sz="1400" b="1" i="1" dirty="0">
                <a:solidFill>
                  <a:srgbClr val="7030A0"/>
                </a:solidFill>
              </a:rPr>
              <a:t>Гліколі</a:t>
            </a:r>
            <a:r>
              <a:rPr lang="uk-UA" sz="1400" i="1" dirty="0"/>
              <a:t>, зокрема пропіленгліколь та гліцерин. </a:t>
            </a:r>
            <a:r>
              <a:rPr lang="uk-UA" sz="1400" b="1" i="1" dirty="0">
                <a:solidFill>
                  <a:srgbClr val="7030A0"/>
                </a:solidFill>
              </a:rPr>
              <a:t>Пропіленгліколь</a:t>
            </a:r>
            <a:r>
              <a:rPr lang="uk-UA" sz="1400" i="1" dirty="0"/>
              <a:t> — одна з речовин, що міститься в електронній сигареті, при нагріванні перетворюється в пропіленоксид — потужний канцероген, що спричиняє мутації здорових клітин у злоякісні. А рослинний гліцерин здатен викликати пошкодження клітин у багатьох тканинах.</a:t>
            </a:r>
          </a:p>
          <a:p>
            <a:r>
              <a:rPr lang="uk-UA" sz="1400" i="1" dirty="0"/>
              <a:t>Однією зі складових рідин для електронних пристроїв для куріння є </a:t>
            </a:r>
            <a:r>
              <a:rPr lang="uk-UA" sz="1400" b="1" i="1" dirty="0">
                <a:solidFill>
                  <a:srgbClr val="7030A0"/>
                </a:solidFill>
              </a:rPr>
              <a:t>ароматизатори карбоніли</a:t>
            </a:r>
            <a:r>
              <a:rPr lang="uk-UA" sz="1400" i="1" dirty="0"/>
              <a:t>. Так, у деяких електронних рідинах зі смаком молока, масла, фруктів, цукерок і коктейлів виявлено токсичні ароматичні карбоніли, які викликають хворобу «попкорнових легень», — </a:t>
            </a:r>
            <a:r>
              <a:rPr lang="uk-UA" sz="1400" b="1" i="1" dirty="0">
                <a:solidFill>
                  <a:srgbClr val="7030A0"/>
                </a:solidFill>
              </a:rPr>
              <a:t>діацетил і ацетилпропіоніл</a:t>
            </a:r>
            <a:r>
              <a:rPr lang="uk-UA" sz="1400" i="1" dirty="0"/>
              <a:t>. Вони можуть спричиняти розвиток склерозу альвеол, через що порушувати дихальну функцію легень та призводити до розвитку низки хронічних респіраторних захворювань.</a:t>
            </a:r>
          </a:p>
          <a:p>
            <a:r>
              <a:rPr lang="uk-UA" sz="1400" b="1" i="1" dirty="0">
                <a:solidFill>
                  <a:srgbClr val="7030A0"/>
                </a:solidFill>
              </a:rPr>
              <a:t>Карбоніли</a:t>
            </a:r>
            <a:r>
              <a:rPr lang="uk-UA" sz="1400" i="1" dirty="0"/>
              <a:t> чинять сильну подразнювальну та токсичну дію. Зокрема, акролеїн є одним з провокувальних чинників розвитку бронхіальної астми та хронічних захворювань легень.</a:t>
            </a:r>
          </a:p>
          <a:p>
            <a:r>
              <a:rPr lang="uk-UA" sz="1400" b="1" i="1" dirty="0">
                <a:solidFill>
                  <a:srgbClr val="7030A0"/>
                </a:solidFill>
              </a:rPr>
              <a:t>Леткі органічні сполуки</a:t>
            </a:r>
            <a:r>
              <a:rPr lang="uk-UA" sz="1400" i="1" dirty="0"/>
              <a:t>, що утворюються під час використання електронних сигарет, включають </a:t>
            </a:r>
            <a:r>
              <a:rPr lang="uk-UA" sz="1400" b="1" i="1" dirty="0">
                <a:solidFill>
                  <a:srgbClr val="7030A0"/>
                </a:solidFill>
              </a:rPr>
              <a:t>бензол, стирол, етилбензол і толуол</a:t>
            </a:r>
            <a:r>
              <a:rPr lang="uk-UA" sz="1400" i="1" dirty="0"/>
              <a:t>, та класифікуються як канцерогенні речовини. Наслідками їх впливу на організм є такі симптоми, як роздратування, головний біль, ураження печінки, нирок, центральної нервової системи. </a:t>
            </a:r>
            <a:r>
              <a:rPr lang="ru-RU" sz="1400" b="1" i="1" dirty="0">
                <a:solidFill>
                  <a:srgbClr val="7030A0"/>
                </a:solidFill>
              </a:rPr>
              <a:t>Нітрозаміни </a:t>
            </a:r>
            <a:r>
              <a:rPr lang="ru-RU" sz="1400" i="1" dirty="0"/>
              <a:t>містяться в рідині та парах електронних сигарет є дуже токсичними і мають потенційний канцерогенний ефект. </a:t>
            </a:r>
            <a:r>
              <a:rPr lang="ru-RU" sz="1400" b="1" i="1" dirty="0">
                <a:solidFill>
                  <a:srgbClr val="7030A0"/>
                </a:solidFill>
              </a:rPr>
              <a:t>Феноли</a:t>
            </a:r>
            <a:r>
              <a:rPr lang="ru-RU" sz="1400" i="1" dirty="0"/>
              <a:t> значуще подразнюють шкіру, очі та слизові оболонки. Тривалий вплив фенолів викликає анорексію, прогресуючу втрату маси тіла, діарею, запаморочення, впливає на кров і печінку</a:t>
            </a:r>
            <a:endParaRPr lang="uk-UA" sz="1400" i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9AC9F0-7FF5-468B-27B6-BC39959B7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556792"/>
            <a:ext cx="3309735" cy="323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94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ED73CC-FDEF-6DE8-15E2-18C3740451B5}"/>
              </a:ext>
            </a:extLst>
          </p:cNvPr>
          <p:cNvSpPr txBox="1"/>
          <p:nvPr/>
        </p:nvSpPr>
        <p:spPr>
          <a:xfrm>
            <a:off x="263352" y="908720"/>
            <a:ext cx="116652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   Так. По-перше, в картриджах все одно міститься нікотин, який шкідливий. По-друге, там немає продуктів горіння, а є пара і ніхто не досліджує її склад. Електронні сигарети- не альтернатива кинути палити звичайні цигарки. Людина може почати вживати електронні, коли хоче кинути палити, але паралельно продовжує палити звичайні цигарки. В електронних сигаретах є в складі нікотин, але смоли начебто немає.</a:t>
            </a:r>
          </a:p>
          <a:p>
            <a:r>
              <a:rPr lang="uk-UA" dirty="0"/>
              <a:t>     І вживання нікотину, якщо воно іде не при згоранні тютюну, а вже готовий нікотин, то воно менш шкідливе, ніж при спалюванні листя тютюну і вдихання всіх цих смол. Нікотин – отрута, але він не становить такої загрози, як смоли та всі ці домішки, канцерогени та формальдегіди, що виникають при вживанні електронних сигарет.</a:t>
            </a:r>
          </a:p>
          <a:p>
            <a:r>
              <a:rPr lang="uk-UA" dirty="0"/>
              <a:t>     Електронні сигарети, які містять пару –  дуже небезпечна річ, тому що ця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пара містить канцерогенні речовини, пропіленгліколь</a:t>
            </a:r>
            <a:r>
              <a:rPr lang="uk-UA" dirty="0"/>
              <a:t>. Ці дрібні часточки осідають в легенях, пригнічуючи місцевий імунітет, і це сприяє запаленню. Легені не можуть захищатися від вірусів. Була виявлена хвороба, яку викликають саме вейпи — вейпасоційована хвороба легень. Специфічного лікування ця хвороба ще не має, тому лікарі радять не курити вейпи.</a:t>
            </a:r>
          </a:p>
          <a:p>
            <a:r>
              <a:rPr lang="uk-UA" dirty="0"/>
              <a:t>     Куріння — це психологічна та фізична залежність. Вона по ступені залежності важча, ніж алкогольна.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DC47E97-8844-FE8B-BC56-046F51920A15}"/>
              </a:ext>
            </a:extLst>
          </p:cNvPr>
          <p:cNvSpPr/>
          <p:nvPr/>
        </p:nvSpPr>
        <p:spPr>
          <a:xfrm>
            <a:off x="676060" y="116632"/>
            <a:ext cx="108398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cap="none" spc="0" dirty="0">
                <a:ln/>
                <a:solidFill>
                  <a:srgbClr val="7030A0"/>
                </a:solidFill>
                <a:effectLst/>
              </a:rPr>
              <a:t>Чи шкідливі електронні сигарети на думку лікарів?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F0428A-6FAE-DB08-E235-247DF84C0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86" y="5086351"/>
            <a:ext cx="2946375" cy="16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D14936E-2745-68A5-16C6-6BC361D80F7F}"/>
              </a:ext>
            </a:extLst>
          </p:cNvPr>
          <p:cNvSpPr txBox="1"/>
          <p:nvPr/>
        </p:nvSpPr>
        <p:spPr>
          <a:xfrm>
            <a:off x="191344" y="260648"/>
            <a:ext cx="118093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Захворювання, які спричиняють </a:t>
            </a:r>
            <a:r>
              <a:rPr lang="uk-UA" sz="2800" u="sng" dirty="0">
                <a:solidFill>
                  <a:schemeClr val="accent1">
                    <a:lumMod val="50000"/>
                  </a:schemeClr>
                </a:solidFill>
              </a:rPr>
              <a:t>електронні сигарети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EVALI</a:t>
            </a:r>
            <a:r>
              <a:rPr lang="uk-UA" sz="1600" dirty="0"/>
              <a:t> – хвороба</a:t>
            </a:r>
            <a:r>
              <a:rPr lang="en-US" sz="1600" dirty="0"/>
              <a:t>,</a:t>
            </a:r>
            <a:r>
              <a:rPr lang="uk-UA" sz="1600" dirty="0"/>
              <a:t> причиною якої є накопичення в клітинах легеневої тканини маслянистих компонентів аерозолю електронних сигарет. Симптоми цієї хвороби типові як для пневмонії: кашель, біль у грудях, ускладнене дихання, нудота, блювання, діарея;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бронхіт;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розвиток бронхіальної астми;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пошкодження легень внаслідок вейпінгу;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облітерувальний бронхіоліт або «попкорнові легені»;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ліпоїдна пневмонія;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первинний спонтанний пневмоторакс;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висока ймовірність розвитку онкологічних захворювань;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проблеми із серцем, тахікардія;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ризик інсульту;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проблеми у роботі нирок.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/>
          </a:p>
          <a:p>
            <a:r>
              <a:rPr lang="uk-UA" sz="1600" dirty="0"/>
              <a:t>Фахівці наголошують, що викиди від цих пристроїв також містять нікотин, діацетил, бензол, важкі метали та інші шкідливі речовини, що може спричинити шкоду людям довкола курця</a:t>
            </a:r>
          </a:p>
          <a:p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4729B9-93E7-36ED-3AC9-8803E955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86"/>
          <a:stretch/>
        </p:blipFill>
        <p:spPr>
          <a:xfrm>
            <a:off x="7104112" y="1844824"/>
            <a:ext cx="3744416" cy="21128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163E12-EFB9-E1BE-A1D9-E5B270D7F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5137149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25400-10F3-EEE6-E6D9-C7E15704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34B37C-A984-9708-6EE1-652B1A61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9496" y="11575"/>
            <a:ext cx="8208912" cy="856526"/>
          </a:xfrm>
        </p:spPr>
        <p:txBody>
          <a:bodyPr/>
          <a:lstStyle/>
          <a:p>
            <a:pPr rtl="0"/>
            <a:r>
              <a:rPr lang="uk-UA" sz="2800" dirty="0">
                <a:solidFill>
                  <a:srgbClr val="7030A0"/>
                </a:solidFill>
              </a:rPr>
              <a:t>Чи можна померти від вейпінгу?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8FEF8-3F27-3C8D-7476-DEA94C609AE2}"/>
              </a:ext>
            </a:extLst>
          </p:cNvPr>
          <p:cNvSpPr txBox="1"/>
          <p:nvPr/>
        </p:nvSpPr>
        <p:spPr>
          <a:xfrm>
            <a:off x="4184160" y="980728"/>
            <a:ext cx="75284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Так, на жаль, як зафіксовано у статистичних даних, зокрема лише в Сполучених Штатах Америки станом на 2019 р. зафіксовано 34 випадки смерті від опіків дихальних шляхів після паління вейпів (</a:t>
            </a:r>
            <a:r>
              <a:rPr lang="en-US" dirty="0"/>
              <a:t>Moritz E.D. et al., 2019). </a:t>
            </a:r>
            <a:r>
              <a:rPr lang="uk-UA" dirty="0"/>
              <a:t>А у лютому 2020 р. Центри з контролю та профілактики захворювань (</a:t>
            </a:r>
            <a:r>
              <a:rPr lang="en-US" dirty="0"/>
              <a:t>Centers for Disease Control and Prevention — CDC) </a:t>
            </a:r>
            <a:r>
              <a:rPr lang="uk-UA" dirty="0"/>
              <a:t>підтвердили 2807 випадків ушкоджень легень та 68 смертей, пов’язаних з вейпінгом.</a:t>
            </a:r>
          </a:p>
          <a:p>
            <a:endParaRPr lang="uk-UA" sz="1400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DBE5ED-0A58-F5A0-8A51-EB0BB53B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77" y="1016184"/>
            <a:ext cx="3387449" cy="19524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0B182-0938-E92A-E28C-D50368D3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94" y="3610672"/>
            <a:ext cx="5059716" cy="28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5846CBB-F302-C4C5-04AB-0B09ACFE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52194"/>
            <a:ext cx="7200800" cy="856526"/>
          </a:xfrm>
        </p:spPr>
        <p:txBody>
          <a:bodyPr/>
          <a:lstStyle/>
          <a:p>
            <a:pPr rtl="0"/>
            <a:r>
              <a:rPr lang="uk-UA" sz="2400" dirty="0">
                <a:solidFill>
                  <a:srgbClr val="FF0000"/>
                </a:solidFill>
              </a:rPr>
              <a:t>Обережно! Вейп - травмо-небезпечний пристрій: він може вибухнути!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FD9AD-D9FE-4C08-5C90-AD5E87B6C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5628456" cy="2958960"/>
          </a:xfrm>
          <a:prstGeom prst="rect">
            <a:avLst/>
          </a:prstGeom>
        </p:spPr>
      </p:pic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2179AA4D-C3CC-DC73-53F2-52001C2171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08" y="2636912"/>
            <a:ext cx="5929225" cy="33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80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677FCED-BCF9-0D39-9A50-5CBF4898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3573" y="548680"/>
            <a:ext cx="8928992" cy="856526"/>
          </a:xfrm>
        </p:spPr>
        <p:txBody>
          <a:bodyPr/>
          <a:lstStyle/>
          <a:p>
            <a:pPr rtl="0"/>
            <a:r>
              <a:rPr lang="uk-UA" sz="2800" dirty="0">
                <a:solidFill>
                  <a:srgbClr val="7030A0"/>
                </a:solidFill>
              </a:rPr>
              <a:t>Відео про вейпінг</a:t>
            </a:r>
          </a:p>
          <a:p>
            <a:pPr rtl="0"/>
            <a:r>
              <a:rPr lang="uk-UA" sz="2800" dirty="0">
                <a:solidFill>
                  <a:srgbClr val="7030A0"/>
                </a:solidFill>
              </a:rPr>
              <a:t>(</a:t>
            </a:r>
            <a:r>
              <a:rPr lang="uk-UA" sz="2000" i="1" dirty="0">
                <a:solidFill>
                  <a:srgbClr val="7030A0"/>
                </a:solidFill>
              </a:rPr>
              <a:t>експеримент зі складовими тютюнової та електронної сигарети, випідки несподіваних хвороб</a:t>
            </a:r>
            <a:r>
              <a:rPr lang="uk-UA" sz="2800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10" name="Мультимедіа з Інтернету 9" title="🚬ЖАХ! Смерть через вейп? Дівчина ледве не померла від одноразки: як запобігти трагедії від паління?">
            <a:hlinkClick r:id="" action="ppaction://media"/>
            <a:extLst>
              <a:ext uri="{FF2B5EF4-FFF2-40B4-BE49-F238E27FC236}">
                <a16:creationId xmlns:a16="http://schemas.microsoft.com/office/drawing/2014/main" id="{6348FF02-3B69-52C9-6145-FB17509CAD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65312" y="2007662"/>
            <a:ext cx="3616522" cy="2202493"/>
          </a:xfrm>
          <a:prstGeom prst="rect">
            <a:avLst/>
          </a:prstGeom>
        </p:spPr>
      </p:pic>
      <p:pic>
        <p:nvPicPr>
          <p:cNvPr id="11" name="Мультимедіа з Інтернету 10" title="Куріння електронних сигарет: які симптоми мають насторожити?">
            <a:hlinkClick r:id="" action="ppaction://media"/>
            <a:extLst>
              <a:ext uri="{FF2B5EF4-FFF2-40B4-BE49-F238E27FC236}">
                <a16:creationId xmlns:a16="http://schemas.microsoft.com/office/drawing/2014/main" id="{EDA45BF7-D617-1AD9-F71C-A0009B8078B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184232" y="4509120"/>
            <a:ext cx="3625104" cy="2132856"/>
          </a:xfrm>
          <a:prstGeom prst="rect">
            <a:avLst/>
          </a:prstGeom>
        </p:spPr>
      </p:pic>
      <p:pic>
        <p:nvPicPr>
          <p:cNvPr id="14" name="Мультимедіа з Інтернету 13" title="Чи безпечніші електронні сигарети та кальян за за звичайне куріння">
            <a:hlinkClick r:id="" action="ppaction://media"/>
            <a:extLst>
              <a:ext uri="{FF2B5EF4-FFF2-40B4-BE49-F238E27FC236}">
                <a16:creationId xmlns:a16="http://schemas.microsoft.com/office/drawing/2014/main" id="{F49E3444-A262-82DE-1025-E505B8370455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295800" y="3442692"/>
            <a:ext cx="349601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5E11068-77FF-56FE-E90C-D98A6A9A3F1D}"/>
              </a:ext>
            </a:extLst>
          </p:cNvPr>
          <p:cNvSpPr/>
          <p:nvPr/>
        </p:nvSpPr>
        <p:spPr>
          <a:xfrm>
            <a:off x="2999656" y="220564"/>
            <a:ext cx="83085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31 травня – Всесвітній день без тютюну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9DDDB-9E83-11AE-7257-F1BA7ABBE14A}"/>
              </a:ext>
            </a:extLst>
          </p:cNvPr>
          <p:cNvSpPr txBox="1"/>
          <p:nvPr/>
        </p:nvSpPr>
        <p:spPr>
          <a:xfrm>
            <a:off x="2201144" y="805339"/>
            <a:ext cx="957706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Щорічно, починаючи з 1987 року, 31 травня в світі відзначається, як день без тютюну.</a:t>
            </a:r>
          </a:p>
          <a:p>
            <a:r>
              <a:rPr lang="uk-UA" dirty="0"/>
              <a:t>Причиною появи боротьби з тютюнопалінням є передчасна смертність та хвороби в усьому світі, яким людство здатне запобігти. Натепер, за даними звіту Всесвітньої організації охорони здоров'я (ВООЗ), від вживання тютюну щороку помирає понад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5 мільйонів людей</a:t>
            </a:r>
            <a:r>
              <a:rPr lang="uk-UA" dirty="0"/>
              <a:t>. Очікується, що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до 2030 </a:t>
            </a:r>
            <a:r>
              <a:rPr lang="uk-UA" dirty="0"/>
              <a:t>року ця цифра зросте до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8 мільйонів </a:t>
            </a:r>
            <a:r>
              <a:rPr lang="uk-UA" dirty="0"/>
              <a:t>смертей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щорічно</a:t>
            </a:r>
            <a:r>
              <a:rPr lang="uk-UA" dirty="0"/>
              <a:t>. У Європейському регіоні тютюн винен у смерті близько 1,6 мільйона людей на рік.</a:t>
            </a:r>
          </a:p>
          <a:p>
            <a:endParaRPr lang="uk-UA" sz="800" dirty="0"/>
          </a:p>
          <a:p>
            <a:r>
              <a:rPr lang="uk-UA" dirty="0"/>
              <a:t>Основними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причинами смертей, </a:t>
            </a:r>
            <a:r>
              <a:rPr lang="uk-UA" dirty="0"/>
              <a:t>пов'язаних із тютюнопалінням, є:</a:t>
            </a:r>
          </a:p>
          <a:p>
            <a:endParaRPr lang="uk-UA" sz="800" dirty="0"/>
          </a:p>
          <a:p>
            <a:r>
              <a:rPr lang="uk-UA" dirty="0"/>
              <a:t>серцево-судинні захворювання (47 %);</a:t>
            </a:r>
          </a:p>
          <a:p>
            <a:r>
              <a:rPr lang="uk-UA" dirty="0"/>
              <a:t>захворювання органів дихання (19 %);</a:t>
            </a:r>
          </a:p>
          <a:p>
            <a:r>
              <a:rPr lang="uk-UA" dirty="0"/>
              <a:t>рак легень (16 %);</a:t>
            </a:r>
          </a:p>
          <a:p>
            <a:r>
              <a:rPr lang="uk-UA" dirty="0"/>
              <a:t>інші види раку (9 %); інші причини (9 %).</a:t>
            </a:r>
          </a:p>
          <a:p>
            <a:endParaRPr lang="uk-UA" sz="800" dirty="0"/>
          </a:p>
          <a:p>
            <a:r>
              <a:rPr lang="uk-UA" dirty="0"/>
              <a:t>Близько 70 %, пов'язаних із тютюном, смертей сталися з людьми віком від 35 до 69 років, а це означає, що кожен померлий у цій віковій групі втратив у середньому 19 років життя.</a:t>
            </a:r>
          </a:p>
          <a:p>
            <a:endParaRPr lang="uk-UA" sz="800" dirty="0"/>
          </a:p>
          <a:p>
            <a:r>
              <a:rPr lang="uk-UA" dirty="0"/>
              <a:t>В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Україні</a:t>
            </a:r>
            <a:r>
              <a:rPr lang="uk-UA" dirty="0"/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палить</a:t>
            </a:r>
            <a:r>
              <a:rPr lang="uk-UA" dirty="0"/>
              <a:t> близько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11, 5 млн </a:t>
            </a:r>
            <a:r>
              <a:rPr lang="uk-UA" dirty="0"/>
              <a:t>жителів, з них — 9,1 млн чоловіків та 2,5 млн жінок. У відсотковому відношенні — 60 % і 11,2 %, відповідно. Приблизно третина населення у віці від 18 до 25 років — є постійними курцями. Більш, як половина всіх курців свою першу сигарету викурили у віці до 12 років.</a:t>
            </a:r>
          </a:p>
          <a:p>
            <a:endParaRPr lang="uk-UA" dirty="0"/>
          </a:p>
          <a:p>
            <a:endParaRPr lang="uk-UA" sz="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64DF4D-5F56-324F-501A-DCD63604E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87832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39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6E6A18-15C8-6C1E-AC3B-7C7F5F773C5F}"/>
              </a:ext>
            </a:extLst>
          </p:cNvPr>
          <p:cNvSpPr txBox="1"/>
          <p:nvPr/>
        </p:nvSpPr>
        <p:spPr>
          <a:xfrm>
            <a:off x="5142150" y="980728"/>
            <a:ext cx="649846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0" i="0" dirty="0">
                <a:solidFill>
                  <a:srgbClr val="2F5496"/>
                </a:solidFill>
                <a:effectLst/>
                <a:latin typeface="Times New Roman" panose="02020603050405020304" pitchFamily="18" charset="0"/>
              </a:rPr>
              <a:t>Міф № 1. </a:t>
            </a:r>
            <a:r>
              <a:rPr lang="uk-UA" sz="24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</a:rPr>
              <a:t>Електронні сигарети та кальян безпечніші, ніж звичайні цигарки</a:t>
            </a:r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r>
              <a:rPr lang="uk-UA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Це дійсно міф. Безпечного паління просто не буває. Якщо ви палите кальян годину, це завдає шкоди організму, яка рівна сотні викурених сигарет. За один сеанс куріння кальяну людина вдихає 74,1 л диму, який містить ті самі речовини, що й звичайні сигарети (нікотин, солі важких металів та інші). Те саме стосується й електронних сигарет, які мають у складі безліч токсичних речовин та їх сполук: пропіленгліколь, акролеїн, діацетил та ацетилпропіоніл та інші  </a:t>
            </a:r>
            <a:endParaRPr lang="uk-UA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D2D646-B682-66F5-9258-4464E9F1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052736"/>
            <a:ext cx="4392488" cy="5112568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E1D7282-1F90-4C0A-41CB-384862D492DF}"/>
              </a:ext>
            </a:extLst>
          </p:cNvPr>
          <p:cNvSpPr/>
          <p:nvPr/>
        </p:nvSpPr>
        <p:spPr>
          <a:xfrm>
            <a:off x="25910" y="0"/>
            <a:ext cx="1226277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Існують деякі міфи про вейп та електронні сигарети</a:t>
            </a:r>
          </a:p>
        </p:txBody>
      </p:sp>
    </p:spTree>
    <p:extLst>
      <p:ext uri="{BB962C8B-B14F-4D97-AF65-F5344CB8AC3E}">
        <p14:creationId xmlns:p14="http://schemas.microsoft.com/office/powerpoint/2010/main" val="3307162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74A695-91B2-E8BC-0174-4BD12DE4ACD6}"/>
              </a:ext>
            </a:extLst>
          </p:cNvPr>
          <p:cNvSpPr txBox="1"/>
          <p:nvPr/>
        </p:nvSpPr>
        <p:spPr>
          <a:xfrm>
            <a:off x="5231904" y="1012954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uk-UA" sz="2800" b="0" i="0" dirty="0">
                <a:solidFill>
                  <a:srgbClr val="2F5496"/>
                </a:solidFill>
                <a:effectLst/>
                <a:latin typeface="Times New Roman" panose="02020603050405020304" pitchFamily="18" charset="0"/>
              </a:rPr>
              <a:t>Міф № 2. </a:t>
            </a:r>
            <a:r>
              <a:rPr lang="uk-UA" sz="2800" b="1" i="1" dirty="0">
                <a:solidFill>
                  <a:srgbClr val="FF33CC"/>
                </a:solidFill>
                <a:effectLst/>
                <a:latin typeface="Times New Roman" panose="02020603050405020304" pitchFamily="18" charset="0"/>
              </a:rPr>
              <a:t>Електронні сигарети та кальян не викликають залежності.</a:t>
            </a:r>
            <a:endParaRPr lang="uk-UA" sz="28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algn="just" rtl="0"/>
            <a:r>
              <a:rPr lang="uk-UA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Ні, це міф. Основний компонент, що поєднує всі ці пристрої – нікотин. А він, власне, викликає важку психічну залежність та впливає на швидкість передачі сигналів нейронними зв’язками. Доведено, що люди, які палять вейпи глибше й частіше, затягуються через смак та запах пристроїв.</a:t>
            </a:r>
            <a:endParaRPr lang="uk-UA" sz="28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BF81BF-50F4-A789-AA6F-9890FB0D3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980728"/>
            <a:ext cx="431486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264F6-B37F-4BEB-0ACE-C13763FD2313}"/>
              </a:ext>
            </a:extLst>
          </p:cNvPr>
          <p:cNvSpPr txBox="1"/>
          <p:nvPr/>
        </p:nvSpPr>
        <p:spPr>
          <a:xfrm>
            <a:off x="641761" y="797510"/>
            <a:ext cx="545423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Міф № 3.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</a:rPr>
              <a:t>Електронні сигарети та кальян безпечні для оточення.</a:t>
            </a:r>
          </a:p>
          <a:p>
            <a:endParaRPr lang="uk-UA" sz="2400" dirty="0"/>
          </a:p>
          <a:p>
            <a:r>
              <a:rPr lang="uk-UA" sz="2400" dirty="0"/>
              <a:t>Коли поруч із вами хтось палить (без різниці – вейп, кальян, сигарету), ви автоматично стаєте пасивними курцями – вдихаєте дим і пари зі шкідливими речовинами, які наведені вище. Так, у меншій кількості ніж курець (там речовини одразу потрапляють у нижні дихальні шляхи), але все ж потрапляють і до вас.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4A7E0E-BA22-98DB-1590-5EBFD19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974323"/>
            <a:ext cx="5094199" cy="29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71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B7C7E8-4B90-F437-6A3D-82171049D146}"/>
              </a:ext>
            </a:extLst>
          </p:cNvPr>
          <p:cNvSpPr txBox="1"/>
          <p:nvPr/>
        </p:nvSpPr>
        <p:spPr>
          <a:xfrm>
            <a:off x="5159896" y="404664"/>
            <a:ext cx="68160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Міф № 4.</a:t>
            </a:r>
            <a:r>
              <a:rPr lang="uk-UA" sz="2800" dirty="0"/>
              <a:t> 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Електронні сигарети та кальян допомагають кинути палити сигарети.</a:t>
            </a:r>
          </a:p>
          <a:p>
            <a:endParaRPr lang="uk-UA" sz="2800" dirty="0"/>
          </a:p>
          <a:p>
            <a:r>
              <a:rPr lang="uk-UA" sz="2800" dirty="0"/>
              <a:t>Черговий міф. Усі електронки та кальяни – ароматизовані, тому містять меншу кількість нікотину, ніж звичайні сигарети. Щоби мозок отримав звичну дозу нікотину, людина затягується глибше й частіше – відповідно, починає навпаки курити більше. Доза нікотину залишається та сама, і шкода для організму така ж.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27A588-0FD6-82FC-F49E-525362785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393081"/>
            <a:ext cx="3717032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67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8AF1E3-EC85-3080-EE23-2F4CC8E814FB}"/>
              </a:ext>
            </a:extLst>
          </p:cNvPr>
          <p:cNvSpPr txBox="1"/>
          <p:nvPr/>
        </p:nvSpPr>
        <p:spPr>
          <a:xfrm>
            <a:off x="5231904" y="476672"/>
            <a:ext cx="669674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i="1" dirty="0">
                <a:solidFill>
                  <a:schemeClr val="accent2">
                    <a:lumMod val="50000"/>
                  </a:schemeClr>
                </a:solidFill>
              </a:rPr>
              <a:t>Міф № 5.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</a:rPr>
              <a:t> Безнікотинові суміші не шкодять легеням.</a:t>
            </a:r>
          </a:p>
          <a:p>
            <a:r>
              <a:rPr lang="uk-UA" sz="2800" dirty="0"/>
              <a:t>Безнікотинових сумішей просто не буває, завжди є хоча б мінімальна кількість (0,01 %). А ще не забуваємо про ароматизатори, гліцерин, пропіленоксид, діацетил та ацетилпропіоніл, які можуть потовщувати легеневу тканину (альвеоли), утворюючи рубці на легенях, які ніколи не зникнуть. До того ж можна заробити астму, рак легень та хронічні обструктивні захворювання.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0B1CCC-E624-0752-4956-ED1999551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689992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81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CE4E37-5FDC-AFFA-5A68-7E46492757F5}"/>
              </a:ext>
            </a:extLst>
          </p:cNvPr>
          <p:cNvSpPr txBox="1"/>
          <p:nvPr/>
        </p:nvSpPr>
        <p:spPr>
          <a:xfrm>
            <a:off x="0" y="-171400"/>
            <a:ext cx="1207266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t">
              <a:buNone/>
            </a:pPr>
            <a:endParaRPr lang="uk-UA" sz="1200" b="1" i="0" dirty="0">
              <a:solidFill>
                <a:srgbClr val="FF0066"/>
              </a:solidFill>
              <a:effectLst/>
              <a:latin typeface="Georgia" panose="02040502050405020303" pitchFamily="18" charset="0"/>
            </a:endParaRPr>
          </a:p>
          <a:p>
            <a:pPr algn="ctr" rtl="0" fontAlgn="t">
              <a:buNone/>
            </a:pPr>
            <a:r>
              <a:rPr lang="uk-UA" b="1" i="0" dirty="0">
                <a:solidFill>
                  <a:srgbClr val="FF0066"/>
                </a:solidFill>
                <a:effectLst/>
                <a:latin typeface="Georgia" panose="02040502050405020303" pitchFamily="18" charset="0"/>
              </a:rPr>
              <a:t>Штрафи за куріння в громадських місцях</a:t>
            </a:r>
          </a:p>
          <a:p>
            <a:pPr algn="ctr" rtl="0" fontAlgn="t">
              <a:buNone/>
            </a:pPr>
            <a:endParaRPr lang="uk-UA" sz="8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444500" algn="just" rtl="0" fontAlgn="t">
              <a:spcAft>
                <a:spcPts val="800"/>
              </a:spcAft>
              <a:buNone/>
            </a:pPr>
            <a:r>
              <a:rPr lang="uk-UA" sz="14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</a:rPr>
              <a:t>В Україні </a:t>
            </a: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запрацювала норма </a:t>
            </a:r>
            <a:r>
              <a:rPr lang="uk-UA" sz="14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</a:rPr>
              <a:t>Закону №2899-</a:t>
            </a:r>
            <a:r>
              <a:rPr lang="en-US" sz="14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</a:rPr>
              <a:t>IV </a:t>
            </a: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щодо захисту населення від шкоди вторинного тютюнового та нікотинового викидів. Згідно з статтею 13 цього Закону, у визначених громадських місцях заборонено куріння із застосуванням тютюнових виробів для електричного нагрівання (ТВЕНів) на рівні зі </a:t>
            </a:r>
            <a:r>
              <a:rPr lang="uk-UA" sz="14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</a:rPr>
              <a:t>звичайними сигаретами, кальянами, електронними сигаретами, пристроями для споживання тютюнових виробів без їх згорання</a:t>
            </a: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.. Відповідальність нестимуть і курці-порушники, і суб’єкти господарювання, де вчиняється правопорушення. </a:t>
            </a:r>
            <a:r>
              <a:rPr lang="uk-UA" sz="14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</a:rPr>
              <a:t>Штраф – від 1 000 до 15 000 грн </a:t>
            </a: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залежно від суб’єкта і частоти порушень. Скаргу можна подати у електронний спосіб, навіть з телефону.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444500" algn="ctr" rtl="0" fontAlgn="t">
              <a:spcAft>
                <a:spcPts val="800"/>
              </a:spcAft>
              <a:buNone/>
            </a:pPr>
            <a:r>
              <a:rPr lang="uk-UA" sz="14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</a:rPr>
              <a:t>ДЕ НЕ МОЖНА КУРИТИ</a:t>
            </a:r>
            <a:endParaRPr lang="uk-UA" sz="1400" b="1" i="0" dirty="0">
              <a:solidFill>
                <a:srgbClr val="FF0066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Згідно з новим законом, забороняється куріння, вживання та використання тютюнових виробів, предметів, пов’язаних з їх вживанням, трав’яних виробів для куріння, електронних сигарет, пристроїв для споживання тютюнових виробів без їх згоряння, кальянів: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та на території закладів охорони здоров’я;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та </a:t>
            </a:r>
            <a:r>
              <a:rPr lang="uk-UA" sz="1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на території навчальних закладів</a:t>
            </a: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та на території спортивних і фізкультурно-оздоровчих споруд та закладів фізичної культури і спорту;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закладів ресторанного господарства;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об’єктів культурного призначення;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органів державної влади, інших державних установ, органів місцевого самоврядування;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підприємств, установ та організацій усіх форм власності;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приміщеннях готелів, гуртожитків;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дитячих майданчиках; у ліфтах і таксофонах;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місцях загального користування житлових будинків;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підземних переходах;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 транспорті загального користування, що використовується для перевезення пасажирів, у тому числі в таксі;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  <a:p>
            <a:pPr marL="0" indent="324000" algn="just" rtl="0" fontAlgn="t">
              <a:spcAft>
                <a:spcPts val="800"/>
              </a:spcAft>
              <a:buNone/>
            </a:pPr>
            <a:r>
              <a:rPr lang="uk-UA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вокзалах та станціях, на зупинках громадського транспорту</a:t>
            </a:r>
            <a:endParaRPr lang="uk-UA" sz="1400" b="0" i="0" dirty="0">
              <a:solidFill>
                <a:srgbClr val="212121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AA6068-998B-2AF8-6797-ECD9C77D7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3573016"/>
            <a:ext cx="308992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13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34809-C0A9-F170-9B15-ABFA03D7B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152F3D-1B1E-792A-22B8-A6740C4EC29F}"/>
              </a:ext>
            </a:extLst>
          </p:cNvPr>
          <p:cNvSpPr txBox="1"/>
          <p:nvPr/>
        </p:nvSpPr>
        <p:spPr>
          <a:xfrm>
            <a:off x="612799" y="1397675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Враховуючи описані численні потенційні побічні ефекти електронних сигарет, можна визнати, що вейпінг є далеко не безпечною альтернативою звичайному курінню. </a:t>
            </a:r>
          </a:p>
          <a:p>
            <a:endParaRPr lang="uk-UA" dirty="0"/>
          </a:p>
          <a:p>
            <a:r>
              <a:rPr lang="uk-UA" dirty="0"/>
              <a:t>Пам'ятайте! Крок до здоров’я — це повна відмова від куріння в будь-якому його вигляді.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7660FB-CA6D-DEB1-53DF-B802A644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41" y="460476"/>
            <a:ext cx="6145301" cy="7742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66C94-EF9F-E7A6-BF5B-D7A13326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39" r="11941"/>
          <a:stretch/>
        </p:blipFill>
        <p:spPr>
          <a:xfrm>
            <a:off x="8544271" y="460476"/>
            <a:ext cx="3048987" cy="23941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63309E-45AA-BF2D-FC36-A410A2DB8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67" y="3773054"/>
            <a:ext cx="57150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65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DC30079-EC53-35B9-B2D3-7DFFAAA6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3672" y="0"/>
            <a:ext cx="6161856" cy="856526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1">
                    <a:lumMod val="50000"/>
                  </a:schemeClr>
                </a:solidFill>
              </a:rPr>
              <a:t>Шкода від нікотину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8398B-CC8E-7EB3-DACE-F86B4EB846AC}"/>
              </a:ext>
            </a:extLst>
          </p:cNvPr>
          <p:cNvSpPr txBox="1"/>
          <p:nvPr/>
        </p:nvSpPr>
        <p:spPr>
          <a:xfrm>
            <a:off x="5879976" y="1052736"/>
            <a:ext cx="609414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Всім відомо, що паління впливає дуже негативно на організм людини. Тютюновий дим  містить  понад 4000 різних хімічних сполук , серед яких небезпечними є смоли, чадний газ,  нікотин і радіоактивний  полоній.   </a:t>
            </a:r>
          </a:p>
          <a:p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Наслідки паління тютюнових цигарок:</a:t>
            </a:r>
          </a:p>
          <a:p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 захворювання легень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–бронхіт, емфізема, рак легень;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  с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ерцево-судинні хвороби –гіпертонія, інфаркт, інсульт;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  онкологічні захворювання –рак губи, горла, стравоходу;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ниження імунітету;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пожовтіння зубів і нігтів;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передчасне с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таріння шкіри;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неприємний запах з рота</a:t>
            </a:r>
          </a:p>
          <a:p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Люди, що палять в середньому живуть на 5-10 років менше</a:t>
            </a:r>
          </a:p>
          <a:p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віці від 40 до 49 років люди, які палять помирають в 3 рази частіше, в основному від інфаркту міокарду і раку легенів.</a:t>
            </a:r>
          </a:p>
          <a:p>
            <a:pPr marL="285750" indent="-285750">
              <a:buFontTx/>
              <a:buChar char="-"/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8481D0-4006-3505-7994-B42F700F9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12" y="2132856"/>
            <a:ext cx="2403177" cy="34066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C875DE-FD14-8D34-621C-AB6551F24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905652"/>
            <a:ext cx="1943100" cy="1828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F6F4A6-B5BD-13FA-D6F5-6F4C90B29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058" y="3058751"/>
            <a:ext cx="2764146" cy="15548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4D095A-E76D-0625-BE95-F8D63B4AC4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540"/>
          <a:stretch/>
        </p:blipFill>
        <p:spPr>
          <a:xfrm>
            <a:off x="2855640" y="4922224"/>
            <a:ext cx="1943100" cy="16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7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74BBA9-4544-44CC-5424-2135BB71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7488" y="247307"/>
            <a:ext cx="9505056" cy="856526"/>
          </a:xfrm>
        </p:spPr>
        <p:txBody>
          <a:bodyPr/>
          <a:lstStyle/>
          <a:p>
            <a:pPr rtl="0"/>
            <a:r>
              <a:rPr lang="uk-UA" sz="3200" i="1" dirty="0">
                <a:solidFill>
                  <a:srgbClr val="7030A0"/>
                </a:solidFill>
              </a:rPr>
              <a:t>Електронні сигарети менш шкідливі?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91BF4-C7C3-42C9-23E6-7BDCD0324714}"/>
              </a:ext>
            </a:extLst>
          </p:cNvPr>
          <p:cNvSpPr txBox="1"/>
          <p:nvPr/>
        </p:nvSpPr>
        <p:spPr>
          <a:xfrm>
            <a:off x="4799856" y="1412776"/>
            <a:ext cx="70567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Розуміючи тяжки наслідки паління тютюнових виробів, багато людей перейшли на електронні сигарети. А серед молоді запанувала справжня мода на вейпи, хоча навіть електронні сигарети містять нікотин, який викликає залежність.</a:t>
            </a:r>
          </a:p>
          <a:p>
            <a:endParaRPr lang="uk-UA" dirty="0"/>
          </a:p>
          <a:p>
            <a:r>
              <a:rPr lang="uk-UA" dirty="0"/>
              <a:t>Серед підлітків в 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Україні  40% </a:t>
            </a:r>
            <a:r>
              <a:rPr lang="uk-UA" dirty="0"/>
              <a:t>опитаних віком від 13 до 15 років хоча б раз використовували електронні сигарети. </a:t>
            </a:r>
          </a:p>
          <a:p>
            <a:endParaRPr lang="uk-UA" dirty="0"/>
          </a:p>
          <a:p>
            <a:r>
              <a:rPr lang="uk-UA" dirty="0"/>
              <a:t>Ще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20%</a:t>
            </a:r>
            <a:r>
              <a:rPr lang="uk-UA" dirty="0"/>
              <a:t> підлітків користуються електронними сигаретами на постійній основі. </a:t>
            </a:r>
          </a:p>
          <a:p>
            <a:r>
              <a:rPr lang="uk-UA" dirty="0"/>
              <a:t>Крім того,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половина підлітків </a:t>
            </a:r>
            <a:r>
              <a:rPr lang="uk-UA" dirty="0"/>
              <a:t>віком 15 – 16 років мала досвід куріння електронних сигарет</a:t>
            </a:r>
          </a:p>
          <a:p>
            <a:endParaRPr lang="uk-UA" i="1" dirty="0"/>
          </a:p>
          <a:p>
            <a:r>
              <a:rPr lang="uk-UA" i="1" dirty="0">
                <a:solidFill>
                  <a:schemeClr val="accent1">
                    <a:lumMod val="50000"/>
                  </a:schemeClr>
                </a:solidFill>
              </a:rPr>
              <a:t>Тобто, на зміну шкідливим тютюновим сигаретам з нікотином з'явилися </a:t>
            </a:r>
            <a:r>
              <a:rPr lang="uk-UA" b="1" i="1" dirty="0">
                <a:solidFill>
                  <a:srgbClr val="7030A0"/>
                </a:solidFill>
              </a:rPr>
              <a:t>електронні сигарети, вейпи, айкоси, кальян</a:t>
            </a:r>
            <a:r>
              <a:rPr lang="uk-UA" i="1" dirty="0">
                <a:solidFill>
                  <a:schemeClr val="accent1">
                    <a:lumMod val="50000"/>
                  </a:schemeClr>
                </a:solidFill>
              </a:rPr>
              <a:t>, але чи насправді вони безпечні? </a:t>
            </a:r>
            <a:endParaRPr lang="uk-UA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C6CF58-9621-3B67-F8F2-CB694E9C7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700810"/>
            <a:ext cx="4002090" cy="30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5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846AD0-9CA2-390E-EAE6-B5CEE824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7528" y="11575"/>
            <a:ext cx="8208912" cy="856526"/>
          </a:xfrm>
        </p:spPr>
        <p:txBody>
          <a:bodyPr/>
          <a:lstStyle/>
          <a:p>
            <a:pPr rtl="0"/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ВЕЙПІНГ – що це таке?</a:t>
            </a:r>
            <a:endParaRPr lang="uk-UA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A0D15-0C63-31B5-22AE-551770CF7C24}"/>
              </a:ext>
            </a:extLst>
          </p:cNvPr>
          <p:cNvSpPr txBox="1"/>
          <p:nvPr/>
        </p:nvSpPr>
        <p:spPr>
          <a:xfrm>
            <a:off x="5015880" y="2882130"/>
            <a:ext cx="655272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Електронна сигарета - </a:t>
            </a:r>
            <a:r>
              <a:rPr lang="ru-RU" sz="2000" dirty="0"/>
              <a:t>це пристрій, в якому в процесі куріння генерується пара, до складу сигарети входять пропіленгліколь, гліцерин і хімічні ароматизатори, які потрапляють в організм курця, при затягуванні і вдиханні генерується пара</a:t>
            </a:r>
          </a:p>
          <a:p>
            <a:pPr algn="just"/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Електронна сигарета </a:t>
            </a:r>
            <a:r>
              <a:rPr lang="ru-RU" sz="2000" dirty="0"/>
              <a:t>- сучасна альтернатива звичайній сигареті: якщо глянути в порівнянні, то вона легша та невелика за розміром. Усередину поміщають картридж з рідиною для куріння. Його можна міняти за потреби та відразу використовувати.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4F1A1-3AB2-A76D-959B-897FB0398D5B}"/>
              </a:ext>
            </a:extLst>
          </p:cNvPr>
          <p:cNvSpPr txBox="1"/>
          <p:nvPr/>
        </p:nvSpPr>
        <p:spPr>
          <a:xfrm>
            <a:off x="5015880" y="1225236"/>
            <a:ext cx="6095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Vaping </a:t>
            </a:r>
            <a:r>
              <a:rPr lang="en-US" sz="2000" dirty="0"/>
              <a:t>- </a:t>
            </a:r>
            <a:r>
              <a:rPr lang="uk-UA" sz="2000" dirty="0"/>
              <a:t>сленгове слово від англійського «</a:t>
            </a:r>
            <a:r>
              <a:rPr lang="en-US" sz="2000" dirty="0"/>
              <a:t>vapor», </a:t>
            </a:r>
            <a:r>
              <a:rPr lang="uk-UA" sz="2000" dirty="0"/>
              <a:t>дослівно можна перекласти як “ширяння”. Головним інструментом вейпінгу є електронна сигарета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EF067D-6C30-DC1B-0886-83C3B67CB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40" y="1700808"/>
            <a:ext cx="42434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F777374-CC89-B43A-FD8D-7973BE17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1544" y="11575"/>
            <a:ext cx="8496944" cy="856526"/>
          </a:xfrm>
        </p:spPr>
        <p:txBody>
          <a:bodyPr/>
          <a:lstStyle/>
          <a:p>
            <a:pPr rtl="0"/>
            <a:r>
              <a:rPr lang="uk-UA" sz="2800" dirty="0">
                <a:solidFill>
                  <a:srgbClr val="7030A0"/>
                </a:solidFill>
              </a:rPr>
              <a:t>Історія виникнення електронних сигарет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2479D-9E44-1B43-F65B-A24F78367AB8}"/>
              </a:ext>
            </a:extLst>
          </p:cNvPr>
          <p:cNvSpPr txBox="1"/>
          <p:nvPr/>
        </p:nvSpPr>
        <p:spPr>
          <a:xfrm>
            <a:off x="191344" y="875903"/>
            <a:ext cx="117373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   За даними Всесвітньої організації охорони здоров’я (ВООЗ), куріння вбиває щороку близько 8 млн осіб на рік. Зокрема, у нашій державі, як повідомляє Центр громадського здоров’я Міністерства охорони здоров’я (МОЗ) України, щороку помирають від захворювань, спричинених курінням, близько 85 тис. українців.  </a:t>
            </a:r>
          </a:p>
          <a:p>
            <a:r>
              <a:rPr lang="uk-UA" dirty="0"/>
              <a:t>    Окрім того, як відомо, шкоди зазнають не лише курці, а й ті, хто їх оточує. Пасивне куріння стає причиною понад 1 млн смертей у світі. У пошуку «безпечної» альтернативи в 2003 р. створено та запатентовано першу у світі електронну сигарету, яка мала, як планував її винахідник та заядлий курець китайський вчений-фармацевт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Хон Лік</a:t>
            </a:r>
            <a:r>
              <a:rPr lang="uk-UA" dirty="0"/>
              <a:t>, стати «революційним винаходом», замінивши звичайні «небезпечні для здоров’я» цигарки, та допомогти людству боротися з цією згубною звичкою</a:t>
            </a:r>
            <a:r>
              <a:rPr lang="en-US" dirty="0"/>
              <a:t>.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4529D2-F996-25BC-4974-7EDFA537E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3407959"/>
            <a:ext cx="3096344" cy="3114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609F85-EFB5-B66C-87DD-B39D37816F53}"/>
              </a:ext>
            </a:extLst>
          </p:cNvPr>
          <p:cNvSpPr txBox="1"/>
          <p:nvPr/>
        </p:nvSpPr>
        <p:spPr>
          <a:xfrm>
            <a:off x="3863752" y="3286613"/>
            <a:ext cx="80648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   Батько вченого був завзятим курцем з великим стажем. Все своє життя він намагався позбутися згубної звички. Але врешті-решт вона вбила його. Вмираючи від раку легенів, батько не припиняв палити. Сам будучи пристрасним курцем, Хон Лік, поховавши батька, вирішив будь-що-будь кинути палити. </a:t>
            </a:r>
          </a:p>
          <a:p>
            <a:r>
              <a:rPr lang="uk-UA" dirty="0"/>
              <a:t>    Страждаючи від мук сам і пам'ятаючи страждання вмираючого батька, Хон Лік задався метою винайти пристрій, який зробив би процес куріння менш шкідливим для курця. </a:t>
            </a:r>
          </a:p>
          <a:p>
            <a:r>
              <a:rPr lang="ru-RU" dirty="0"/>
              <a:t>     Дійсно, за більш як 20 років існування електронні сигарети стали досить популярними серед населення у всьому світі. Але разом з тим, попри сподівання, як виявилося,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вони не виправдали надій щодо їх безпеки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3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DA1E3F-065B-14BC-2971-82701F332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32"/>
          <a:stretch/>
        </p:blipFill>
        <p:spPr>
          <a:xfrm>
            <a:off x="1019436" y="476672"/>
            <a:ext cx="10153128" cy="61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509E148-E99A-0DEF-1523-4B359254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1504" y="-1456"/>
            <a:ext cx="8928992" cy="856526"/>
          </a:xfrm>
        </p:spPr>
        <p:txBody>
          <a:bodyPr/>
          <a:lstStyle/>
          <a:p>
            <a:pPr rtl="0"/>
            <a:r>
              <a:rPr lang="uk-UA" sz="2800" dirty="0">
                <a:solidFill>
                  <a:schemeClr val="accent5">
                    <a:lumMod val="50000"/>
                  </a:schemeClr>
                </a:solidFill>
              </a:rPr>
              <a:t>Хімічний склад електронної сигарети</a:t>
            </a: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15B3F2-8E3F-E630-D6EA-06097493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uk-UA" smtClean="0"/>
              <a:t>8</a:t>
            </a:fld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02895-725D-60A4-9D45-DBA287D31A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080" r="47333" b="48468"/>
          <a:stretch/>
        </p:blipFill>
        <p:spPr>
          <a:xfrm>
            <a:off x="839416" y="4599742"/>
            <a:ext cx="3399792" cy="2012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E93F2A-043D-FC6D-5C46-7747CF1B3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644" y="836022"/>
            <a:ext cx="6408712" cy="3451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C09ECF-204E-9A57-4B74-D2F2BBEA3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70"/>
          <a:stretch/>
        </p:blipFill>
        <p:spPr>
          <a:xfrm>
            <a:off x="5375920" y="4453524"/>
            <a:ext cx="6408712" cy="217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6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620688"/>
            <a:ext cx="8686800" cy="792088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</a:rPr>
              <a:t>Вивчення складу  рідини для вейпа та визначення його впливу на організм  людини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55840" y="2276872"/>
            <a:ext cx="6768752" cy="27261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dirty="0"/>
              <a:t>Пропіленгліколь - 55 – 72%;</a:t>
            </a:r>
          </a:p>
          <a:p>
            <a:pPr marL="0" indent="0" algn="just">
              <a:buNone/>
            </a:pPr>
            <a:r>
              <a:rPr lang="uk-UA" dirty="0"/>
              <a:t>Гліцерин – 30-35%;</a:t>
            </a:r>
          </a:p>
          <a:p>
            <a:pPr marL="0" indent="0" algn="just">
              <a:buNone/>
            </a:pPr>
            <a:r>
              <a:rPr lang="uk-UA" dirty="0"/>
              <a:t>Вода – 2 -10%; </a:t>
            </a:r>
          </a:p>
          <a:p>
            <a:pPr marL="0" indent="0" algn="just">
              <a:buNone/>
            </a:pPr>
            <a:r>
              <a:rPr lang="uk-UA" dirty="0"/>
              <a:t>Рідкі харчові ароматизатори – 2 – 5%;</a:t>
            </a:r>
          </a:p>
          <a:p>
            <a:pPr marL="0" indent="0" algn="just">
              <a:buNone/>
            </a:pPr>
            <a:r>
              <a:rPr lang="uk-UA" dirty="0"/>
              <a:t>Нікотин – 0 – 6%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43"/>
          <a:stretch/>
        </p:blipFill>
        <p:spPr>
          <a:xfrm>
            <a:off x="1055440" y="2276872"/>
            <a:ext cx="2542728" cy="27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12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592_TF34316244_Win32" id="{1E1B1C63-59AC-4204-AC3F-5D573038D315}" vid="{33587AB1-E142-40A0-9B90-CA069F06FDA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4FA603-F875-4A03-93C9-402691CFAD8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421B937-7172-47A3-B8EF-010B04CBBB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CCC5ED-FDC5-47FC-8E7E-D334979F1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Оформлення Крапля</Template>
  <TotalTime>19414</TotalTime>
  <Words>2754</Words>
  <Application>Microsoft Office PowerPoint</Application>
  <PresentationFormat>Широкий екран</PresentationFormat>
  <Paragraphs>153</Paragraphs>
  <Slides>26</Slides>
  <Notes>8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Arial</vt:lpstr>
      <vt:lpstr>Calibri</vt:lpstr>
      <vt:lpstr>Georgia</vt:lpstr>
      <vt:lpstr>Lato</vt:lpstr>
      <vt:lpstr>Times New Roman</vt:lpstr>
      <vt:lpstr>Тема Office</vt:lpstr>
      <vt:lpstr>Вейпінг – безпечна альтернатива палінню?  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Вивчення складу  рідини для вейпа та визначення його впливу на організм  людини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ЦПТО 4</dc:creator>
  <cp:lastModifiedBy>ЦПТО 4</cp:lastModifiedBy>
  <cp:revision>25</cp:revision>
  <dcterms:created xsi:type="dcterms:W3CDTF">2025-05-13T14:46:26Z</dcterms:created>
  <dcterms:modified xsi:type="dcterms:W3CDTF">2025-06-04T15:11:45Z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