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2405" autoAdjust="0"/>
  </p:normalViewPr>
  <p:slideViewPr>
    <p:cSldViewPr snapToGrid="0">
      <p:cViewPr varScale="1">
        <p:scale>
          <a:sx n="60" d="100"/>
          <a:sy n="60" d="100"/>
        </p:scale>
        <p:origin x="13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464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326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171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331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279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52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5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306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13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022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026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30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942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82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36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D5B9E1-2A06-401D-B929-715D96546280}" type="datetimeFigureOut">
              <a:rPr lang="uk-UA" smtClean="0"/>
              <a:t>21.03.2025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9833EC-BA60-4739-8EE5-FDBB8ADC1B3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2788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зможно, это графический образ (текст «ВЕРБУВАННЯ ΠΙΔΛΙΤΚΙΒ: НА Яκι ГАЧКИ РОСΙЯНИ ЛОВЛЯТЬ НАШИХ ДТЕЙ Розпов.дають експертки го &lt;&lt;ВГЦ &quot;Волонтер&quot;: Людмила Гриценко та Тетяна Журавель ГОлОси ДИТЕЙ ВОЛОНТЕР»)">
            <a:extLst>
              <a:ext uri="{FF2B5EF4-FFF2-40B4-BE49-F238E27FC236}">
                <a16:creationId xmlns:a16="http://schemas.microsoft.com/office/drawing/2014/main" id="{75FE3BC3-B010-6EB8-D2A7-6ACC50A46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1"/>
          <a:stretch/>
        </p:blipFill>
        <p:spPr bwMode="auto">
          <a:xfrm>
            <a:off x="167343" y="12806"/>
            <a:ext cx="9499493" cy="39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БУ викрила спецслужби РФ на вербуванні українських підлітків для  антисемітських провокацій. ФОТО">
            <a:extLst>
              <a:ext uri="{FF2B5EF4-FFF2-40B4-BE49-F238E27FC236}">
                <a16:creationId xmlns:a16="http://schemas.microsoft.com/office/drawing/2014/main" id="{5028A04F-E129-E0AE-F375-743BD63E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70" y="2446386"/>
            <a:ext cx="4539710" cy="30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рагедія в Івано-Франківську: підлітки виконували завдання російських  спецслужб і підірвалися на власній вибухівці | Україна.інфо">
            <a:extLst>
              <a:ext uri="{FF2B5EF4-FFF2-40B4-BE49-F238E27FC236}">
                <a16:creationId xmlns:a16="http://schemas.microsoft.com/office/drawing/2014/main" id="{6AD78046-673D-E1AC-BDB7-20FD19DD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16" y="4363956"/>
            <a:ext cx="3187496" cy="22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ідпали авто ЗСУ. Як і чому вербують українців - BBC News ...">
            <a:extLst>
              <a:ext uri="{FF2B5EF4-FFF2-40B4-BE49-F238E27FC236}">
                <a16:creationId xmlns:a16="http://schemas.microsoft.com/office/drawing/2014/main" id="{5BDABA48-0042-DB48-A95D-4159179C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10" y="405784"/>
            <a:ext cx="2594753" cy="24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71E79-BD40-E11A-F70E-8ABD2E618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92" y="4408870"/>
            <a:ext cx="3291840" cy="2187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3E434-1704-DA0C-11A3-170CC70BB9DB}"/>
              </a:ext>
            </a:extLst>
          </p:cNvPr>
          <p:cNvSpPr txBox="1"/>
          <p:nvPr/>
        </p:nvSpPr>
        <p:spPr>
          <a:xfrm>
            <a:off x="8229600" y="6073034"/>
            <a:ext cx="3645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ДПТНЗ «РЦПОРГКГТД»</a:t>
            </a:r>
          </a:p>
        </p:txBody>
      </p:sp>
    </p:spTree>
    <p:extLst>
      <p:ext uri="{BB962C8B-B14F-4D97-AF65-F5344CB8AC3E}">
        <p14:creationId xmlns:p14="http://schemas.microsoft.com/office/powerpoint/2010/main" val="297693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AA086-827A-F98F-0D2D-6ECAF05ED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зможно, это изображение текст «(ПЕЦСЛУЖБИ РФ ПЕРШОЧЕргОВО НАЦЛЮЮТЬСЯ НА ΠΙΔΛΙΤΚΙΒ, ЯΚΙ: шукають додаткового заробитку й хапаються за будь-яки оголошення про роботу; активни й ..Цав., але не вм.ють зувати насл.дки CBOIX дίй; спрогно- не обизнани про юридичну вдпов.дальнисть, зокрема щодо неповнол.н.х. Taki дίти легше пίддаються впливу та навлюванням. 13 кожним πίДπίτ- ком працюють .ндив.дуально, використовуючи обман, MaHi- пуляЦ., a ΠΟΤ.Μ залякування.»">
            <a:extLst>
              <a:ext uri="{FF2B5EF4-FFF2-40B4-BE49-F238E27FC236}">
                <a16:creationId xmlns:a16="http://schemas.microsoft.com/office/drawing/2014/main" id="{2320FA03-128B-EBBE-B4D9-44503365E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8233" r="3494" b="3942"/>
          <a:stretch/>
        </p:blipFill>
        <p:spPr bwMode="auto">
          <a:xfrm>
            <a:off x="4925568" y="609599"/>
            <a:ext cx="6742176" cy="53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28843B-BDBF-36FA-FFAB-C44048FF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731454"/>
            <a:ext cx="4047744" cy="26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2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28D00-2FF7-0714-3B75-BCF4EE8A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зможно, это изображение текст «ЯК ВΙДБУВАЕТЬСЯ ВЕРБУВАННЯ сйсь куратори знаходять телеграм-канали й групи в соцмережах, як. пишуть про пошук роботи чи &lt;&lt;рейди ТЦк» або публ.кують розважальний контент (знайомства, вίдво.гри). 2 На таких платформах розмищують цують оголошення на кшталт &lt;&lt;Вίддалена зайнят.сть висока оплата». 3 П.дл.ткам, я в.дгукнулися, спершу дають прсί завдання, щоб перевирити İXHIO готовнисть (яК-от поширення листивОК). 4 13 часом завдання ускладнюють (сфотографувати об'ект тощо), заманюючи манипуляциями й обманом. Якщо пίДл.тоК сумниваеться ЙоГО переко- нують, Що вίдповдальноси за це не буде, або Ж заля- кують: &quot;Назад шляху немае&quot;.»">
            <a:extLst>
              <a:ext uri="{FF2B5EF4-FFF2-40B4-BE49-F238E27FC236}">
                <a16:creationId xmlns:a16="http://schemas.microsoft.com/office/drawing/2014/main" id="{ECA446CA-C028-78EA-16BF-C210EC16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332232"/>
            <a:ext cx="6193536" cy="61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ліцейські звертаються до батьків та їх дітей з ...">
            <a:extLst>
              <a:ext uri="{FF2B5EF4-FFF2-40B4-BE49-F238E27FC236}">
                <a16:creationId xmlns:a16="http://schemas.microsoft.com/office/drawing/2014/main" id="{DBC245D9-97C7-E0F0-6C33-0279FCAF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73" y="1548385"/>
            <a:ext cx="4222813" cy="39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4C00-B76B-C069-D746-0D6943E4C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зможно, это изображение текст «ЯКЕ МожЕ БУТИ ПОКАРАННЯ Yce залежить в.д дίй, обставин та насл.кίв. Пошкодження вийсьКОВОЙ техники чи пίдпал можуть квал.фикувати так: перешкоджання законний дияльнос ЗСУ; державна зрада; диверсия або терористичний aKT. Для неповнол.тних видповидальнисть може коли- ватися В.д пробацЁ (контроль та ресоциал.ация без yB ув'язнення До реального у (3-15 poKiB за гратами залежно в.Д тяжкос. злочину). A ще вίдшкодування збиткив, яке може лягти як на самого пίдлитка, так на батькйв Деяки завербовани дίтИ втрачають найцинн.ше здоров'я або навить життя.»">
            <a:extLst>
              <a:ext uri="{FF2B5EF4-FFF2-40B4-BE49-F238E27FC236}">
                <a16:creationId xmlns:a16="http://schemas.microsoft.com/office/drawing/2014/main" id="{449C02C9-F2ED-31F0-3A2A-CAD3E6A4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324612"/>
            <a:ext cx="6208776" cy="62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ид ззаду офіцера в'язниці, провідного в'язня в наручниках&#10; - Фото, зображення">
            <a:extLst>
              <a:ext uri="{FF2B5EF4-FFF2-40B4-BE49-F238E27FC236}">
                <a16:creationId xmlns:a16="http://schemas.microsoft.com/office/drawing/2014/main" id="{5C0D49C3-13B4-4A65-A15C-376A6265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81" y="324612"/>
            <a:ext cx="3867150" cy="62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0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0697-B868-57A0-BE51-07F1191EC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D96E8B-9FDF-92DC-D91B-667E9066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2" t="6413" r="4770" b="5336"/>
          <a:stretch/>
        </p:blipFill>
        <p:spPr>
          <a:xfrm>
            <a:off x="5547360" y="626710"/>
            <a:ext cx="5754624" cy="566244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098" name="Picture 2" descr="Що робити якщо дитина вживає наркотики - 8 порад батькам наркомана | МЕДЛЮКС">
            <a:extLst>
              <a:ext uri="{FF2B5EF4-FFF2-40B4-BE49-F238E27FC236}">
                <a16:creationId xmlns:a16="http://schemas.microsoft.com/office/drawing/2014/main" id="{8EF9C200-55D5-2243-7428-EA06AA27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7" y="1910715"/>
            <a:ext cx="4424250" cy="30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3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10161-95DA-6BE1-648A-59C24341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озможно, это изображение текст «Що BAPTO ЗРОБИТИ ВЖЕ ЗАРАЗ Розкажить дитини про випадки вербування ПίДЛίτКίВ службами рф можливі насл.дки. Запитайте, чи були в ней πίДОзίπί контакти 3 незнайомцями. Запевнить, дитину, що вона може довиряти вам, 60 ви завжди на боцί. Учить, що будь-яка пропозиц.я анон.много зароб.тку чи завдання в.д дорослого дитин. -це 一 це прив.д насторожитися. Розвивайте навички в.мови. Проговорить i3 дитиною фрази, як. допоможуть ΪЙ вийти ризиковано ситуац.й («&lt;Hi, це незаконно&quot;, &lt;&lt;Я розпов.м батькам&quot;, &lt;&lt;Дайте MeHi спок.й&gt;&gt;).»">
            <a:extLst>
              <a:ext uri="{FF2B5EF4-FFF2-40B4-BE49-F238E27FC236}">
                <a16:creationId xmlns:a16="http://schemas.microsoft.com/office/drawing/2014/main" id="{F42003BC-39FF-8614-EEC2-B2BBD457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89" y="420624"/>
            <a:ext cx="6083808" cy="601675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69778-8075-432C-9480-5A067E7B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63" y="615696"/>
            <a:ext cx="3093912" cy="22038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0583A-834F-E895-B1B7-C00D3FDF5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96" y="3621024"/>
            <a:ext cx="3182094" cy="23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70EE3-1EE6-3773-4DD2-78B1F97A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озможно, это изображение текст «ВАЖЛИВО ПАМ'ЯТАТИ Завербовану дитину втягнули в криминальну дίяльн.сть доросл.. Тобто вона так само потерпила в.д умисних Дίй крайни-агресорки й стала &lt;ίнструментом для злочинних цилей. ередусим дитин. потрибна допомога. Головний захист πίДЛ΄τκίВ не заборони, a вминня розпизнавати небезпеку й довира до батькйв (чи .нших значимих дорослих). Говорить 3 д.тьми й слухайте ix. Якщо Ж ви помичете pi3ki ЗМ.Ни в повед.нц. дитини через вίйну, звертайтеся до спец.ал.ст.в.»">
            <a:extLst>
              <a:ext uri="{FF2B5EF4-FFF2-40B4-BE49-F238E27FC236}">
                <a16:creationId xmlns:a16="http://schemas.microsoft.com/office/drawing/2014/main" id="{0B50E699-3697-5AAC-CADB-E8C16B95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36" y="438912"/>
            <a:ext cx="5980176" cy="59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84824C-1770-46A0-869C-7A433284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44" y="1982819"/>
            <a:ext cx="4346446" cy="28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CBE7D17-45C7-046B-270B-6E22EF4B62CD}"/>
              </a:ext>
            </a:extLst>
          </p:cNvPr>
          <p:cNvSpPr/>
          <p:nvPr/>
        </p:nvSpPr>
        <p:spPr>
          <a:xfrm>
            <a:off x="6530633" y="5574795"/>
            <a:ext cx="4376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Чат-бот: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t.me/spaly_fsb_bot 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F6598C-119C-8D12-3C39-763EE003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8" y="407627"/>
            <a:ext cx="5043400" cy="60427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1FDA77-6536-AE7B-726F-18B9265A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88" y="698430"/>
            <a:ext cx="5702219" cy="4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5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03D3A9-FE09-A968-0943-094C00FF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8" y="0"/>
            <a:ext cx="6451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41ACEC-E108-458E-897D-8BCA075012A9}"/>
              </a:ext>
            </a:extLst>
          </p:cNvPr>
          <p:cNvSpPr txBox="1"/>
          <p:nvPr/>
        </p:nvSpPr>
        <p:spPr>
          <a:xfrm>
            <a:off x="7102856" y="335845"/>
            <a:ext cx="5052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Не співпрацюйте з ворогом!</a:t>
            </a:r>
          </a:p>
          <a:p>
            <a:endParaRPr lang="uk-UA" dirty="0"/>
          </a:p>
          <a:p>
            <a:r>
              <a:rPr lang="uk-UA" dirty="0"/>
              <a:t>Якщо вам або вашим знайомим пропонують підпалити автомобіль Збройних сил України, адмінбудівлю, влаштувати теракт чи здійснити мінування, негайно повідомляйте про це через чат-бот </a:t>
            </a:r>
            <a:r>
              <a:rPr lang="en-US" dirty="0"/>
              <a:t>t.me/</a:t>
            </a:r>
            <a:r>
              <a:rPr lang="en-US" dirty="0" err="1"/>
              <a:t>spaly_fsb_bot</a:t>
            </a:r>
            <a:r>
              <a:rPr lang="en-US" dirty="0"/>
              <a:t>. </a:t>
            </a:r>
          </a:p>
          <a:p>
            <a:r>
              <a:rPr lang="uk-UA" dirty="0"/>
              <a:t>Його створено в </a:t>
            </a:r>
            <a:r>
              <a:rPr lang="en-US" dirty="0"/>
              <a:t>telegram, </a:t>
            </a:r>
            <a:r>
              <a:rPr lang="uk-UA" dirty="0"/>
              <a:t>оскільки цей месенджер окупанти найчастіше використовують для вербування молоді та неповнолітніх.</a:t>
            </a:r>
          </a:p>
          <a:p>
            <a:r>
              <a:rPr lang="uk-UA" dirty="0"/>
              <a:t>📲 Опишіть, який саме злочин намагалися нав’язати російські спецслужби. Конфіденційність гарантується. Кожне повідомлення ретельно опрацьовується.</a:t>
            </a:r>
          </a:p>
          <a:p>
            <a:r>
              <a:rPr lang="uk-UA" dirty="0"/>
              <a:t>Не довіряйте обіцянкам окупантів та пам’ятайте: за виконання їхніх завдань ви не отримаєте вигоди чи підтримки — лише реальний тюремний строк. </a:t>
            </a:r>
          </a:p>
          <a:p>
            <a:r>
              <a:rPr lang="uk-UA" dirty="0"/>
              <a:t>Повідомляйте - </a:t>
            </a:r>
            <a:r>
              <a:rPr lang="uk-UA" dirty="0">
                <a:solidFill>
                  <a:srgbClr val="FF0000"/>
                </a:solidFill>
              </a:rPr>
              <a:t>0 800 501 482 або 102. </a:t>
            </a:r>
          </a:p>
          <a:p>
            <a:r>
              <a:rPr lang="uk-UA" dirty="0"/>
              <a:t>❗️ Не зраджуйте країну, не допомагайте ворогу, за такі дії ви ризикуєте провести довгі роки за ґратами!</a:t>
            </a:r>
          </a:p>
        </p:txBody>
      </p:sp>
    </p:spTree>
    <p:extLst>
      <p:ext uri="{BB962C8B-B14F-4D97-AF65-F5344CB8AC3E}">
        <p14:creationId xmlns:p14="http://schemas.microsoft.com/office/powerpoint/2010/main" val="3050120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TM03457452[[fn=Небеса]]</Template>
  <TotalTime>63</TotalTime>
  <Words>144</Words>
  <Application>Microsoft Office PowerPoint</Application>
  <PresentationFormat>Широкий екран</PresentationFormat>
  <Paragraphs>10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Небеса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ЦПТО 4</dc:creator>
  <cp:lastModifiedBy>Андрій Четвертних</cp:lastModifiedBy>
  <cp:revision>7</cp:revision>
  <dcterms:created xsi:type="dcterms:W3CDTF">2025-03-20T16:52:52Z</dcterms:created>
  <dcterms:modified xsi:type="dcterms:W3CDTF">2025-03-21T18:23:03Z</dcterms:modified>
</cp:coreProperties>
</file>