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3" r:id="rId2"/>
    <p:sldId id="272" r:id="rId3"/>
    <p:sldId id="270" r:id="rId4"/>
    <p:sldId id="269" r:id="rId5"/>
    <p:sldId id="268" r:id="rId6"/>
    <p:sldId id="267" r:id="rId7"/>
    <p:sldId id="266" r:id="rId8"/>
    <p:sldId id="265" r:id="rId9"/>
    <p:sldId id="271" r:id="rId10"/>
    <p:sldId id="274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9" autoAdjust="0"/>
    <p:restoredTop sz="92405" autoAdjust="0"/>
  </p:normalViewPr>
  <p:slideViewPr>
    <p:cSldViewPr snapToGrid="0">
      <p:cViewPr varScale="1">
        <p:scale>
          <a:sx n="60" d="100"/>
          <a:sy n="60" d="100"/>
        </p:scale>
        <p:origin x="13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9217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4184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8898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9131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9432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99636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54523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4265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125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236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1043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238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488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3590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7499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550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106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D5B9E1-2A06-401D-B929-715D96546280}" type="datetimeFigureOut">
              <a:rPr lang="uk-UA" smtClean="0"/>
              <a:t>21.03.2025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9833EC-BA60-4739-8EE5-FDBB8ADC1B3B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49993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EF85-40F2-4147-1B4B-7CC7A0BC0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AF97594-85EF-E774-6138-B5C433B29722}"/>
              </a:ext>
            </a:extLst>
          </p:cNvPr>
          <p:cNvSpPr/>
          <p:nvPr/>
        </p:nvSpPr>
        <p:spPr>
          <a:xfrm>
            <a:off x="243839" y="190674"/>
            <a:ext cx="11223635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</a:t>
            </a:r>
            <a:r>
              <a:rPr lang="uk-UA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екомендації для батьків</a:t>
            </a:r>
          </a:p>
          <a:p>
            <a:pPr algn="ctr"/>
            <a:r>
              <a:rPr lang="uk-UA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Російські спецслужби вербують підлітків: як захистити дитину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DEF23-2F92-A016-A69D-03E2E5CC8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843" y="2829370"/>
            <a:ext cx="4414439" cy="2936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BEC1D4-13A2-6B1C-C688-A99229DE9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36" y="2829369"/>
            <a:ext cx="5298320" cy="2936153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BF4371B-5F11-C337-4D99-D9377EE032D5}"/>
              </a:ext>
            </a:extLst>
          </p:cNvPr>
          <p:cNvSpPr/>
          <p:nvPr/>
        </p:nvSpPr>
        <p:spPr>
          <a:xfrm>
            <a:off x="7105462" y="6020995"/>
            <a:ext cx="46966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ДПТНЗ «РЦПОРГКГТД»</a:t>
            </a:r>
          </a:p>
        </p:txBody>
      </p:sp>
    </p:spTree>
    <p:extLst>
      <p:ext uri="{BB962C8B-B14F-4D97-AF65-F5344CB8AC3E}">
        <p14:creationId xmlns:p14="http://schemas.microsoft.com/office/powerpoint/2010/main" val="363813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озможно, это графический образ (текст)">
            <a:extLst>
              <a:ext uri="{FF2B5EF4-FFF2-40B4-BE49-F238E27FC236}">
                <a16:creationId xmlns:a16="http://schemas.microsoft.com/office/drawing/2014/main" id="{A574ECEF-5207-4476-A883-50A314D84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04" y="1223010"/>
            <a:ext cx="6169152" cy="4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38B89B-BFCF-90D0-D95C-51B0FE82626B}"/>
              </a:ext>
            </a:extLst>
          </p:cNvPr>
          <p:cNvSpPr txBox="1"/>
          <p:nvPr/>
        </p:nvSpPr>
        <p:spPr>
          <a:xfrm>
            <a:off x="268224" y="197346"/>
            <a:ext cx="505243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Не співпрацюйте з ворогом!</a:t>
            </a:r>
          </a:p>
          <a:p>
            <a:endParaRPr lang="uk-UA" dirty="0"/>
          </a:p>
          <a:p>
            <a:r>
              <a:rPr lang="uk-UA" dirty="0"/>
              <a:t>Якщо вам або вашим дітям/ знайомим пропонують підпалити автомобіль Збройних сил України, адмінбудівлю, влаштувати теракт чи здійснити мінування, негайно повідомляйте про це через чат-бот </a:t>
            </a:r>
            <a:r>
              <a:rPr lang="en-US" dirty="0"/>
              <a:t>t.me/</a:t>
            </a:r>
            <a:r>
              <a:rPr lang="en-US" dirty="0" err="1"/>
              <a:t>spaly_fsb_bot</a:t>
            </a:r>
            <a:r>
              <a:rPr lang="en-US" dirty="0"/>
              <a:t>. </a:t>
            </a:r>
          </a:p>
          <a:p>
            <a:r>
              <a:rPr lang="uk-UA" dirty="0"/>
              <a:t>Його створено в </a:t>
            </a:r>
            <a:r>
              <a:rPr lang="en-US" dirty="0"/>
              <a:t>telegram, </a:t>
            </a:r>
            <a:r>
              <a:rPr lang="uk-UA" dirty="0"/>
              <a:t>оскільки цей месенджер окупанти найчастіше використовують для вербування молоді та неповнолітніх.</a:t>
            </a:r>
          </a:p>
          <a:p>
            <a:r>
              <a:rPr lang="uk-UA" dirty="0"/>
              <a:t>📲 Опишіть, який саме злочин намагалися нав’язати російські спецслужби. Конфіденційність гарантується. Кожне повідомлення ретельно опрацьовується.</a:t>
            </a:r>
          </a:p>
          <a:p>
            <a:r>
              <a:rPr lang="uk-UA" dirty="0"/>
              <a:t>Не довіряйте обіцянкам окупантів та пам’ятайте: за виконання їхніх завдань ви не отримаєте вигоди чи підтримки — лише реальний тюремний строк. </a:t>
            </a:r>
          </a:p>
          <a:p>
            <a:r>
              <a:rPr lang="uk-UA" dirty="0"/>
              <a:t>Повідомляйте - </a:t>
            </a:r>
            <a:r>
              <a:rPr lang="uk-UA" dirty="0">
                <a:solidFill>
                  <a:srgbClr val="FF0000"/>
                </a:solidFill>
              </a:rPr>
              <a:t>0 800 501 482 або 102. </a:t>
            </a:r>
          </a:p>
          <a:p>
            <a:r>
              <a:rPr lang="uk-UA" dirty="0"/>
              <a:t>❗️ Не зраджуйте країну, не допомагайте ворогу, за такі дії ви ризикуєте провести довгі роки за ґратами!</a:t>
            </a:r>
          </a:p>
        </p:txBody>
      </p:sp>
    </p:spTree>
    <p:extLst>
      <p:ext uri="{BB962C8B-B14F-4D97-AF65-F5344CB8AC3E}">
        <p14:creationId xmlns:p14="http://schemas.microsoft.com/office/powerpoint/2010/main" val="256197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е пали своїх! «Спали» ворога!»: інформкомпанія для протидії вербуванню  молоді спецслужбами рф - Уманський НУС">
            <a:extLst>
              <a:ext uri="{FF2B5EF4-FFF2-40B4-BE49-F238E27FC236}">
                <a16:creationId xmlns:a16="http://schemas.microsoft.com/office/drawing/2014/main" id="{2AC09224-217D-602D-B331-F0D97AB5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0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DA0A80-B662-6209-B128-C040DFCFDB90}"/>
              </a:ext>
            </a:extLst>
          </p:cNvPr>
          <p:cNvSpPr txBox="1"/>
          <p:nvPr/>
        </p:nvSpPr>
        <p:spPr>
          <a:xfrm>
            <a:off x="573024" y="560833"/>
            <a:ext cx="677875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🔴 «Назад шляху немає»: обманом, шантажем та обіцянками легких грошей дітей втягують у злочини на користь росії. </a:t>
            </a:r>
          </a:p>
          <a:p>
            <a:endParaRPr lang="uk-UA" sz="2800" dirty="0"/>
          </a:p>
          <a:p>
            <a:r>
              <a:rPr lang="uk-UA" sz="2800" dirty="0"/>
              <a:t>Вербування підлітків часто починається невинно, наприклад із розклеювання листівок за гроші. Але поступово завдання ускладнюються, а до спілкування з дитиною долучаються професійні маніпулятори російських спецслужб. Якщо підліток вагається, його залякують: «Ти вже погодився, назад шляху немає».</a:t>
            </a:r>
          </a:p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045DED-F9C2-5DCB-7B89-0C81DA7F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040"/>
          <a:stretch/>
        </p:blipFill>
        <p:spPr>
          <a:xfrm>
            <a:off x="7968996" y="1425822"/>
            <a:ext cx="336956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2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3C9C3C-40B4-3171-5307-935EFE5BD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340" y="397241"/>
            <a:ext cx="3507699" cy="263077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1B53230C-48FD-9CBB-D7E9-1CFA885C80ED}"/>
              </a:ext>
            </a:extLst>
          </p:cNvPr>
          <p:cNvSpPr/>
          <p:nvPr/>
        </p:nvSpPr>
        <p:spPr>
          <a:xfrm>
            <a:off x="249837" y="679755"/>
            <a:ext cx="6480748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Щодня російські спецслужби вербують наших дітей. Деякі підлітки гинуть під час виконання завдань від ворога.</a:t>
            </a:r>
          </a:p>
          <a:p>
            <a:pPr algn="ctr"/>
            <a:endParaRPr lang="uk-UA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Так, нещодавно в Івано-Франківську агенти Кремля прямо під час завдання  на відстані підірвали юнака 17 років, також залишився без кінцівок 15-річний підліток.</a:t>
            </a:r>
            <a:endParaRPr lang="uk-UA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2FD35-5095-5078-F89B-105AE33F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464" y="3429000"/>
            <a:ext cx="3507699" cy="26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На зображенні може бути: текст «ЗВИДКИ ПрИХОДИТЬ РИЗИК Найчастише П.ДЛίτκίВ вербують через месенджери, форуми й сайти знайомств. Найбильший ризик потрапити ПίД поганий вплив у тих дίтей, як:: мають низьку самооцинку; почуваються самотними або .зольованими; Θ не в.дчувають п.дтримки в CİM'i; мають складни житев. обставини. Коли ми в.дчуваемо безсилля й тривогу, хтось здатен переконати нас у значущости певних дίЙ. CaMe тут залучають пропаганду Й манипулювання емоциями.»">
            <a:extLst>
              <a:ext uri="{FF2B5EF4-FFF2-40B4-BE49-F238E27FC236}">
                <a16:creationId xmlns:a16="http://schemas.microsoft.com/office/drawing/2014/main" id="{04F75A5D-35FB-47AD-DF92-8BDD2F1E7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93" y="310644"/>
            <a:ext cx="6910466" cy="610719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7CFB88-517E-CDED-1F22-1F2EC7D32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97" y="1783830"/>
            <a:ext cx="4266092" cy="30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7E7E5B-84C8-8158-FEDB-E5F2AF869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На зображенні може бути: текст «ЯК ЗРОЗУМТИ, Що ЩОСЬ НЕ ТАК Вербування часто супроводжуеться ризкими зминами в повединцй дитини. Звернить увагу, якщо П.ДЛίтоК: стае стае замкнутим й агресивним, уникае розмов i3 ридними; втрачае .нтрес до попередних захоплень; ризко ЗМиНЮе коло Θ пилкування друзив; yce втаемничуе та приховуе. Через CBOI BİKOBİ особливост. ПίДЛ.ткИ нформацийно вразлив.. Але! Навить y важких умовах вони можуть знайти внутришню опору через значим, пстаί (наприклад, родичив чи вчител.в), яки колись дали ÎM важливй орбентири.»">
            <a:extLst>
              <a:ext uri="{FF2B5EF4-FFF2-40B4-BE49-F238E27FC236}">
                <a16:creationId xmlns:a16="http://schemas.microsoft.com/office/drawing/2014/main" id="{ADA4F1BA-777C-042E-9CA4-63CF81E90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" y="347472"/>
            <a:ext cx="6905054" cy="6163056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26" name="Picture 2" descr="7 порад батькам, як розмовляти з дітьми про секс | EVA Blog">
            <a:extLst>
              <a:ext uri="{FF2B5EF4-FFF2-40B4-BE49-F238E27FC236}">
                <a16:creationId xmlns:a16="http://schemas.microsoft.com/office/drawing/2014/main" id="{518F7547-1F5A-F3A3-03F9-8DDEA274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00" y="1456362"/>
            <a:ext cx="3945276" cy="39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0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DBC0-F86B-8EB0-E7D5-9BC6A0354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На зображенні може бути: одна або кілька осіб та текст «Як УБеЗПечити ПΙДЛИТКА Ц.кавтеся нтересами дитини, 3 ким вона спилкуеться та що дивиться. Без контролю й ДоПит.В -через щиру зацикавленисть. Говор.ть про ризики спок.йно, без залякування. Допомож.ть знайти цикаве захоплення - спорт, творчисть, волонтерство Tak дитина буде менш вразлива. Найголовнише- залишатися джерелом пжередом пидтримки.»">
            <a:extLst>
              <a:ext uri="{FF2B5EF4-FFF2-40B4-BE49-F238E27FC236}">
                <a16:creationId xmlns:a16="http://schemas.microsoft.com/office/drawing/2014/main" id="{9D1B27A8-CAFF-06FC-7E29-DE7CCB0FF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6185" r="10768" b="42775"/>
          <a:stretch/>
        </p:blipFill>
        <p:spPr bwMode="auto">
          <a:xfrm>
            <a:off x="241528" y="359763"/>
            <a:ext cx="5622249" cy="482683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787E27-9AB6-DA1C-9186-59904B5A59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66" t="57185" r="12091"/>
          <a:stretch/>
        </p:blipFill>
        <p:spPr>
          <a:xfrm>
            <a:off x="6328223" y="2073831"/>
            <a:ext cx="5622249" cy="439004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6566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F41DD-E8A2-33AF-3E84-36A2E37E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11BFC8-4788-4B78-AF74-98956C4B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62" y="383249"/>
            <a:ext cx="6032442" cy="603244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A43E0-B4C4-E31A-B646-6A26F761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15" b="17158"/>
          <a:stretch/>
        </p:blipFill>
        <p:spPr>
          <a:xfrm>
            <a:off x="202856" y="1345368"/>
            <a:ext cx="5229494" cy="36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1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B6340-423E-5A2E-F041-AA0F90D24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C1EA3C-ED2C-F4AD-0605-CC8ABBB3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78" y="205690"/>
            <a:ext cx="6086856" cy="608685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050" name="Picture 2" descr="Батьки і підлітків картинки, стокові Батьки і підлітків фотографії,  зображення | Скачати з Depositphotos">
            <a:extLst>
              <a:ext uri="{FF2B5EF4-FFF2-40B4-BE49-F238E27FC236}">
                <a16:creationId xmlns:a16="http://schemas.microsoft.com/office/drawing/2014/main" id="{21270B4A-1065-8060-3061-DE7EA202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989" y="1667608"/>
            <a:ext cx="4201139" cy="316302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17496F-9156-633C-051D-6B3583F2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95" y="387998"/>
            <a:ext cx="5607019" cy="35887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8556D2-C4AA-5A5F-0B18-B47022E65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855" y="2182368"/>
            <a:ext cx="5500250" cy="322309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BDD1DB7-2992-EA32-7178-44BCAAF75D3A}"/>
              </a:ext>
            </a:extLst>
          </p:cNvPr>
          <p:cNvSpPr/>
          <p:nvPr/>
        </p:nvSpPr>
        <p:spPr>
          <a:xfrm>
            <a:off x="1786969" y="5546672"/>
            <a:ext cx="9051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Захистіть дітей від помилок!</a:t>
            </a:r>
          </a:p>
        </p:txBody>
      </p:sp>
    </p:spTree>
    <p:extLst>
      <p:ext uri="{BB962C8B-B14F-4D97-AF65-F5344CB8AC3E}">
        <p14:creationId xmlns:p14="http://schemas.microsoft.com/office/powerpoint/2010/main" val="3256532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Небеса</Template>
  <TotalTime>112</TotalTime>
  <Words>261</Words>
  <Application>Microsoft Office PowerPoint</Application>
  <PresentationFormat>Широкий екран</PresentationFormat>
  <Paragraphs>18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Небеса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ЦПТО 4</dc:creator>
  <cp:lastModifiedBy>Андрій Четвертних</cp:lastModifiedBy>
  <cp:revision>9</cp:revision>
  <dcterms:created xsi:type="dcterms:W3CDTF">2025-03-20T16:52:52Z</dcterms:created>
  <dcterms:modified xsi:type="dcterms:W3CDTF">2025-03-21T18:23:25Z</dcterms:modified>
</cp:coreProperties>
</file>