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9" r:id="rId3"/>
    <p:sldId id="257" r:id="rId4"/>
    <p:sldId id="267" r:id="rId5"/>
    <p:sldId id="258" r:id="rId6"/>
    <p:sldId id="276" r:id="rId7"/>
    <p:sldId id="292" r:id="rId8"/>
    <p:sldId id="266" r:id="rId9"/>
    <p:sldId id="294" r:id="rId10"/>
    <p:sldId id="270" r:id="rId11"/>
    <p:sldId id="273" r:id="rId12"/>
    <p:sldId id="277" r:id="rId13"/>
    <p:sldId id="268" r:id="rId14"/>
    <p:sldId id="271" r:id="rId15"/>
    <p:sldId id="289" r:id="rId16"/>
    <p:sldId id="290" r:id="rId17"/>
    <p:sldId id="298" r:id="rId18"/>
    <p:sldId id="264" r:id="rId19"/>
    <p:sldId id="263" r:id="rId20"/>
    <p:sldId id="297" r:id="rId21"/>
    <p:sldId id="299" r:id="rId22"/>
    <p:sldId id="301" r:id="rId23"/>
    <p:sldId id="261" r:id="rId24"/>
    <p:sldId id="260" r:id="rId25"/>
    <p:sldId id="262" r:id="rId26"/>
    <p:sldId id="259" r:id="rId27"/>
    <p:sldId id="272" r:id="rId28"/>
    <p:sldId id="278" r:id="rId29"/>
    <p:sldId id="279" r:id="rId30"/>
    <p:sldId id="296" r:id="rId31"/>
    <p:sldId id="283" r:id="rId32"/>
    <p:sldId id="280" r:id="rId33"/>
    <p:sldId id="281" r:id="rId34"/>
    <p:sldId id="295" r:id="rId35"/>
    <p:sldId id="300" r:id="rId36"/>
    <p:sldId id="30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B6C"/>
    <a:srgbClr val="9C5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4660"/>
  </p:normalViewPr>
  <p:slideViewPr>
    <p:cSldViewPr snapToGrid="0">
      <p:cViewPr varScale="1">
        <p:scale>
          <a:sx n="72" d="100"/>
          <a:sy n="72"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6EB6A61-1549-422A-8444-CFDCFDD86EF2}" type="datetimeFigureOut">
              <a:rPr lang="uk-UA" smtClean="0"/>
              <a:t>03.02.2025</a:t>
            </a:fld>
            <a:endParaRPr lang="uk-UA"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uk-UA"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FE583555-41D0-427F-AF3C-E72F39AD2D94}" type="slidenum">
              <a:rPr lang="uk-UA" smtClean="0"/>
              <a:t>‹#›</a:t>
            </a:fld>
            <a:endParaRPr lang="uk-UA"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9584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125702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278290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305224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Назва розділу">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D6EB6A61-1549-422A-8444-CFDCFDD86EF2}" type="datetimeFigureOut">
              <a:rPr lang="uk-UA" smtClean="0"/>
              <a:t>03.02.2025</a:t>
            </a:fld>
            <a:endParaRPr lang="uk-UA"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uk-UA"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FE583555-41D0-427F-AF3C-E72F39AD2D94}" type="slidenum">
              <a:rPr lang="uk-UA" smtClean="0"/>
              <a:t>‹#›</a:t>
            </a:fld>
            <a:endParaRPr lang="uk-UA"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262646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20670689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257300" y="2909102"/>
            <a:ext cx="4800600" cy="299639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633864" y="2909102"/>
            <a:ext cx="4800600" cy="299639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8" name="Footer Placeholder 7"/>
          <p:cNvSpPr>
            <a:spLocks noGrp="1"/>
          </p:cNvSpPr>
          <p:nvPr>
            <p:ph type="ftr" sz="quarter" idx="11"/>
          </p:nvPr>
        </p:nvSpPr>
        <p:spPr/>
        <p:txBody>
          <a:bodyPr/>
          <a:lstStyle/>
          <a:p>
            <a:endParaRPr lang="uk-UA" dirty="0"/>
          </a:p>
        </p:txBody>
      </p:sp>
      <p:sp>
        <p:nvSpPr>
          <p:cNvPr id="9" name="Slide Number Placeholder 8"/>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333567953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4" name="Footer Placeholder 3"/>
          <p:cNvSpPr>
            <a:spLocks noGrp="1"/>
          </p:cNvSpPr>
          <p:nvPr>
            <p:ph type="ftr" sz="quarter" idx="11"/>
          </p:nvPr>
        </p:nvSpPr>
        <p:spPr/>
        <p:txBody>
          <a:bodyPr/>
          <a:lstStyle/>
          <a:p>
            <a:endParaRPr lang="uk-UA" dirty="0"/>
          </a:p>
        </p:txBody>
      </p:sp>
      <p:sp>
        <p:nvSpPr>
          <p:cNvPr id="5" name="Slide Number Placeholder 4"/>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14231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B6A61-1549-422A-8444-CFDCFDD86EF2}" type="datetimeFigureOut">
              <a:rPr lang="uk-UA" smtClean="0"/>
              <a:t>03.02.2025</a:t>
            </a:fld>
            <a:endParaRPr lang="uk-UA" dirty="0"/>
          </a:p>
        </p:txBody>
      </p:sp>
      <p:sp>
        <p:nvSpPr>
          <p:cNvPr id="3" name="Footer Placeholder 2"/>
          <p:cNvSpPr>
            <a:spLocks noGrp="1"/>
          </p:cNvSpPr>
          <p:nvPr>
            <p:ph type="ftr" sz="quarter" idx="11"/>
          </p:nvPr>
        </p:nvSpPr>
        <p:spPr/>
        <p:txBody>
          <a:bodyPr/>
          <a:lstStyle/>
          <a:p>
            <a:endParaRPr lang="uk-UA" dirty="0"/>
          </a:p>
        </p:txBody>
      </p:sp>
      <p:sp>
        <p:nvSpPr>
          <p:cNvPr id="4" name="Slide Number Placeholder 3"/>
          <p:cNvSpPr>
            <a:spLocks noGrp="1"/>
          </p:cNvSpPr>
          <p:nvPr>
            <p:ph type="sldNum" sz="quarter" idx="12"/>
          </p:nvPr>
        </p:nvSpPr>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282470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 підпис">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765051" y="6375679"/>
            <a:ext cx="1233355" cy="348462"/>
          </a:xfrm>
        </p:spPr>
        <p:txBody>
          <a:bodyPr/>
          <a:lstStyle/>
          <a:p>
            <a:fld id="{D6EB6A61-1549-422A-8444-CFDCFDD86EF2}" type="datetimeFigureOut">
              <a:rPr lang="uk-UA" smtClean="0"/>
              <a:t>03.02.2025</a:t>
            </a:fld>
            <a:endParaRPr lang="uk-UA" dirty="0"/>
          </a:p>
        </p:txBody>
      </p:sp>
      <p:sp>
        <p:nvSpPr>
          <p:cNvPr id="6" name="Footer Placeholder 5"/>
          <p:cNvSpPr>
            <a:spLocks noGrp="1"/>
          </p:cNvSpPr>
          <p:nvPr>
            <p:ph type="ftr" sz="quarter" idx="11"/>
          </p:nvPr>
        </p:nvSpPr>
        <p:spPr>
          <a:xfrm>
            <a:off x="2103620" y="6375679"/>
            <a:ext cx="3482179" cy="345796"/>
          </a:xfrm>
        </p:spPr>
        <p:txBody>
          <a:bodyPr/>
          <a:lstStyle/>
          <a:p>
            <a:endParaRPr lang="uk-UA" dirty="0"/>
          </a:p>
        </p:txBody>
      </p:sp>
      <p:sp>
        <p:nvSpPr>
          <p:cNvPr id="7" name="Slide Number Placeholder 6"/>
          <p:cNvSpPr>
            <a:spLocks noGrp="1"/>
          </p:cNvSpPr>
          <p:nvPr>
            <p:ph type="sldNum" sz="quarter" idx="12"/>
          </p:nvPr>
        </p:nvSpPr>
        <p:spPr>
          <a:xfrm>
            <a:off x="5691014" y="6375679"/>
            <a:ext cx="1232456" cy="345796"/>
          </a:xfrm>
        </p:spPr>
        <p:txBody>
          <a:bodyPr/>
          <a:lstStyle/>
          <a:p>
            <a:fld id="{FE583555-41D0-427F-AF3C-E72F39AD2D94}" type="slidenum">
              <a:rPr lang="uk-UA" smtClean="0"/>
              <a:t>‹#›</a:t>
            </a:fld>
            <a:endParaRPr lang="uk-UA"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968498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і підпис">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dirty="0"/>
              <a:t>Клацніть піктограму, щоб додати зображення</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765950" y="6375679"/>
            <a:ext cx="1232456" cy="348462"/>
          </a:xfrm>
        </p:spPr>
        <p:txBody>
          <a:bodyPr/>
          <a:lstStyle/>
          <a:p>
            <a:fld id="{D6EB6A61-1549-422A-8444-CFDCFDD86EF2}" type="datetimeFigureOut">
              <a:rPr lang="uk-UA" smtClean="0"/>
              <a:t>03.02.2025</a:t>
            </a:fld>
            <a:endParaRPr lang="uk-UA" dirty="0"/>
          </a:p>
        </p:txBody>
      </p:sp>
      <p:sp>
        <p:nvSpPr>
          <p:cNvPr id="6" name="Footer Placeholder 5"/>
          <p:cNvSpPr>
            <a:spLocks noGrp="1"/>
          </p:cNvSpPr>
          <p:nvPr>
            <p:ph type="ftr" sz="quarter" idx="11"/>
          </p:nvPr>
        </p:nvSpPr>
        <p:spPr>
          <a:xfrm>
            <a:off x="2103621" y="6375679"/>
            <a:ext cx="3482178" cy="345796"/>
          </a:xfrm>
        </p:spPr>
        <p:txBody>
          <a:bodyPr/>
          <a:lstStyle/>
          <a:p>
            <a:endParaRPr lang="uk-UA" dirty="0"/>
          </a:p>
        </p:txBody>
      </p:sp>
      <p:sp>
        <p:nvSpPr>
          <p:cNvPr id="7" name="Slide Number Placeholder 6"/>
          <p:cNvSpPr>
            <a:spLocks noGrp="1"/>
          </p:cNvSpPr>
          <p:nvPr>
            <p:ph type="sldNum" sz="quarter" idx="12"/>
          </p:nvPr>
        </p:nvSpPr>
        <p:spPr>
          <a:xfrm>
            <a:off x="5687568" y="6375679"/>
            <a:ext cx="1234440" cy="345796"/>
          </a:xfrm>
        </p:spPr>
        <p:txBody>
          <a:bodyPr/>
          <a:lstStyle/>
          <a:p>
            <a:fld id="{FE583555-41D0-427F-AF3C-E72F39AD2D94}" type="slidenum">
              <a:rPr lang="uk-UA" smtClean="0"/>
              <a:t>‹#›</a:t>
            </a:fld>
            <a:endParaRPr lang="uk-UA" dirty="0"/>
          </a:p>
        </p:txBody>
      </p:sp>
    </p:spTree>
    <p:extLst>
      <p:ext uri="{BB962C8B-B14F-4D97-AF65-F5344CB8AC3E}">
        <p14:creationId xmlns:p14="http://schemas.microsoft.com/office/powerpoint/2010/main" val="96701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6EB6A61-1549-422A-8444-CFDCFDD86EF2}" type="datetimeFigureOut">
              <a:rPr lang="uk-UA" smtClean="0"/>
              <a:t>03.02.2025</a:t>
            </a:fld>
            <a:endParaRPr lang="uk-UA"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uk-UA"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FE583555-41D0-427F-AF3C-E72F39AD2D94}" type="slidenum">
              <a:rPr lang="uk-UA" smtClean="0"/>
              <a:t>‹#›</a:t>
            </a:fld>
            <a:endParaRPr lang="uk-UA"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70868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ecrets.1plus1.ua/"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dobraporada.mozellosite.com/peregljan-korisn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Заголовок 1">
            <a:extLst>
              <a:ext uri="{FF2B5EF4-FFF2-40B4-BE49-F238E27FC236}">
                <a16:creationId xmlns:a16="http://schemas.microsoft.com/office/drawing/2014/main" id="{1C0473CC-653B-5BE7-2530-BDAD0A75C764}"/>
              </a:ext>
            </a:extLst>
          </p:cNvPr>
          <p:cNvSpPr>
            <a:spLocks noGrp="1"/>
          </p:cNvSpPr>
          <p:nvPr>
            <p:ph type="ctrTitle"/>
          </p:nvPr>
        </p:nvSpPr>
        <p:spPr>
          <a:xfrm>
            <a:off x="3703320" y="1"/>
            <a:ext cx="8488680" cy="5912068"/>
          </a:xfrm>
        </p:spPr>
        <p:txBody>
          <a:bodyPr/>
          <a:lstStyle/>
          <a:p>
            <a:r>
              <a:rPr lang="uk-UA" sz="5400" dirty="0"/>
              <a:t>       знову</a:t>
            </a:r>
            <a:br>
              <a:rPr lang="uk-UA" sz="5400" dirty="0"/>
            </a:br>
            <a:r>
              <a:rPr lang="uk-UA" sz="5400" dirty="0"/>
              <a:t> про БУЛІНГ</a:t>
            </a:r>
            <a:br>
              <a:rPr lang="uk-UA" sz="5400" dirty="0"/>
            </a:br>
            <a:r>
              <a:rPr lang="uk-UA" sz="5400" dirty="0"/>
              <a:t>           і не тільки…</a:t>
            </a:r>
          </a:p>
        </p:txBody>
      </p:sp>
      <p:sp>
        <p:nvSpPr>
          <p:cNvPr id="5" name="Підзаголовок 4">
            <a:extLst>
              <a:ext uri="{FF2B5EF4-FFF2-40B4-BE49-F238E27FC236}">
                <a16:creationId xmlns:a16="http://schemas.microsoft.com/office/drawing/2014/main" id="{BA5C348B-9D5D-6287-0AA1-177F51BDAB0A}"/>
              </a:ext>
            </a:extLst>
          </p:cNvPr>
          <p:cNvSpPr>
            <a:spLocks noGrp="1"/>
          </p:cNvSpPr>
          <p:nvPr>
            <p:ph type="subTitle" idx="1"/>
          </p:nvPr>
        </p:nvSpPr>
        <p:spPr>
          <a:xfrm>
            <a:off x="5344510" y="4856782"/>
            <a:ext cx="6847490" cy="741405"/>
          </a:xfrm>
        </p:spPr>
        <p:txBody>
          <a:bodyPr>
            <a:noAutofit/>
          </a:bodyPr>
          <a:lstStyle/>
          <a:p>
            <a:pPr algn="l"/>
            <a:r>
              <a:rPr lang="uk-UA" i="1" dirty="0">
                <a:ea typeface="Sans Serif Collection" panose="020B0502040504020204" pitchFamily="34" charset="0"/>
                <a:cs typeface="Sans Serif Collection" panose="020B0502040504020204" pitchFamily="34" charset="0"/>
              </a:rPr>
              <a:t>ДПТНЗ «Регіональний центр професійної освіти ресторанно-готельного, комунального господарства, торгівлі та дизайну»</a:t>
            </a:r>
          </a:p>
        </p:txBody>
      </p:sp>
      <p:pic>
        <p:nvPicPr>
          <p:cNvPr id="8" name="Рисунок 7">
            <a:extLst>
              <a:ext uri="{FF2B5EF4-FFF2-40B4-BE49-F238E27FC236}">
                <a16:creationId xmlns:a16="http://schemas.microsoft.com/office/drawing/2014/main" id="{C289BF38-B834-7D17-0005-4D6834E35A1E}"/>
              </a:ext>
            </a:extLst>
          </p:cNvPr>
          <p:cNvPicPr>
            <a:picLocks noChangeAspect="1"/>
          </p:cNvPicPr>
          <p:nvPr/>
        </p:nvPicPr>
        <p:blipFill>
          <a:blip r:embed="rId2"/>
          <a:stretch>
            <a:fillRect/>
          </a:stretch>
        </p:blipFill>
        <p:spPr>
          <a:xfrm>
            <a:off x="784007" y="559675"/>
            <a:ext cx="4229428" cy="4297107"/>
          </a:xfrm>
          <a:prstGeom prst="rect">
            <a:avLst/>
          </a:prstGeom>
        </p:spPr>
      </p:pic>
    </p:spTree>
    <p:extLst>
      <p:ext uri="{BB962C8B-B14F-4D97-AF65-F5344CB8AC3E}">
        <p14:creationId xmlns:p14="http://schemas.microsoft.com/office/powerpoint/2010/main" val="35052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1C41-59E1-0F28-055B-DFDE8BAE1833}"/>
            </a:ext>
          </a:extLst>
        </p:cNvPr>
        <p:cNvGrpSpPr/>
        <p:nvPr/>
      </p:nvGrpSpPr>
      <p:grpSpPr>
        <a:xfrm>
          <a:off x="0" y="0"/>
          <a:ext cx="0" cy="0"/>
          <a:chOff x="0" y="0"/>
          <a:chExt cx="0" cy="0"/>
        </a:xfrm>
      </p:grpSpPr>
      <p:pic>
        <p:nvPicPr>
          <p:cNvPr id="8" name="Місце для вмісту 7">
            <a:extLst>
              <a:ext uri="{FF2B5EF4-FFF2-40B4-BE49-F238E27FC236}">
                <a16:creationId xmlns:a16="http://schemas.microsoft.com/office/drawing/2014/main" id="{78E47B47-8C60-FA26-752E-17B2E284EDD4}"/>
              </a:ext>
            </a:extLst>
          </p:cNvPr>
          <p:cNvPicPr>
            <a:picLocks noGrp="1" noChangeAspect="1"/>
          </p:cNvPicPr>
          <p:nvPr>
            <p:ph idx="1"/>
          </p:nvPr>
        </p:nvPicPr>
        <p:blipFill>
          <a:blip r:embed="rId2"/>
          <a:srcRect t="4336"/>
          <a:stretch/>
        </p:blipFill>
        <p:spPr>
          <a:xfrm>
            <a:off x="2969512" y="425669"/>
            <a:ext cx="6505564" cy="5986561"/>
          </a:xfrm>
          <a:prstGeom prst="rect">
            <a:avLst/>
          </a:prstGeom>
        </p:spPr>
      </p:pic>
      <p:pic>
        <p:nvPicPr>
          <p:cNvPr id="10" name="Рисунок 9">
            <a:extLst>
              <a:ext uri="{FF2B5EF4-FFF2-40B4-BE49-F238E27FC236}">
                <a16:creationId xmlns:a16="http://schemas.microsoft.com/office/drawing/2014/main" id="{11141F09-1FDA-7559-AF69-7FFA50899E5B}"/>
              </a:ext>
            </a:extLst>
          </p:cNvPr>
          <p:cNvPicPr>
            <a:picLocks noChangeAspect="1"/>
          </p:cNvPicPr>
          <p:nvPr/>
        </p:nvPicPr>
        <p:blipFill>
          <a:blip r:embed="rId3"/>
          <a:stretch>
            <a:fillRect/>
          </a:stretch>
        </p:blipFill>
        <p:spPr>
          <a:xfrm rot="1080000">
            <a:off x="9098459" y="1764299"/>
            <a:ext cx="2350804" cy="2212521"/>
          </a:xfrm>
          <a:prstGeom prst="rect">
            <a:avLst/>
          </a:prstGeom>
        </p:spPr>
      </p:pic>
      <p:pic>
        <p:nvPicPr>
          <p:cNvPr id="11" name="Рисунок 10">
            <a:extLst>
              <a:ext uri="{FF2B5EF4-FFF2-40B4-BE49-F238E27FC236}">
                <a16:creationId xmlns:a16="http://schemas.microsoft.com/office/drawing/2014/main" id="{8D3F8B0A-8821-1E64-A5C3-027D6AA1A7F9}"/>
              </a:ext>
            </a:extLst>
          </p:cNvPr>
          <p:cNvPicPr>
            <a:picLocks noChangeAspect="1"/>
          </p:cNvPicPr>
          <p:nvPr/>
        </p:nvPicPr>
        <p:blipFill>
          <a:blip r:embed="rId4"/>
          <a:stretch>
            <a:fillRect/>
          </a:stretch>
        </p:blipFill>
        <p:spPr>
          <a:xfrm rot="-1020000">
            <a:off x="1107330" y="2544313"/>
            <a:ext cx="2745857" cy="2584336"/>
          </a:xfrm>
          <a:prstGeom prst="rect">
            <a:avLst/>
          </a:prstGeom>
        </p:spPr>
      </p:pic>
    </p:spTree>
    <p:extLst>
      <p:ext uri="{BB962C8B-B14F-4D97-AF65-F5344CB8AC3E}">
        <p14:creationId xmlns:p14="http://schemas.microsoft.com/office/powerpoint/2010/main" val="57949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025ADC-8509-164B-818A-9E5B11D16CBF}"/>
              </a:ext>
            </a:extLst>
          </p:cNvPr>
          <p:cNvSpPr>
            <a:spLocks noGrp="1"/>
          </p:cNvSpPr>
          <p:nvPr>
            <p:ph type="title"/>
          </p:nvPr>
        </p:nvSpPr>
        <p:spPr>
          <a:xfrm>
            <a:off x="1138217" y="224728"/>
            <a:ext cx="10635522" cy="677917"/>
          </a:xfrm>
        </p:spPr>
        <p:txBody>
          <a:bodyPr>
            <a:normAutofit fontScale="90000"/>
          </a:bodyPr>
          <a:lstStyle/>
          <a:p>
            <a:pPr>
              <a:lnSpc>
                <a:spcPct val="100000"/>
              </a:lnSpc>
            </a:pPr>
            <a:r>
              <a:rPr lang="uk-UA" sz="4000" dirty="0">
                <a:solidFill>
                  <a:srgbClr val="00B050"/>
                </a:solidFill>
              </a:rPr>
              <a:t>     Булінг завжди виникає у колективах:</a:t>
            </a:r>
            <a:br>
              <a:rPr lang="uk-UA" sz="4400" dirty="0">
                <a:solidFill>
                  <a:schemeClr val="accent1">
                    <a:lumMod val="50000"/>
                  </a:schemeClr>
                </a:solidFill>
              </a:rPr>
            </a:br>
            <a:br>
              <a:rPr lang="uk-UA" sz="2700" b="1" dirty="0">
                <a:solidFill>
                  <a:schemeClr val="tx2">
                    <a:lumMod val="50000"/>
                    <a:lumOff val="50000"/>
                  </a:schemeClr>
                </a:solidFill>
                <a:latin typeface="Mistral" panose="03090702030407020403" pitchFamily="66" charset="0"/>
              </a:rPr>
            </a:br>
            <a:r>
              <a:rPr lang="uk-UA" sz="2700" b="1" dirty="0">
                <a:solidFill>
                  <a:schemeClr val="tx2">
                    <a:lumMod val="50000"/>
                    <a:lumOff val="50000"/>
                  </a:schemeClr>
                </a:solidFill>
                <a:latin typeface="Mistral" panose="03090702030407020403" pitchFamily="66" charset="0"/>
              </a:rPr>
              <a:t>- </a:t>
            </a:r>
            <a:r>
              <a:rPr lang="uk-UA" sz="3100" b="1" dirty="0">
                <a:solidFill>
                  <a:srgbClr val="FF0000"/>
                </a:solidFill>
                <a:latin typeface="Mistral" panose="03090702030407020403" pitchFamily="66" charset="0"/>
              </a:rPr>
              <a:t>В закладах освіти</a:t>
            </a:r>
            <a:br>
              <a:rPr lang="uk-UA" sz="3100" b="1" dirty="0">
                <a:solidFill>
                  <a:schemeClr val="tx2">
                    <a:lumMod val="50000"/>
                    <a:lumOff val="50000"/>
                  </a:schemeClr>
                </a:solidFill>
                <a:latin typeface="Mistral" panose="03090702030407020403" pitchFamily="66" charset="0"/>
              </a:rPr>
            </a:br>
            <a:r>
              <a:rPr lang="uk-UA" sz="3100" b="1" dirty="0">
                <a:solidFill>
                  <a:schemeClr val="tx2">
                    <a:lumMod val="50000"/>
                    <a:lumOff val="50000"/>
                  </a:schemeClr>
                </a:solidFill>
                <a:latin typeface="Mistral" panose="03090702030407020403" pitchFamily="66" charset="0"/>
              </a:rPr>
              <a:t>- </a:t>
            </a:r>
            <a:r>
              <a:rPr lang="uk-UA" sz="3100" b="1" dirty="0">
                <a:solidFill>
                  <a:srgbClr val="FFC000"/>
                </a:solidFill>
                <a:latin typeface="Mistral" panose="03090702030407020403" pitchFamily="66" charset="0"/>
              </a:rPr>
              <a:t>в спортивних школах та оздоровчих таборах</a:t>
            </a:r>
            <a:br>
              <a:rPr lang="uk-UA" sz="3100" b="1" dirty="0">
                <a:solidFill>
                  <a:schemeClr val="tx2">
                    <a:lumMod val="50000"/>
                    <a:lumOff val="50000"/>
                  </a:schemeClr>
                </a:solidFill>
                <a:latin typeface="Mistral" panose="03090702030407020403" pitchFamily="66" charset="0"/>
              </a:rPr>
            </a:br>
            <a:r>
              <a:rPr lang="uk-UA" sz="3100" b="1" dirty="0">
                <a:solidFill>
                  <a:schemeClr val="tx2">
                    <a:lumMod val="50000"/>
                    <a:lumOff val="50000"/>
                  </a:schemeClr>
                </a:solidFill>
                <a:latin typeface="Mistral" panose="03090702030407020403" pitchFamily="66" charset="0"/>
              </a:rPr>
              <a:t>- </a:t>
            </a:r>
            <a:r>
              <a:rPr lang="uk-UA" sz="3100" b="1" dirty="0">
                <a:solidFill>
                  <a:srgbClr val="0070C0"/>
                </a:solidFill>
                <a:latin typeface="Mistral" panose="03090702030407020403" pitchFamily="66" charset="0"/>
              </a:rPr>
              <a:t>в дитячих творчих колективах</a:t>
            </a:r>
            <a:br>
              <a:rPr lang="uk-UA" sz="3100" b="1" dirty="0">
                <a:solidFill>
                  <a:schemeClr val="tx2">
                    <a:lumMod val="50000"/>
                    <a:lumOff val="50000"/>
                  </a:schemeClr>
                </a:solidFill>
                <a:latin typeface="Mistral" panose="03090702030407020403" pitchFamily="66" charset="0"/>
              </a:rPr>
            </a:br>
            <a:r>
              <a:rPr lang="uk-UA" sz="3100" b="1" dirty="0">
                <a:solidFill>
                  <a:schemeClr val="tx2">
                    <a:lumMod val="50000"/>
                    <a:lumOff val="50000"/>
                  </a:schemeClr>
                </a:solidFill>
                <a:latin typeface="Mistral" panose="03090702030407020403" pitchFamily="66" charset="0"/>
              </a:rPr>
              <a:t>- </a:t>
            </a:r>
            <a:r>
              <a:rPr lang="uk-UA" sz="3100" b="1" dirty="0">
                <a:solidFill>
                  <a:schemeClr val="accent3"/>
                </a:solidFill>
                <a:latin typeface="Mistral" panose="03090702030407020403" pitchFamily="66" charset="0"/>
              </a:rPr>
              <a:t>в  соціальних мережах, де тролять та хейтять</a:t>
            </a:r>
            <a:br>
              <a:rPr lang="uk-UA" sz="3100" b="1" dirty="0">
                <a:solidFill>
                  <a:schemeClr val="tx2">
                    <a:lumMod val="50000"/>
                    <a:lumOff val="50000"/>
                  </a:schemeClr>
                </a:solidFill>
                <a:latin typeface="Mistral" panose="03090702030407020403" pitchFamily="66" charset="0"/>
              </a:rPr>
            </a:br>
            <a:r>
              <a:rPr lang="uk-UA" sz="3100" b="1" dirty="0">
                <a:solidFill>
                  <a:schemeClr val="tx2">
                    <a:lumMod val="50000"/>
                    <a:lumOff val="50000"/>
                  </a:schemeClr>
                </a:solidFill>
                <a:latin typeface="Mistral" panose="03090702030407020403" pitchFamily="66" charset="0"/>
              </a:rPr>
              <a:t>- </a:t>
            </a:r>
            <a:r>
              <a:rPr lang="uk-UA" sz="3100" b="1" dirty="0">
                <a:solidFill>
                  <a:srgbClr val="7030A0"/>
                </a:solidFill>
                <a:latin typeface="Mistral" panose="03090702030407020403" pitchFamily="66" charset="0"/>
              </a:rPr>
              <a:t>в армії, де бувають прояви «дідівщини»</a:t>
            </a:r>
            <a:br>
              <a:rPr lang="uk-UA" sz="3100" b="1" dirty="0">
                <a:solidFill>
                  <a:srgbClr val="7030A0"/>
                </a:solidFill>
                <a:latin typeface="Mistral" panose="03090702030407020403" pitchFamily="66" charset="0"/>
              </a:rPr>
            </a:br>
            <a:r>
              <a:rPr lang="uk-UA" sz="3100" b="1" dirty="0">
                <a:solidFill>
                  <a:schemeClr val="tx2">
                    <a:lumMod val="50000"/>
                    <a:lumOff val="50000"/>
                  </a:schemeClr>
                </a:solidFill>
                <a:latin typeface="Mistral" panose="03090702030407020403" pitchFamily="66" charset="0"/>
              </a:rPr>
              <a:t>- </a:t>
            </a:r>
            <a:r>
              <a:rPr lang="uk-UA" sz="3100" b="1" dirty="0">
                <a:solidFill>
                  <a:srgbClr val="00B050"/>
                </a:solidFill>
                <a:latin typeface="Mistral" panose="03090702030407020403" pitchFamily="66" charset="0"/>
              </a:rPr>
              <a:t>і навіть серед дорослих, в робочих колективах, тільки</a:t>
            </a:r>
            <a:br>
              <a:rPr lang="uk-UA" sz="3100" b="1" dirty="0">
                <a:solidFill>
                  <a:srgbClr val="00B050"/>
                </a:solidFill>
                <a:latin typeface="Mistral" panose="03090702030407020403" pitchFamily="66" charset="0"/>
              </a:rPr>
            </a:br>
            <a:r>
              <a:rPr lang="uk-UA" sz="3100" b="1" dirty="0">
                <a:solidFill>
                  <a:srgbClr val="00B050"/>
                </a:solidFill>
                <a:latin typeface="Mistral" panose="03090702030407020403" pitchFamily="66" charset="0"/>
              </a:rPr>
              <a:t>  називається це «мОбінг»</a:t>
            </a:r>
            <a:br>
              <a:rPr lang="uk-UA" sz="2700" dirty="0">
                <a:solidFill>
                  <a:srgbClr val="00B050"/>
                </a:solidFill>
              </a:rPr>
            </a:br>
            <a:endParaRPr lang="uk-UA" sz="2700" dirty="0">
              <a:solidFill>
                <a:srgbClr val="00B050"/>
              </a:solidFill>
            </a:endParaRPr>
          </a:p>
        </p:txBody>
      </p:sp>
      <p:sp>
        <p:nvSpPr>
          <p:cNvPr id="3" name="Місце для вмісту 2">
            <a:extLst>
              <a:ext uri="{FF2B5EF4-FFF2-40B4-BE49-F238E27FC236}">
                <a16:creationId xmlns:a16="http://schemas.microsoft.com/office/drawing/2014/main" id="{20834E04-0237-C6CB-CA25-CC82A75C1B16}"/>
              </a:ext>
            </a:extLst>
          </p:cNvPr>
          <p:cNvSpPr>
            <a:spLocks noGrp="1"/>
          </p:cNvSpPr>
          <p:nvPr>
            <p:ph idx="1"/>
          </p:nvPr>
        </p:nvSpPr>
        <p:spPr>
          <a:xfrm flipH="1">
            <a:off x="11660280" y="382384"/>
            <a:ext cx="226919" cy="520261"/>
          </a:xfrm>
        </p:spPr>
        <p:txBody>
          <a:bodyPr>
            <a:normAutofit fontScale="25000" lnSpcReduction="20000"/>
          </a:bodyPr>
          <a:lstStyle/>
          <a:p>
            <a:pPr marL="0" indent="0">
              <a:buNone/>
            </a:pPr>
            <a:endParaRPr lang="uk-UA" dirty="0"/>
          </a:p>
          <a:p>
            <a:pPr marL="0" indent="0">
              <a:buNone/>
            </a:pPr>
            <a:r>
              <a:rPr lang="uk-UA" dirty="0"/>
              <a:t>  </a:t>
            </a:r>
          </a:p>
          <a:p>
            <a:pPr marL="0" indent="0">
              <a:buNone/>
            </a:pPr>
            <a:r>
              <a:rPr lang="uk-UA" dirty="0"/>
              <a:t>  </a:t>
            </a:r>
          </a:p>
          <a:p>
            <a:pPr marL="0" indent="0">
              <a:buNone/>
            </a:pPr>
            <a:endParaRPr lang="uk-UA" dirty="0"/>
          </a:p>
          <a:p>
            <a:pPr marL="0" indent="0">
              <a:buNone/>
            </a:pPr>
            <a:endParaRPr lang="uk-UA" dirty="0"/>
          </a:p>
          <a:p>
            <a:pPr marL="0" indent="0">
              <a:buNone/>
            </a:pPr>
            <a:endParaRPr lang="uk-UA" dirty="0"/>
          </a:p>
          <a:p>
            <a:pPr marL="0" indent="0">
              <a:buNone/>
            </a:pPr>
            <a:endParaRPr lang="uk-UA" dirty="0"/>
          </a:p>
        </p:txBody>
      </p:sp>
      <p:pic>
        <p:nvPicPr>
          <p:cNvPr id="9" name="Рисунок 8">
            <a:extLst>
              <a:ext uri="{FF2B5EF4-FFF2-40B4-BE49-F238E27FC236}">
                <a16:creationId xmlns:a16="http://schemas.microsoft.com/office/drawing/2014/main" id="{3AD25824-7795-A3BD-BCCF-04B498D64D43}"/>
              </a:ext>
            </a:extLst>
          </p:cNvPr>
          <p:cNvPicPr>
            <a:picLocks noChangeAspect="1"/>
          </p:cNvPicPr>
          <p:nvPr/>
        </p:nvPicPr>
        <p:blipFill>
          <a:blip r:embed="rId2"/>
          <a:stretch>
            <a:fillRect/>
          </a:stretch>
        </p:blipFill>
        <p:spPr>
          <a:xfrm>
            <a:off x="4906785" y="4481689"/>
            <a:ext cx="3180114" cy="2116221"/>
          </a:xfrm>
          <a:prstGeom prst="rect">
            <a:avLst/>
          </a:prstGeom>
        </p:spPr>
      </p:pic>
      <p:pic>
        <p:nvPicPr>
          <p:cNvPr id="10" name="Рисунок 9">
            <a:extLst>
              <a:ext uri="{FF2B5EF4-FFF2-40B4-BE49-F238E27FC236}">
                <a16:creationId xmlns:a16="http://schemas.microsoft.com/office/drawing/2014/main" id="{042DDE01-E491-7428-5A09-FDE920992C4F}"/>
              </a:ext>
            </a:extLst>
          </p:cNvPr>
          <p:cNvPicPr>
            <a:picLocks noChangeAspect="1"/>
          </p:cNvPicPr>
          <p:nvPr/>
        </p:nvPicPr>
        <p:blipFill>
          <a:blip r:embed="rId3"/>
          <a:stretch>
            <a:fillRect/>
          </a:stretch>
        </p:blipFill>
        <p:spPr>
          <a:xfrm>
            <a:off x="1251678" y="4481690"/>
            <a:ext cx="3191677" cy="2116221"/>
          </a:xfrm>
          <a:prstGeom prst="rect">
            <a:avLst/>
          </a:prstGeom>
        </p:spPr>
      </p:pic>
      <p:pic>
        <p:nvPicPr>
          <p:cNvPr id="11" name="Рисунок 10">
            <a:extLst>
              <a:ext uri="{FF2B5EF4-FFF2-40B4-BE49-F238E27FC236}">
                <a16:creationId xmlns:a16="http://schemas.microsoft.com/office/drawing/2014/main" id="{DAA3CF6C-5F2E-A570-B97F-9F8C7A0C4C0A}"/>
              </a:ext>
            </a:extLst>
          </p:cNvPr>
          <p:cNvPicPr>
            <a:picLocks noChangeAspect="1"/>
          </p:cNvPicPr>
          <p:nvPr/>
        </p:nvPicPr>
        <p:blipFill>
          <a:blip r:embed="rId4"/>
          <a:stretch>
            <a:fillRect/>
          </a:stretch>
        </p:blipFill>
        <p:spPr>
          <a:xfrm>
            <a:off x="8550330" y="4481690"/>
            <a:ext cx="3109950" cy="2116221"/>
          </a:xfrm>
          <a:prstGeom prst="rect">
            <a:avLst/>
          </a:prstGeom>
        </p:spPr>
      </p:pic>
    </p:spTree>
    <p:extLst>
      <p:ext uri="{BB962C8B-B14F-4D97-AF65-F5344CB8AC3E}">
        <p14:creationId xmlns:p14="http://schemas.microsoft.com/office/powerpoint/2010/main" val="309889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6321B0-F724-6487-3D59-981EA85689DD}"/>
              </a:ext>
            </a:extLst>
          </p:cNvPr>
          <p:cNvSpPr>
            <a:spLocks noGrp="1"/>
          </p:cNvSpPr>
          <p:nvPr>
            <p:ph type="title"/>
          </p:nvPr>
        </p:nvSpPr>
        <p:spPr>
          <a:xfrm>
            <a:off x="1283209" y="137216"/>
            <a:ext cx="10178322" cy="342829"/>
          </a:xfrm>
        </p:spPr>
        <p:txBody>
          <a:bodyPr>
            <a:normAutofit fontScale="90000"/>
          </a:bodyPr>
          <a:lstStyle/>
          <a:p>
            <a:r>
              <a:rPr lang="uk-UA" dirty="0">
                <a:solidFill>
                  <a:srgbClr val="FF0000"/>
                </a:solidFill>
              </a:rPr>
              <a:t>Як не прикро, але…</a:t>
            </a:r>
          </a:p>
        </p:txBody>
      </p:sp>
      <p:pic>
        <p:nvPicPr>
          <p:cNvPr id="4" name="Рисунок 3">
            <a:extLst>
              <a:ext uri="{FF2B5EF4-FFF2-40B4-BE49-F238E27FC236}">
                <a16:creationId xmlns:a16="http://schemas.microsoft.com/office/drawing/2014/main" id="{D00F67E5-50D7-DC11-F58F-03CFFD653500}"/>
              </a:ext>
            </a:extLst>
          </p:cNvPr>
          <p:cNvPicPr>
            <a:picLocks noChangeAspect="1"/>
          </p:cNvPicPr>
          <p:nvPr/>
        </p:nvPicPr>
        <p:blipFill>
          <a:blip r:embed="rId2"/>
          <a:stretch>
            <a:fillRect/>
          </a:stretch>
        </p:blipFill>
        <p:spPr>
          <a:xfrm>
            <a:off x="1283209" y="914400"/>
            <a:ext cx="6012554" cy="5577840"/>
          </a:xfrm>
          <a:prstGeom prst="rect">
            <a:avLst/>
          </a:prstGeom>
        </p:spPr>
      </p:pic>
      <p:pic>
        <p:nvPicPr>
          <p:cNvPr id="5" name="Рисунок 4">
            <a:extLst>
              <a:ext uri="{FF2B5EF4-FFF2-40B4-BE49-F238E27FC236}">
                <a16:creationId xmlns:a16="http://schemas.microsoft.com/office/drawing/2014/main" id="{F7645862-6A38-AEDF-4B9E-65CB125FF151}"/>
              </a:ext>
            </a:extLst>
          </p:cNvPr>
          <p:cNvPicPr>
            <a:picLocks noChangeAspect="1"/>
          </p:cNvPicPr>
          <p:nvPr/>
        </p:nvPicPr>
        <p:blipFill>
          <a:blip r:embed="rId3"/>
          <a:stretch>
            <a:fillRect/>
          </a:stretch>
        </p:blipFill>
        <p:spPr>
          <a:xfrm>
            <a:off x="7614317" y="903041"/>
            <a:ext cx="3847214" cy="5406405"/>
          </a:xfrm>
          <a:prstGeom prst="rect">
            <a:avLst/>
          </a:prstGeom>
        </p:spPr>
      </p:pic>
    </p:spTree>
    <p:extLst>
      <p:ext uri="{BB962C8B-B14F-4D97-AF65-F5344CB8AC3E}">
        <p14:creationId xmlns:p14="http://schemas.microsoft.com/office/powerpoint/2010/main" val="280522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8A87-3B05-4699-08DF-8BC321AFF76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CA89B72-5EAD-F2DC-A05A-4DEEEB172A1B}"/>
              </a:ext>
            </a:extLst>
          </p:cNvPr>
          <p:cNvPicPr>
            <a:picLocks noChangeAspect="1"/>
          </p:cNvPicPr>
          <p:nvPr/>
        </p:nvPicPr>
        <p:blipFill>
          <a:blip r:embed="rId2"/>
          <a:stretch>
            <a:fillRect/>
          </a:stretch>
        </p:blipFill>
        <p:spPr>
          <a:xfrm>
            <a:off x="2023109" y="1089361"/>
            <a:ext cx="8557533" cy="5238130"/>
          </a:xfrm>
          <a:prstGeom prst="rect">
            <a:avLst/>
          </a:prstGeom>
        </p:spPr>
      </p:pic>
      <p:sp>
        <p:nvSpPr>
          <p:cNvPr id="2" name="Прямокутник 1">
            <a:extLst>
              <a:ext uri="{FF2B5EF4-FFF2-40B4-BE49-F238E27FC236}">
                <a16:creationId xmlns:a16="http://schemas.microsoft.com/office/drawing/2014/main" id="{9F2CC9B6-CC4F-C7BE-65EF-B803802B5776}"/>
              </a:ext>
            </a:extLst>
          </p:cNvPr>
          <p:cNvSpPr/>
          <p:nvPr/>
        </p:nvSpPr>
        <p:spPr>
          <a:xfrm>
            <a:off x="2054032" y="166031"/>
            <a:ext cx="8526609" cy="923330"/>
          </a:xfrm>
          <a:prstGeom prst="rect">
            <a:avLst/>
          </a:prstGeom>
          <a:noFill/>
        </p:spPr>
        <p:txBody>
          <a:bodyPr wrap="square" lIns="91440" tIns="45720" rIns="91440" bIns="45720">
            <a:spAutoFit/>
          </a:bodyPr>
          <a:lstStyle/>
          <a:p>
            <a:pPr algn="ctr"/>
            <a:r>
              <a:rPr lang="uk-UA"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В навчальному закладі</a:t>
            </a:r>
          </a:p>
        </p:txBody>
      </p:sp>
    </p:spTree>
    <p:extLst>
      <p:ext uri="{BB962C8B-B14F-4D97-AF65-F5344CB8AC3E}">
        <p14:creationId xmlns:p14="http://schemas.microsoft.com/office/powerpoint/2010/main" val="117510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20B0A33-D5CB-8D8F-1ED6-288CEE1E991B}"/>
              </a:ext>
            </a:extLst>
          </p:cNvPr>
          <p:cNvPicPr>
            <a:picLocks noChangeAspect="1"/>
          </p:cNvPicPr>
          <p:nvPr/>
        </p:nvPicPr>
        <p:blipFill>
          <a:blip r:embed="rId2"/>
          <a:stretch>
            <a:fillRect/>
          </a:stretch>
        </p:blipFill>
        <p:spPr>
          <a:xfrm>
            <a:off x="3939015" y="1976203"/>
            <a:ext cx="7659729" cy="4629548"/>
          </a:xfrm>
          <a:prstGeom prst="rect">
            <a:avLst/>
          </a:prstGeom>
        </p:spPr>
      </p:pic>
      <p:pic>
        <p:nvPicPr>
          <p:cNvPr id="3" name="Рисунок 2">
            <a:extLst>
              <a:ext uri="{FF2B5EF4-FFF2-40B4-BE49-F238E27FC236}">
                <a16:creationId xmlns:a16="http://schemas.microsoft.com/office/drawing/2014/main" id="{6A43A32F-96F7-1583-171D-FF4377C2E393}"/>
              </a:ext>
            </a:extLst>
          </p:cNvPr>
          <p:cNvPicPr>
            <a:picLocks noChangeAspect="1"/>
          </p:cNvPicPr>
          <p:nvPr/>
        </p:nvPicPr>
        <p:blipFill>
          <a:blip r:embed="rId3"/>
          <a:srcRect t="6332"/>
          <a:stretch/>
        </p:blipFill>
        <p:spPr>
          <a:xfrm>
            <a:off x="1095626" y="111695"/>
            <a:ext cx="5092417" cy="1864508"/>
          </a:xfrm>
          <a:prstGeom prst="rect">
            <a:avLst/>
          </a:prstGeom>
        </p:spPr>
      </p:pic>
      <p:pic>
        <p:nvPicPr>
          <p:cNvPr id="2" name="Рисунок 1">
            <a:extLst>
              <a:ext uri="{FF2B5EF4-FFF2-40B4-BE49-F238E27FC236}">
                <a16:creationId xmlns:a16="http://schemas.microsoft.com/office/drawing/2014/main" id="{F1086628-6654-A4E0-F6FE-BA53609859E8}"/>
              </a:ext>
            </a:extLst>
          </p:cNvPr>
          <p:cNvPicPr>
            <a:picLocks noChangeAspect="1"/>
          </p:cNvPicPr>
          <p:nvPr/>
        </p:nvPicPr>
        <p:blipFill>
          <a:blip r:embed="rId4"/>
          <a:srcRect l="8239" r="17559"/>
          <a:stretch/>
        </p:blipFill>
        <p:spPr>
          <a:xfrm>
            <a:off x="6773605" y="111695"/>
            <a:ext cx="1505902" cy="1753054"/>
          </a:xfrm>
          <a:prstGeom prst="rect">
            <a:avLst/>
          </a:prstGeom>
        </p:spPr>
      </p:pic>
      <p:pic>
        <p:nvPicPr>
          <p:cNvPr id="4" name="Рисунок 3">
            <a:extLst>
              <a:ext uri="{FF2B5EF4-FFF2-40B4-BE49-F238E27FC236}">
                <a16:creationId xmlns:a16="http://schemas.microsoft.com/office/drawing/2014/main" id="{BE61A1FD-6815-82CB-543D-735628BE03AB}"/>
              </a:ext>
            </a:extLst>
          </p:cNvPr>
          <p:cNvPicPr>
            <a:picLocks noChangeAspect="1"/>
          </p:cNvPicPr>
          <p:nvPr/>
        </p:nvPicPr>
        <p:blipFill>
          <a:blip r:embed="rId5"/>
          <a:stretch>
            <a:fillRect/>
          </a:stretch>
        </p:blipFill>
        <p:spPr>
          <a:xfrm>
            <a:off x="8865069" y="162980"/>
            <a:ext cx="2733675" cy="1676400"/>
          </a:xfrm>
          <a:prstGeom prst="rect">
            <a:avLst/>
          </a:prstGeom>
        </p:spPr>
      </p:pic>
      <p:pic>
        <p:nvPicPr>
          <p:cNvPr id="5" name="Рисунок 4">
            <a:extLst>
              <a:ext uri="{FF2B5EF4-FFF2-40B4-BE49-F238E27FC236}">
                <a16:creationId xmlns:a16="http://schemas.microsoft.com/office/drawing/2014/main" id="{A2A75524-55EB-228D-DA7D-911AE409C2A5}"/>
              </a:ext>
            </a:extLst>
          </p:cNvPr>
          <p:cNvPicPr>
            <a:picLocks noChangeAspect="1"/>
          </p:cNvPicPr>
          <p:nvPr/>
        </p:nvPicPr>
        <p:blipFill>
          <a:blip r:embed="rId6"/>
          <a:stretch>
            <a:fillRect/>
          </a:stretch>
        </p:blipFill>
        <p:spPr>
          <a:xfrm>
            <a:off x="1022459" y="2225992"/>
            <a:ext cx="2619375" cy="1743075"/>
          </a:xfrm>
          <a:prstGeom prst="rect">
            <a:avLst/>
          </a:prstGeom>
        </p:spPr>
      </p:pic>
      <p:pic>
        <p:nvPicPr>
          <p:cNvPr id="8" name="Рисунок 7">
            <a:extLst>
              <a:ext uri="{FF2B5EF4-FFF2-40B4-BE49-F238E27FC236}">
                <a16:creationId xmlns:a16="http://schemas.microsoft.com/office/drawing/2014/main" id="{7807F794-71AF-7DDB-550C-F7522A1906C4}"/>
              </a:ext>
            </a:extLst>
          </p:cNvPr>
          <p:cNvPicPr>
            <a:picLocks noChangeAspect="1"/>
          </p:cNvPicPr>
          <p:nvPr/>
        </p:nvPicPr>
        <p:blipFill>
          <a:blip r:embed="rId7"/>
          <a:stretch>
            <a:fillRect/>
          </a:stretch>
        </p:blipFill>
        <p:spPr>
          <a:xfrm>
            <a:off x="945883" y="4442327"/>
            <a:ext cx="2695951" cy="1905266"/>
          </a:xfrm>
          <a:prstGeom prst="rect">
            <a:avLst/>
          </a:prstGeom>
        </p:spPr>
      </p:pic>
    </p:spTree>
    <p:extLst>
      <p:ext uri="{BB962C8B-B14F-4D97-AF65-F5344CB8AC3E}">
        <p14:creationId xmlns:p14="http://schemas.microsoft.com/office/powerpoint/2010/main" val="143595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3CE1AF9-448D-9868-C6BC-FC7F8DD5E86B}"/>
              </a:ext>
            </a:extLst>
          </p:cNvPr>
          <p:cNvPicPr>
            <a:picLocks noChangeAspect="1"/>
          </p:cNvPicPr>
          <p:nvPr/>
        </p:nvPicPr>
        <p:blipFill>
          <a:blip r:embed="rId2"/>
          <a:srcRect l="2934" t="3968" r="2284" b="3478"/>
          <a:stretch/>
        </p:blipFill>
        <p:spPr>
          <a:xfrm>
            <a:off x="1611251" y="1018092"/>
            <a:ext cx="9338689" cy="5354795"/>
          </a:xfrm>
          <a:prstGeom prst="rect">
            <a:avLst/>
          </a:prstGeom>
        </p:spPr>
      </p:pic>
      <p:sp>
        <p:nvSpPr>
          <p:cNvPr id="10" name="Прямокутник 9">
            <a:extLst>
              <a:ext uri="{FF2B5EF4-FFF2-40B4-BE49-F238E27FC236}">
                <a16:creationId xmlns:a16="http://schemas.microsoft.com/office/drawing/2014/main" id="{A9661A08-26AA-D46F-887C-D5F3F9C5BB1B}"/>
              </a:ext>
            </a:extLst>
          </p:cNvPr>
          <p:cNvSpPr/>
          <p:nvPr/>
        </p:nvSpPr>
        <p:spPr>
          <a:xfrm>
            <a:off x="857250" y="0"/>
            <a:ext cx="10961370" cy="707886"/>
          </a:xfrm>
          <a:prstGeom prst="rect">
            <a:avLst/>
          </a:prstGeom>
          <a:noFill/>
        </p:spPr>
        <p:txBody>
          <a:bodyPr wrap="square" lIns="91440" tIns="45720" rIns="91440" bIns="45720">
            <a:spAutoFit/>
          </a:bodyPr>
          <a:lstStyle/>
          <a:p>
            <a:pPr algn="ctr"/>
            <a:r>
              <a:rPr lang="uk-UA"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Хто повинен реагувати на випадки булінгу </a:t>
            </a:r>
          </a:p>
        </p:txBody>
      </p:sp>
    </p:spTree>
    <p:extLst>
      <p:ext uri="{BB962C8B-B14F-4D97-AF65-F5344CB8AC3E}">
        <p14:creationId xmlns:p14="http://schemas.microsoft.com/office/powerpoint/2010/main" val="2392146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C4B35F9F-E0E8-1488-8CF4-CC8C6CF0C455}"/>
              </a:ext>
            </a:extLst>
          </p:cNvPr>
          <p:cNvPicPr>
            <a:picLocks noGrp="1" noChangeAspect="1"/>
          </p:cNvPicPr>
          <p:nvPr>
            <p:ph idx="1"/>
          </p:nvPr>
        </p:nvPicPr>
        <p:blipFill>
          <a:blip r:embed="rId2"/>
          <a:srcRect l="2200" r="2284"/>
          <a:stretch/>
        </p:blipFill>
        <p:spPr>
          <a:xfrm>
            <a:off x="1058733" y="1067522"/>
            <a:ext cx="5312769" cy="4722955"/>
          </a:xfrm>
          <a:prstGeom prst="rect">
            <a:avLst/>
          </a:prstGeom>
        </p:spPr>
      </p:pic>
      <p:pic>
        <p:nvPicPr>
          <p:cNvPr id="6" name="Рисунок 5">
            <a:extLst>
              <a:ext uri="{FF2B5EF4-FFF2-40B4-BE49-F238E27FC236}">
                <a16:creationId xmlns:a16="http://schemas.microsoft.com/office/drawing/2014/main" id="{9FC09BD1-C9F4-CF07-E59B-81691F3A4914}"/>
              </a:ext>
            </a:extLst>
          </p:cNvPr>
          <p:cNvPicPr>
            <a:picLocks noChangeAspect="1"/>
          </p:cNvPicPr>
          <p:nvPr/>
        </p:nvPicPr>
        <p:blipFill>
          <a:blip r:embed="rId3"/>
          <a:srcRect l="2872" r="-2872"/>
          <a:stretch/>
        </p:blipFill>
        <p:spPr>
          <a:xfrm>
            <a:off x="6720840" y="1815005"/>
            <a:ext cx="4937760" cy="4722955"/>
          </a:xfrm>
          <a:prstGeom prst="rect">
            <a:avLst/>
          </a:prstGeom>
        </p:spPr>
      </p:pic>
      <p:sp>
        <p:nvSpPr>
          <p:cNvPr id="7" name="Прямокутник 6">
            <a:extLst>
              <a:ext uri="{FF2B5EF4-FFF2-40B4-BE49-F238E27FC236}">
                <a16:creationId xmlns:a16="http://schemas.microsoft.com/office/drawing/2014/main" id="{F7AFE191-6E84-4955-7AAB-67C1A115E681}"/>
              </a:ext>
            </a:extLst>
          </p:cNvPr>
          <p:cNvSpPr/>
          <p:nvPr/>
        </p:nvSpPr>
        <p:spPr>
          <a:xfrm>
            <a:off x="855804" y="113253"/>
            <a:ext cx="11031396" cy="707886"/>
          </a:xfrm>
          <a:prstGeom prst="rect">
            <a:avLst/>
          </a:prstGeom>
          <a:noFill/>
        </p:spPr>
        <p:txBody>
          <a:bodyPr wrap="square" lIns="91440" tIns="45720" rIns="91440" bIns="45720">
            <a:spAutoFit/>
          </a:bodyPr>
          <a:lstStyle/>
          <a:p>
            <a:pPr algn="ctr"/>
            <a:r>
              <a:rPr lang="uk-UA" sz="4000" b="1" cap="none" spc="0" dirty="0">
                <a:ln w="0"/>
                <a:solidFill>
                  <a:schemeClr val="accent1">
                    <a:lumMod val="75000"/>
                  </a:schemeClr>
                </a:solidFill>
                <a:effectLst>
                  <a:outerShdw blurRad="38100" dist="25400" dir="5400000" algn="ctr" rotWithShape="0">
                    <a:srgbClr val="6E747A">
                      <a:alpha val="43000"/>
                    </a:srgbClr>
                  </a:outerShdw>
                </a:effectLst>
              </a:rPr>
              <a:t>Повноваження та дії керівника закладу освіти</a:t>
            </a:r>
          </a:p>
        </p:txBody>
      </p:sp>
    </p:spTree>
    <p:extLst>
      <p:ext uri="{BB962C8B-B14F-4D97-AF65-F5344CB8AC3E}">
        <p14:creationId xmlns:p14="http://schemas.microsoft.com/office/powerpoint/2010/main" val="426169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71EB7-FCAA-E10D-2923-D51CEAD4C704}"/>
              </a:ext>
            </a:extLst>
          </p:cNvPr>
          <p:cNvSpPr>
            <a:spLocks noGrp="1"/>
          </p:cNvSpPr>
          <p:nvPr>
            <p:ph type="title"/>
          </p:nvPr>
        </p:nvSpPr>
        <p:spPr>
          <a:xfrm>
            <a:off x="6766560" y="333655"/>
            <a:ext cx="4634166" cy="2125979"/>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k-UA" b="1" dirty="0">
                <a:solidFill>
                  <a:srgbClr val="7030A0"/>
                </a:solidFill>
              </a:rPr>
              <a:t>Чому</a:t>
            </a:r>
            <a:br>
              <a:rPr lang="uk-UA" b="1" dirty="0">
                <a:solidFill>
                  <a:srgbClr val="7030A0"/>
                </a:solidFill>
              </a:rPr>
            </a:br>
            <a:r>
              <a:rPr lang="uk-UA" b="1" dirty="0">
                <a:solidFill>
                  <a:srgbClr val="7030A0"/>
                </a:solidFill>
              </a:rPr>
              <a:t>агресори булять?</a:t>
            </a:r>
          </a:p>
        </p:txBody>
      </p:sp>
      <p:pic>
        <p:nvPicPr>
          <p:cNvPr id="4" name="Місце для вмісту 11">
            <a:extLst>
              <a:ext uri="{FF2B5EF4-FFF2-40B4-BE49-F238E27FC236}">
                <a16:creationId xmlns:a16="http://schemas.microsoft.com/office/drawing/2014/main" id="{7DF40BFD-303A-2A51-1C91-34CBAF7693FD}"/>
              </a:ext>
            </a:extLst>
          </p:cNvPr>
          <p:cNvPicPr>
            <a:picLocks noGrp="1" noChangeAspect="1"/>
          </p:cNvPicPr>
          <p:nvPr>
            <p:ph idx="1"/>
          </p:nvPr>
        </p:nvPicPr>
        <p:blipFill>
          <a:blip r:embed="rId2"/>
          <a:srcRect t="7974" b="33217"/>
          <a:stretch/>
        </p:blipFill>
        <p:spPr>
          <a:xfrm>
            <a:off x="1180260" y="386542"/>
            <a:ext cx="4475675" cy="2310919"/>
          </a:xfrm>
          <a:ln>
            <a:solidFill>
              <a:schemeClr val="tx2">
                <a:lumMod val="10000"/>
                <a:lumOff val="90000"/>
              </a:schemeClr>
            </a:solidFill>
          </a:ln>
        </p:spPr>
        <p:style>
          <a:lnRef idx="1">
            <a:schemeClr val="accent4"/>
          </a:lnRef>
          <a:fillRef idx="2">
            <a:schemeClr val="accent4"/>
          </a:fillRef>
          <a:effectRef idx="1">
            <a:schemeClr val="accent4"/>
          </a:effectRef>
          <a:fontRef idx="minor">
            <a:schemeClr val="dk1"/>
          </a:fontRef>
        </p:style>
      </p:pic>
      <p:pic>
        <p:nvPicPr>
          <p:cNvPr id="5" name="Рисунок 4">
            <a:extLst>
              <a:ext uri="{FF2B5EF4-FFF2-40B4-BE49-F238E27FC236}">
                <a16:creationId xmlns:a16="http://schemas.microsoft.com/office/drawing/2014/main" id="{670184A8-6B88-D925-AC93-6A45CD22CE12}"/>
              </a:ext>
            </a:extLst>
          </p:cNvPr>
          <p:cNvPicPr>
            <a:picLocks noChangeAspect="1"/>
          </p:cNvPicPr>
          <p:nvPr/>
        </p:nvPicPr>
        <p:blipFill>
          <a:blip r:embed="rId3"/>
          <a:stretch>
            <a:fillRect/>
          </a:stretch>
        </p:blipFill>
        <p:spPr>
          <a:xfrm>
            <a:off x="7012413" y="3776187"/>
            <a:ext cx="4142459" cy="2615411"/>
          </a:xfrm>
          <a:prstGeom prst="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pic>
      <p:pic>
        <p:nvPicPr>
          <p:cNvPr id="6" name="Рисунок 5">
            <a:extLst>
              <a:ext uri="{FF2B5EF4-FFF2-40B4-BE49-F238E27FC236}">
                <a16:creationId xmlns:a16="http://schemas.microsoft.com/office/drawing/2014/main" id="{75AB2796-D46F-C807-5E86-D8320CB9D973}"/>
              </a:ext>
            </a:extLst>
          </p:cNvPr>
          <p:cNvPicPr>
            <a:picLocks noChangeAspect="1"/>
          </p:cNvPicPr>
          <p:nvPr/>
        </p:nvPicPr>
        <p:blipFill>
          <a:blip r:embed="rId4"/>
          <a:stretch>
            <a:fillRect/>
          </a:stretch>
        </p:blipFill>
        <p:spPr>
          <a:xfrm>
            <a:off x="1173718" y="3244115"/>
            <a:ext cx="4747024" cy="3147483"/>
          </a:xfrm>
          <a:prstGeom prst="rect">
            <a:avLst/>
          </a:prstGeom>
        </p:spPr>
      </p:pic>
      <p:pic>
        <p:nvPicPr>
          <p:cNvPr id="3" name="Місце для вмісту 11">
            <a:extLst>
              <a:ext uri="{FF2B5EF4-FFF2-40B4-BE49-F238E27FC236}">
                <a16:creationId xmlns:a16="http://schemas.microsoft.com/office/drawing/2014/main" id="{B0C77708-E4D6-58CE-E42E-F3C500D0850B}"/>
              </a:ext>
            </a:extLst>
          </p:cNvPr>
          <p:cNvPicPr>
            <a:picLocks noChangeAspect="1"/>
          </p:cNvPicPr>
          <p:nvPr/>
        </p:nvPicPr>
        <p:blipFill>
          <a:blip r:embed="rId2"/>
          <a:srcRect t="69939"/>
          <a:stretch/>
        </p:blipFill>
        <p:spPr>
          <a:xfrm>
            <a:off x="7012413" y="2697461"/>
            <a:ext cx="4142459" cy="1093307"/>
          </a:xfrm>
          <a:prstGeom prst="rect">
            <a:avLst/>
          </a:prstGeom>
          <a:ln w="6350" cap="flat" cmpd="sng" algn="in">
            <a:solidFill>
              <a:schemeClr val="tx2">
                <a:lumMod val="10000"/>
                <a:lumOff val="90000"/>
              </a:schemeClr>
            </a:solidFill>
            <a:prstDash val="solid"/>
          </a:ln>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212634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37D8-5D7F-7DB0-93BA-A7922D3516C3}"/>
            </a:ext>
          </a:extLst>
        </p:cNvPr>
        <p:cNvGrpSpPr/>
        <p:nvPr/>
      </p:nvGrpSpPr>
      <p:grpSpPr>
        <a:xfrm>
          <a:off x="0" y="0"/>
          <a:ext cx="0" cy="0"/>
          <a:chOff x="0" y="0"/>
          <a:chExt cx="0" cy="0"/>
        </a:xfrm>
      </p:grpSpPr>
      <p:pic>
        <p:nvPicPr>
          <p:cNvPr id="1026" name="Picture 2" descr="Протидія булінгу">
            <a:extLst>
              <a:ext uri="{FF2B5EF4-FFF2-40B4-BE49-F238E27FC236}">
                <a16:creationId xmlns:a16="http://schemas.microsoft.com/office/drawing/2014/main" id="{7A9574C4-5295-14D7-4892-AD79E301A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64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27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34CAA-5CEF-EA63-5924-87C029ED548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EB73860-A9B8-D2CF-B1C6-3394D33BCC08}"/>
              </a:ext>
            </a:extLst>
          </p:cNvPr>
          <p:cNvPicPr>
            <a:picLocks noChangeAspect="1"/>
          </p:cNvPicPr>
          <p:nvPr/>
        </p:nvPicPr>
        <p:blipFill>
          <a:blip r:embed="rId2"/>
          <a:srcRect t="15284" b="23555"/>
          <a:stretch/>
        </p:blipFill>
        <p:spPr>
          <a:xfrm>
            <a:off x="1245476" y="1158764"/>
            <a:ext cx="10011103" cy="5470635"/>
          </a:xfrm>
          <a:prstGeom prst="rect">
            <a:avLst/>
          </a:prstGeom>
        </p:spPr>
      </p:pic>
      <p:sp>
        <p:nvSpPr>
          <p:cNvPr id="2" name="Прямокутник 1">
            <a:extLst>
              <a:ext uri="{FF2B5EF4-FFF2-40B4-BE49-F238E27FC236}">
                <a16:creationId xmlns:a16="http://schemas.microsoft.com/office/drawing/2014/main" id="{6CC114E3-E879-33E4-3DA0-2B719EC407BE}"/>
              </a:ext>
            </a:extLst>
          </p:cNvPr>
          <p:cNvSpPr/>
          <p:nvPr/>
        </p:nvSpPr>
        <p:spPr>
          <a:xfrm>
            <a:off x="1245476" y="115747"/>
            <a:ext cx="9534341"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Запам’ятай! У випадку булінгу</a:t>
            </a:r>
          </a:p>
        </p:txBody>
      </p:sp>
    </p:spTree>
    <p:extLst>
      <p:ext uri="{BB962C8B-B14F-4D97-AF65-F5344CB8AC3E}">
        <p14:creationId xmlns:p14="http://schemas.microsoft.com/office/powerpoint/2010/main" val="230029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AFB50C6-B0CF-7D25-7DBC-B6D8F8C3D16E}"/>
              </a:ext>
            </a:extLst>
          </p:cNvPr>
          <p:cNvPicPr>
            <a:picLocks noChangeAspect="1"/>
          </p:cNvPicPr>
          <p:nvPr/>
        </p:nvPicPr>
        <p:blipFill>
          <a:blip r:embed="rId2"/>
          <a:srcRect t="11035"/>
          <a:stretch/>
        </p:blipFill>
        <p:spPr>
          <a:xfrm>
            <a:off x="1371599" y="1103586"/>
            <a:ext cx="10137229" cy="5785944"/>
          </a:xfrm>
          <a:prstGeom prst="rect">
            <a:avLst/>
          </a:prstGeom>
        </p:spPr>
      </p:pic>
      <p:sp>
        <p:nvSpPr>
          <p:cNvPr id="2" name="Прямокутник 1">
            <a:extLst>
              <a:ext uri="{FF2B5EF4-FFF2-40B4-BE49-F238E27FC236}">
                <a16:creationId xmlns:a16="http://schemas.microsoft.com/office/drawing/2014/main" id="{5CFB20BF-CFD4-63DF-26F4-3560FB9D0FDF}"/>
              </a:ext>
            </a:extLst>
          </p:cNvPr>
          <p:cNvSpPr/>
          <p:nvPr/>
        </p:nvSpPr>
        <p:spPr>
          <a:xfrm>
            <a:off x="1842240" y="0"/>
            <a:ext cx="8507522" cy="923330"/>
          </a:xfrm>
          <a:prstGeom prst="rect">
            <a:avLst/>
          </a:prstGeom>
          <a:noFill/>
        </p:spPr>
        <p:txBody>
          <a:bodyPr wrap="none" lIns="91440" tIns="45720" rIns="91440" bIns="45720">
            <a:spAutoFit/>
          </a:bodyPr>
          <a:lstStyle/>
          <a:p>
            <a:pPr algn="ctr"/>
            <a:r>
              <a:rPr lang="uk-UA" sz="5400" b="1" cap="none" spc="50" dirty="0">
                <a:ln w="9525" cmpd="sng">
                  <a:solidFill>
                    <a:schemeClr val="accent1"/>
                  </a:solidFill>
                  <a:prstDash val="solid"/>
                </a:ln>
                <a:solidFill>
                  <a:schemeClr val="tx2">
                    <a:lumMod val="50000"/>
                    <a:lumOff val="50000"/>
                  </a:schemeClr>
                </a:solidFill>
                <a:effectLst>
                  <a:glow rad="38100">
                    <a:schemeClr val="accent1">
                      <a:alpha val="40000"/>
                    </a:schemeClr>
                  </a:glow>
                </a:effectLst>
              </a:rPr>
              <a:t>Як ви вважаєте, це булінг?</a:t>
            </a:r>
          </a:p>
        </p:txBody>
      </p:sp>
    </p:spTree>
    <p:extLst>
      <p:ext uri="{BB962C8B-B14F-4D97-AF65-F5344CB8AC3E}">
        <p14:creationId xmlns:p14="http://schemas.microsoft.com/office/powerpoint/2010/main" val="18271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69F155-7F01-7C03-4713-BBF67E601997}"/>
              </a:ext>
            </a:extLst>
          </p:cNvPr>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fontScale="90000"/>
          </a:bodyPr>
          <a:lstStyle/>
          <a:p>
            <a:r>
              <a:rPr lang="uk-UA" b="1" dirty="0">
                <a:solidFill>
                  <a:srgbClr val="7030A0"/>
                </a:solidFill>
              </a:rPr>
              <a:t>Що Робити, якщо твого друга чи  одногрупника булять?</a:t>
            </a:r>
          </a:p>
        </p:txBody>
      </p:sp>
      <p:pic>
        <p:nvPicPr>
          <p:cNvPr id="4" name="Місце для вмісту 3">
            <a:extLst>
              <a:ext uri="{FF2B5EF4-FFF2-40B4-BE49-F238E27FC236}">
                <a16:creationId xmlns:a16="http://schemas.microsoft.com/office/drawing/2014/main" id="{0477EFF8-EABB-2539-CAAE-29123820615C}"/>
              </a:ext>
            </a:extLst>
          </p:cNvPr>
          <p:cNvPicPr>
            <a:picLocks noGrp="1" noChangeAspect="1"/>
          </p:cNvPicPr>
          <p:nvPr>
            <p:ph idx="1"/>
          </p:nvPr>
        </p:nvPicPr>
        <p:blipFill>
          <a:blip r:embed="rId2"/>
          <a:srcRect t="27517"/>
          <a:stretch/>
        </p:blipFill>
        <p:spPr>
          <a:xfrm>
            <a:off x="1251678" y="2434590"/>
            <a:ext cx="7441220" cy="3794760"/>
          </a:xfrm>
          <a:prstGeom prst="rect">
            <a:avLst/>
          </a:prstGeom>
        </p:spPr>
      </p:pic>
      <p:pic>
        <p:nvPicPr>
          <p:cNvPr id="1026" name="Picture 2" descr="Булінг: причини явища та його профілактика в школі – Освіта.UA">
            <a:extLst>
              <a:ext uri="{FF2B5EF4-FFF2-40B4-BE49-F238E27FC236}">
                <a16:creationId xmlns:a16="http://schemas.microsoft.com/office/drawing/2014/main" id="{3E840EFF-144D-A0FD-469C-C6E57EBE7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710" y="2823208"/>
            <a:ext cx="2583179" cy="301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4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06CFA9-2314-D188-2DF3-58870508DB70}"/>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uk-UA" b="1" dirty="0">
                <a:solidFill>
                  <a:srgbClr val="7030A0"/>
                </a:solidFill>
              </a:rPr>
              <a:t>А якщо ти поводишся </a:t>
            </a:r>
            <a:br>
              <a:rPr lang="uk-UA" b="1" dirty="0">
                <a:solidFill>
                  <a:srgbClr val="7030A0"/>
                </a:solidFill>
              </a:rPr>
            </a:br>
            <a:r>
              <a:rPr lang="uk-UA" b="1" dirty="0">
                <a:solidFill>
                  <a:srgbClr val="7030A0"/>
                </a:solidFill>
              </a:rPr>
              <a:t>як той, хто булить?</a:t>
            </a:r>
          </a:p>
        </p:txBody>
      </p:sp>
      <p:pic>
        <p:nvPicPr>
          <p:cNvPr id="4" name="Місце для вмісту 7">
            <a:extLst>
              <a:ext uri="{FF2B5EF4-FFF2-40B4-BE49-F238E27FC236}">
                <a16:creationId xmlns:a16="http://schemas.microsoft.com/office/drawing/2014/main" id="{D405FC36-B12D-17B7-9549-7251C604ECC4}"/>
              </a:ext>
            </a:extLst>
          </p:cNvPr>
          <p:cNvPicPr>
            <a:picLocks noGrp="1" noChangeAspect="1"/>
          </p:cNvPicPr>
          <p:nvPr>
            <p:ph idx="1"/>
          </p:nvPr>
        </p:nvPicPr>
        <p:blipFill>
          <a:blip r:embed="rId2"/>
          <a:stretch>
            <a:fillRect/>
          </a:stretch>
        </p:blipFill>
        <p:spPr>
          <a:xfrm>
            <a:off x="4926330" y="2137409"/>
            <a:ext cx="6623929" cy="4202713"/>
          </a:xfrm>
        </p:spPr>
      </p:pic>
      <p:pic>
        <p:nvPicPr>
          <p:cNvPr id="5" name="Рисунок 4">
            <a:extLst>
              <a:ext uri="{FF2B5EF4-FFF2-40B4-BE49-F238E27FC236}">
                <a16:creationId xmlns:a16="http://schemas.microsoft.com/office/drawing/2014/main" id="{5351942F-C941-C019-2D1D-E02B08E15DD9}"/>
              </a:ext>
            </a:extLst>
          </p:cNvPr>
          <p:cNvPicPr>
            <a:picLocks noChangeAspect="1"/>
          </p:cNvPicPr>
          <p:nvPr/>
        </p:nvPicPr>
        <p:blipFill>
          <a:blip r:embed="rId3"/>
          <a:stretch>
            <a:fillRect/>
          </a:stretch>
        </p:blipFill>
        <p:spPr>
          <a:xfrm>
            <a:off x="1345882" y="2507120"/>
            <a:ext cx="2963228" cy="3230740"/>
          </a:xfrm>
          <a:prstGeom prst="rect">
            <a:avLst/>
          </a:prstGeom>
        </p:spPr>
      </p:pic>
    </p:spTree>
    <p:extLst>
      <p:ext uri="{BB962C8B-B14F-4D97-AF65-F5344CB8AC3E}">
        <p14:creationId xmlns:p14="http://schemas.microsoft.com/office/powerpoint/2010/main" val="401175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BCB056-68F2-85FE-72F6-D2BD284C963D}"/>
              </a:ext>
            </a:extLst>
          </p:cNvPr>
          <p:cNvSpPr>
            <a:spLocks noGrp="1"/>
          </p:cNvSpPr>
          <p:nvPr>
            <p:ph type="title"/>
          </p:nvPr>
        </p:nvSpPr>
        <p:spPr>
          <a:xfrm>
            <a:off x="1277349" y="186245"/>
            <a:ext cx="8152401" cy="628649"/>
          </a:xfrm>
        </p:spPr>
        <p:txBody>
          <a:bodyPr>
            <a:normAutofit fontScale="90000"/>
          </a:bodyPr>
          <a:lstStyle/>
          <a:p>
            <a:pPr algn="ctr"/>
            <a:r>
              <a:rPr lang="uk-UA" sz="3600" dirty="0">
                <a:solidFill>
                  <a:srgbClr val="FF0000"/>
                </a:solidFill>
              </a:rPr>
              <a:t>Яке ж покарання очікує на булера </a:t>
            </a:r>
            <a:br>
              <a:rPr lang="uk-UA" sz="3600" dirty="0">
                <a:solidFill>
                  <a:srgbClr val="FF0000"/>
                </a:solidFill>
              </a:rPr>
            </a:br>
            <a:r>
              <a:rPr lang="uk-UA" sz="3600" dirty="0">
                <a:solidFill>
                  <a:srgbClr val="FF0000"/>
                </a:solidFill>
              </a:rPr>
              <a:t>чи його представників?</a:t>
            </a:r>
          </a:p>
        </p:txBody>
      </p:sp>
      <p:sp>
        <p:nvSpPr>
          <p:cNvPr id="3" name="Місце для вмісту 2">
            <a:extLst>
              <a:ext uri="{FF2B5EF4-FFF2-40B4-BE49-F238E27FC236}">
                <a16:creationId xmlns:a16="http://schemas.microsoft.com/office/drawing/2014/main" id="{EBA258F0-0AC7-D49D-F7BD-0A49DE918288}"/>
              </a:ext>
            </a:extLst>
          </p:cNvPr>
          <p:cNvSpPr>
            <a:spLocks noGrp="1"/>
          </p:cNvSpPr>
          <p:nvPr>
            <p:ph idx="1"/>
          </p:nvPr>
        </p:nvSpPr>
        <p:spPr>
          <a:xfrm>
            <a:off x="936261" y="1200150"/>
            <a:ext cx="10698480" cy="5006339"/>
          </a:xfrm>
        </p:spPr>
        <p:txBody>
          <a:bodyPr>
            <a:noAutofit/>
          </a:bodyPr>
          <a:lstStyle/>
          <a:p>
            <a:pPr marL="0" indent="0">
              <a:buNone/>
            </a:pPr>
            <a:r>
              <a:rPr lang="uk-UA" sz="1800" b="1" dirty="0">
                <a:solidFill>
                  <a:srgbClr val="FF0000"/>
                </a:solidFill>
                <a:latin typeface="Times New Roman" panose="02020603050405020304" pitchFamily="18" charset="0"/>
                <a:cs typeface="Times New Roman" panose="02020603050405020304" pitchFamily="18" charset="0"/>
              </a:rPr>
              <a:t>згідно зі статтею 173-4 Кодексу України про адміністративні правопорушення (КУпАП) </a:t>
            </a:r>
          </a:p>
          <a:p>
            <a:pPr marL="0" indent="0">
              <a:buNone/>
            </a:pPr>
            <a:r>
              <a:rPr lang="uk-UA" sz="1800" b="1" dirty="0">
                <a:solidFill>
                  <a:srgbClr val="FF0000"/>
                </a:solidFill>
                <a:latin typeface="Times New Roman" panose="02020603050405020304" pitchFamily="18" charset="0"/>
                <a:cs typeface="Times New Roman" panose="02020603050405020304" pitchFamily="18" charset="0"/>
              </a:rPr>
              <a:t>за вчинення булінгу існує відповідальність:</a:t>
            </a:r>
            <a:endParaRPr lang="uk-UA" sz="1800" dirty="0">
              <a:solidFill>
                <a:srgbClr val="FF0000"/>
              </a:solidFill>
              <a:latin typeface="Times New Roman" panose="02020603050405020304" pitchFamily="18" charset="0"/>
              <a:cs typeface="Times New Roman" panose="02020603050405020304" pitchFamily="18" charset="0"/>
            </a:endParaRPr>
          </a:p>
          <a:p>
            <a:r>
              <a:rPr lang="uk-UA" sz="1800" dirty="0">
                <a:solidFill>
                  <a:schemeClr val="tx1"/>
                </a:solidFill>
                <a:latin typeface="Times New Roman" panose="02020603050405020304" pitchFamily="18" charset="0"/>
                <a:cs typeface="Times New Roman" panose="02020603050405020304" pitchFamily="18" charset="0"/>
              </a:rPr>
              <a:t>у вигляді штрафу від </a:t>
            </a:r>
            <a:r>
              <a:rPr lang="uk-UA" sz="1800" b="1" dirty="0">
                <a:solidFill>
                  <a:schemeClr val="tx1"/>
                </a:solidFill>
                <a:latin typeface="Times New Roman" panose="02020603050405020304" pitchFamily="18" charset="0"/>
                <a:cs typeface="Times New Roman" panose="02020603050405020304" pitchFamily="18" charset="0"/>
              </a:rPr>
              <a:t>850 до 1700 </a:t>
            </a:r>
            <a:r>
              <a:rPr lang="uk-UA" sz="1800" dirty="0">
                <a:solidFill>
                  <a:schemeClr val="tx1"/>
                </a:solidFill>
                <a:latin typeface="Times New Roman" panose="02020603050405020304" pitchFamily="18" charset="0"/>
                <a:cs typeface="Times New Roman" panose="02020603050405020304" pitchFamily="18" charset="0"/>
              </a:rPr>
              <a:t>грн</a:t>
            </a:r>
          </a:p>
          <a:p>
            <a:r>
              <a:rPr lang="uk-UA" sz="1800" dirty="0">
                <a:solidFill>
                  <a:schemeClr val="tx1"/>
                </a:solidFill>
                <a:latin typeface="Times New Roman" panose="02020603050405020304" pitchFamily="18" charset="0"/>
                <a:cs typeface="Times New Roman" panose="02020603050405020304" pitchFamily="18" charset="0"/>
              </a:rPr>
              <a:t>у вигляді громадських робіт на строк від </a:t>
            </a:r>
            <a:r>
              <a:rPr lang="uk-UA" sz="1800" b="1" dirty="0">
                <a:solidFill>
                  <a:schemeClr val="tx1"/>
                </a:solidFill>
                <a:latin typeface="Times New Roman" panose="02020603050405020304" pitchFamily="18" charset="0"/>
                <a:cs typeface="Times New Roman" panose="02020603050405020304" pitchFamily="18" charset="0"/>
              </a:rPr>
              <a:t>20 до 40 </a:t>
            </a:r>
            <a:r>
              <a:rPr lang="uk-UA" sz="1800" dirty="0">
                <a:solidFill>
                  <a:schemeClr val="tx1"/>
                </a:solidFill>
                <a:latin typeface="Times New Roman" panose="02020603050405020304" pitchFamily="18" charset="0"/>
                <a:cs typeface="Times New Roman" panose="02020603050405020304" pitchFamily="18" charset="0"/>
              </a:rPr>
              <a:t>годин</a:t>
            </a:r>
          </a:p>
          <a:p>
            <a:pPr marL="0" indent="0">
              <a:buNone/>
            </a:pPr>
            <a:r>
              <a:rPr lang="uk-UA" sz="1800" dirty="0">
                <a:solidFill>
                  <a:schemeClr val="tx1"/>
                </a:solidFill>
                <a:latin typeface="Times New Roman" panose="02020603050405020304" pitchFamily="18" charset="0"/>
                <a:cs typeface="Times New Roman" panose="02020603050405020304" pitchFamily="18" charset="0"/>
              </a:rPr>
              <a:t>При цьому за вчинення булінгу </a:t>
            </a:r>
            <a:r>
              <a:rPr lang="uk-UA" sz="1800" b="1" dirty="0">
                <a:solidFill>
                  <a:schemeClr val="tx1"/>
                </a:solidFill>
                <a:latin typeface="Times New Roman" panose="02020603050405020304" pitchFamily="18" charset="0"/>
                <a:cs typeface="Times New Roman" panose="02020603050405020304" pitchFamily="18" charset="0"/>
              </a:rPr>
              <a:t>групою осіб або повторно </a:t>
            </a:r>
            <a:r>
              <a:rPr lang="uk-UA" sz="1800" dirty="0">
                <a:solidFill>
                  <a:schemeClr val="tx1"/>
                </a:solidFill>
                <a:latin typeface="Times New Roman" panose="02020603050405020304" pitchFamily="18" charset="0"/>
                <a:cs typeface="Times New Roman" panose="02020603050405020304" pitchFamily="18" charset="0"/>
              </a:rPr>
              <a:t>впродовж року (після накладення адміністративного стягнення) покарання буде більш жорстким:</a:t>
            </a:r>
          </a:p>
          <a:p>
            <a:r>
              <a:rPr lang="uk-UA" sz="1800" dirty="0">
                <a:solidFill>
                  <a:schemeClr val="tx1"/>
                </a:solidFill>
                <a:latin typeface="Times New Roman" panose="02020603050405020304" pitchFamily="18" charset="0"/>
                <a:cs typeface="Times New Roman" panose="02020603050405020304" pitchFamily="18" charset="0"/>
              </a:rPr>
              <a:t>штраф від </a:t>
            </a:r>
            <a:r>
              <a:rPr lang="uk-UA" sz="1800" b="1" dirty="0">
                <a:solidFill>
                  <a:schemeClr val="tx1"/>
                </a:solidFill>
                <a:latin typeface="Times New Roman" panose="02020603050405020304" pitchFamily="18" charset="0"/>
                <a:cs typeface="Times New Roman" panose="02020603050405020304" pitchFamily="18" charset="0"/>
              </a:rPr>
              <a:t>1700 до 3400 грн</a:t>
            </a:r>
          </a:p>
          <a:p>
            <a:r>
              <a:rPr lang="uk-UA" sz="1800" dirty="0">
                <a:solidFill>
                  <a:schemeClr val="tx1"/>
                </a:solidFill>
                <a:latin typeface="Times New Roman" panose="02020603050405020304" pitchFamily="18" charset="0"/>
                <a:cs typeface="Times New Roman" panose="02020603050405020304" pitchFamily="18" charset="0"/>
              </a:rPr>
              <a:t>або громадські роботи на строк від </a:t>
            </a:r>
            <a:r>
              <a:rPr lang="uk-UA" sz="1800" b="1" dirty="0">
                <a:solidFill>
                  <a:schemeClr val="tx1"/>
                </a:solidFill>
                <a:latin typeface="Times New Roman" panose="02020603050405020304" pitchFamily="18" charset="0"/>
                <a:cs typeface="Times New Roman" panose="02020603050405020304" pitchFamily="18" charset="0"/>
              </a:rPr>
              <a:t>40 до 60 </a:t>
            </a:r>
            <a:r>
              <a:rPr lang="uk-UA" sz="1800" dirty="0">
                <a:solidFill>
                  <a:schemeClr val="tx1"/>
                </a:solidFill>
                <a:latin typeface="Times New Roman" panose="02020603050405020304" pitchFamily="18" charset="0"/>
                <a:cs typeface="Times New Roman" panose="02020603050405020304" pitchFamily="18" charset="0"/>
              </a:rPr>
              <a:t>годин</a:t>
            </a:r>
          </a:p>
          <a:p>
            <a:pPr marL="0" indent="0">
              <a:buNone/>
            </a:pPr>
            <a:r>
              <a:rPr lang="uk-UA" sz="1800" dirty="0">
                <a:solidFill>
                  <a:schemeClr val="tx1"/>
                </a:solidFill>
                <a:latin typeface="Times New Roman" panose="02020603050405020304" pitchFamily="18" charset="0"/>
                <a:cs typeface="Times New Roman" panose="02020603050405020304" pitchFamily="18" charset="0"/>
              </a:rPr>
              <a:t>За вчинення булінгу до адміністративної відповідальності можуть бути притягнуті:</a:t>
            </a:r>
          </a:p>
          <a:p>
            <a:r>
              <a:rPr lang="uk-UA" sz="1800" dirty="0">
                <a:solidFill>
                  <a:schemeClr val="tx1"/>
                </a:solidFill>
                <a:latin typeface="Times New Roman" panose="02020603050405020304" pitchFamily="18" charset="0"/>
                <a:cs typeface="Times New Roman" panose="02020603050405020304" pitchFamily="18" charset="0"/>
              </a:rPr>
              <a:t>учасники освітнього процесу (</a:t>
            </a:r>
            <a:r>
              <a:rPr lang="uk-UA" sz="1800" b="1" dirty="0">
                <a:solidFill>
                  <a:schemeClr val="tx1"/>
                </a:solidFill>
                <a:latin typeface="Times New Roman" panose="02020603050405020304" pitchFamily="18" charset="0"/>
                <a:cs typeface="Times New Roman" panose="02020603050405020304" pitchFamily="18" charset="0"/>
              </a:rPr>
              <a:t>педагогічні та інші працівники закладу освіти</a:t>
            </a:r>
            <a:r>
              <a:rPr lang="uk-UA" sz="1800" dirty="0">
                <a:solidFill>
                  <a:schemeClr val="tx1"/>
                </a:solidFill>
                <a:latin typeface="Times New Roman" panose="02020603050405020304" pitchFamily="18" charset="0"/>
                <a:cs typeface="Times New Roman" panose="02020603050405020304" pitchFamily="18" charset="0"/>
              </a:rPr>
              <a:t>)</a:t>
            </a:r>
          </a:p>
          <a:p>
            <a:r>
              <a:rPr lang="uk-UA" sz="1800" b="1" dirty="0">
                <a:solidFill>
                  <a:schemeClr val="tx1"/>
                </a:solidFill>
                <a:latin typeface="Times New Roman" panose="02020603050405020304" pitchFamily="18" charset="0"/>
                <a:cs typeface="Times New Roman" panose="02020603050405020304" pitchFamily="18" charset="0"/>
              </a:rPr>
              <a:t>батьки учнів або </a:t>
            </a:r>
          </a:p>
          <a:p>
            <a:r>
              <a:rPr lang="uk-UA" sz="1800" b="1" dirty="0">
                <a:solidFill>
                  <a:schemeClr val="tx1"/>
                </a:solidFill>
                <a:latin typeface="Times New Roman" panose="02020603050405020304" pitchFamily="18" charset="0"/>
                <a:cs typeface="Times New Roman" panose="02020603050405020304" pitchFamily="18" charset="0"/>
              </a:rPr>
              <a:t>асистенти дітей</a:t>
            </a:r>
          </a:p>
          <a:p>
            <a:r>
              <a:rPr lang="uk-UA" sz="1800" dirty="0">
                <a:solidFill>
                  <a:schemeClr val="tx1"/>
                </a:solidFill>
                <a:latin typeface="Times New Roman" panose="02020603050405020304" pitchFamily="18" charset="0"/>
                <a:cs typeface="Times New Roman" panose="02020603050405020304" pitchFamily="18" charset="0"/>
              </a:rPr>
              <a:t>Учні можуть бути притягнуті до адміністративної відповідальності за умови досягнення ними станом на момент вчинення правопорушення </a:t>
            </a:r>
            <a:r>
              <a:rPr lang="uk-UA" sz="1800" b="1" dirty="0">
                <a:solidFill>
                  <a:schemeClr val="tx1"/>
                </a:solidFill>
                <a:latin typeface="Times New Roman" panose="02020603050405020304" pitchFamily="18" charset="0"/>
                <a:cs typeface="Times New Roman" panose="02020603050405020304" pitchFamily="18" charset="0"/>
              </a:rPr>
              <a:t>16-річного віку</a:t>
            </a:r>
            <a:r>
              <a:rPr lang="uk-UA" sz="1800" dirty="0">
                <a:solidFill>
                  <a:schemeClr val="tx1"/>
                </a:solidFill>
                <a:latin typeface="Times New Roman" panose="02020603050405020304" pitchFamily="18" charset="0"/>
                <a:cs typeface="Times New Roman" panose="02020603050405020304" pitchFamily="18" charset="0"/>
              </a:rPr>
              <a:t>. За вчинення булінгу учнями, які не досягли 16-річного віку, відповідальність несуть їхні </a:t>
            </a:r>
            <a:r>
              <a:rPr lang="uk-UA" sz="1800" b="1" dirty="0">
                <a:solidFill>
                  <a:schemeClr val="tx1"/>
                </a:solidFill>
                <a:latin typeface="Times New Roman" panose="02020603050405020304" pitchFamily="18" charset="0"/>
                <a:cs typeface="Times New Roman" panose="02020603050405020304" pitchFamily="18" charset="0"/>
              </a:rPr>
              <a:t>батьки або особи, що їх замінюють</a:t>
            </a:r>
          </a:p>
        </p:txBody>
      </p:sp>
      <p:pic>
        <p:nvPicPr>
          <p:cNvPr id="4" name="Рисунок 3">
            <a:extLst>
              <a:ext uri="{FF2B5EF4-FFF2-40B4-BE49-F238E27FC236}">
                <a16:creationId xmlns:a16="http://schemas.microsoft.com/office/drawing/2014/main" id="{816DB886-DC0C-1344-A809-888E1DDB590A}"/>
              </a:ext>
            </a:extLst>
          </p:cNvPr>
          <p:cNvPicPr>
            <a:picLocks noChangeAspect="1"/>
          </p:cNvPicPr>
          <p:nvPr/>
        </p:nvPicPr>
        <p:blipFill>
          <a:blip r:embed="rId2"/>
          <a:stretch>
            <a:fillRect/>
          </a:stretch>
        </p:blipFill>
        <p:spPr>
          <a:xfrm>
            <a:off x="10194561" y="217171"/>
            <a:ext cx="1440180" cy="1355464"/>
          </a:xfrm>
          <a:prstGeom prst="rect">
            <a:avLst/>
          </a:prstGeom>
        </p:spPr>
      </p:pic>
    </p:spTree>
    <p:extLst>
      <p:ext uri="{BB962C8B-B14F-4D97-AF65-F5344CB8AC3E}">
        <p14:creationId xmlns:p14="http://schemas.microsoft.com/office/powerpoint/2010/main" val="240205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1D845-F7BC-1384-3C20-3F4B4D280FE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02F8465-309D-54CF-3C24-01E9D69E2E6F}"/>
              </a:ext>
            </a:extLst>
          </p:cNvPr>
          <p:cNvPicPr>
            <a:picLocks noChangeAspect="1"/>
          </p:cNvPicPr>
          <p:nvPr/>
        </p:nvPicPr>
        <p:blipFill>
          <a:blip r:embed="rId2"/>
          <a:srcRect l="5787" t="20820" r="2591"/>
          <a:stretch/>
        </p:blipFill>
        <p:spPr>
          <a:xfrm>
            <a:off x="2364827" y="0"/>
            <a:ext cx="8198069" cy="2800350"/>
          </a:xfrm>
          <a:prstGeom prst="rect">
            <a:avLst/>
          </a:prstGeom>
        </p:spPr>
      </p:pic>
      <p:sp>
        <p:nvSpPr>
          <p:cNvPr id="2" name="Прямокутник 1">
            <a:extLst>
              <a:ext uri="{FF2B5EF4-FFF2-40B4-BE49-F238E27FC236}">
                <a16:creationId xmlns:a16="http://schemas.microsoft.com/office/drawing/2014/main" id="{788BD27F-63C5-CE2A-16B5-849B525CC88C}"/>
              </a:ext>
            </a:extLst>
          </p:cNvPr>
          <p:cNvSpPr/>
          <p:nvPr/>
        </p:nvSpPr>
        <p:spPr>
          <a:xfrm>
            <a:off x="1097406" y="3017520"/>
            <a:ext cx="10726732" cy="3754874"/>
          </a:xfrm>
          <a:prstGeom prst="rect">
            <a:avLst/>
          </a:prstGeom>
          <a:noFill/>
        </p:spPr>
        <p:txBody>
          <a:bodyPr wrap="square" lIns="91440" tIns="45720" rIns="91440" bIns="45720">
            <a:spAutoFit/>
          </a:bodyPr>
          <a:lstStyle/>
          <a:p>
            <a:pPr algn="ctr"/>
            <a:r>
              <a:rPr lang="uk-UA" sz="2400" b="1" cap="none" spc="0" dirty="0">
                <a:ln w="0"/>
                <a:solidFill>
                  <a:srgbClr val="7030A0"/>
                </a:solidFill>
                <a:effectLst>
                  <a:outerShdw blurRad="38100" dist="25400" dir="5400000" algn="ctr" rotWithShape="0">
                    <a:srgbClr val="6E747A">
                      <a:alpha val="43000"/>
                    </a:srgbClr>
                  </a:outerShdw>
                </a:effectLst>
              </a:rPr>
              <a:t>Тож ПОМІРКУЙ:</a:t>
            </a:r>
          </a:p>
          <a:p>
            <a:pPr algn="ctr"/>
            <a:endParaRPr lang="uk-UA" sz="1400" b="1" cap="none" spc="0" dirty="0">
              <a:ln w="0"/>
              <a:solidFill>
                <a:srgbClr val="FF0000"/>
              </a:solidFill>
              <a:effectLst>
                <a:outerShdw blurRad="38100" dist="25400" dir="5400000" algn="ctr" rotWithShape="0">
                  <a:srgbClr val="6E747A">
                    <a:alpha val="43000"/>
                  </a:srgbClr>
                </a:outerShdw>
              </a:effectLst>
            </a:endParaRPr>
          </a:p>
          <a:p>
            <a:pPr marL="342900" indent="-342900" algn="just">
              <a:buFont typeface="Arial" panose="020B0604020202020204" pitchFamily="34" charset="0"/>
              <a:buChar char="•"/>
            </a:pPr>
            <a:r>
              <a:rPr lang="uk-UA" sz="2000" dirty="0">
                <a:ln w="0"/>
                <a:solidFill>
                  <a:srgbClr val="FF0000"/>
                </a:solidFill>
                <a:effectLst>
                  <a:outerShdw blurRad="38100" dist="25400" dir="5400000" algn="ctr" rotWithShape="0">
                    <a:srgbClr val="6E747A">
                      <a:alpha val="43000"/>
                    </a:srgbClr>
                  </a:outerShdw>
                </a:effectLst>
              </a:rPr>
              <a:t>Ч</a:t>
            </a:r>
            <a:r>
              <a:rPr lang="uk-UA" sz="2000" b="0" cap="none" spc="0" dirty="0">
                <a:ln w="0"/>
                <a:solidFill>
                  <a:srgbClr val="FF0000"/>
                </a:solidFill>
                <a:effectLst>
                  <a:outerShdw blurRad="38100" dist="25400" dir="5400000" algn="ctr" rotWithShape="0">
                    <a:srgbClr val="6E747A">
                      <a:alpha val="43000"/>
                    </a:srgbClr>
                  </a:outerShdw>
                </a:effectLst>
              </a:rPr>
              <a:t>и бажав би ти бути сильним кривдником, але потім відповідати за свої дії перед законом та судом? Сплачувати штраф або виконувати громадські роботи?</a:t>
            </a:r>
          </a:p>
          <a:p>
            <a:pPr marL="342900" indent="-342900" algn="just">
              <a:buFont typeface="Arial" panose="020B0604020202020204" pitchFamily="34" charset="0"/>
              <a:buChar char="•"/>
            </a:pPr>
            <a:r>
              <a:rPr lang="uk-UA" sz="2000" dirty="0">
                <a:ln w="0"/>
                <a:solidFill>
                  <a:srgbClr val="00B050"/>
                </a:solidFill>
                <a:effectLst>
                  <a:outerShdw blurRad="38100" dist="25400" dir="5400000" algn="ctr" rotWithShape="0">
                    <a:srgbClr val="6E747A">
                      <a:alpha val="43000"/>
                    </a:srgbClr>
                  </a:outerShdw>
                </a:effectLst>
              </a:rPr>
              <a:t>Або хотів би ти бути свідком булінгу і проявити слабкість, побоюючись припинити цькування та заступитися за більш слабшого?</a:t>
            </a:r>
          </a:p>
          <a:p>
            <a:pPr marL="342900" indent="-342900" algn="just">
              <a:buFont typeface="Arial" panose="020B0604020202020204" pitchFamily="34" charset="0"/>
              <a:buChar char="•"/>
            </a:pPr>
            <a:r>
              <a:rPr lang="uk-UA" sz="2000" dirty="0">
                <a:ln w="0"/>
                <a:solidFill>
                  <a:srgbClr val="7030A0"/>
                </a:solidFill>
                <a:effectLst>
                  <a:outerShdw blurRad="38100" dist="25400" dir="5400000" algn="ctr" rotWithShape="0">
                    <a:srgbClr val="6E747A">
                      <a:alpha val="43000"/>
                    </a:srgbClr>
                  </a:outerShdw>
                </a:effectLst>
              </a:rPr>
              <a:t>А хіба хотів би опинитися</a:t>
            </a:r>
            <a:r>
              <a:rPr lang="uk-UA" sz="2000" b="0" cap="none" spc="0" dirty="0">
                <a:ln w="0"/>
                <a:solidFill>
                  <a:srgbClr val="7030A0"/>
                </a:solidFill>
                <a:effectLst>
                  <a:outerShdw blurRad="38100" dist="25400" dir="5400000" algn="ctr" rotWithShape="0">
                    <a:srgbClr val="6E747A">
                      <a:alpha val="43000"/>
                    </a:srgbClr>
                  </a:outerShdw>
                </a:effectLst>
              </a:rPr>
              <a:t> на місці жертви булінгу, </a:t>
            </a:r>
            <a:r>
              <a:rPr lang="uk-UA" sz="2000" dirty="0">
                <a:ln w="0"/>
                <a:solidFill>
                  <a:srgbClr val="7030A0"/>
                </a:solidFill>
                <a:effectLst>
                  <a:outerShdw blurRad="38100" dist="25400" dir="5400000" algn="ctr" rotWithShape="0">
                    <a:srgbClr val="6E747A">
                      <a:alpha val="43000"/>
                    </a:srgbClr>
                  </a:outerShdw>
                </a:effectLst>
              </a:rPr>
              <a:t>яку цькують, б'ють та ображають?</a:t>
            </a:r>
          </a:p>
          <a:p>
            <a:pPr algn="just"/>
            <a:endParaRPr lang="uk-UA" sz="2000" dirty="0">
              <a:ln w="0"/>
              <a:solidFill>
                <a:srgbClr val="7030A0"/>
              </a:solidFill>
              <a:effectLst>
                <a:outerShdw blurRad="38100" dist="25400" dir="5400000" algn="ctr" rotWithShape="0">
                  <a:srgbClr val="6E747A">
                    <a:alpha val="43000"/>
                  </a:srgbClr>
                </a:outerShdw>
              </a:effectLst>
            </a:endParaRPr>
          </a:p>
          <a:p>
            <a:pPr algn="ctr"/>
            <a:r>
              <a:rPr lang="uk-UA" sz="2000" dirty="0">
                <a:ln w="0"/>
                <a:solidFill>
                  <a:srgbClr val="C50B6C"/>
                </a:solidFill>
                <a:effectLst>
                  <a:outerShdw blurRad="38100" dist="25400" dir="5400000" algn="ctr" rotWithShape="0">
                    <a:srgbClr val="6E747A">
                      <a:alpha val="43000"/>
                    </a:srgbClr>
                  </a:outerShdw>
                </a:effectLst>
              </a:rPr>
              <a:t>Тож, намагайся завжди проявляти ЕМПАТІЮ і ставити себе на місце іншого!</a:t>
            </a:r>
          </a:p>
          <a:p>
            <a:pPr algn="ctr"/>
            <a:r>
              <a:rPr lang="uk-UA" sz="2000" dirty="0">
                <a:ln w="0"/>
                <a:solidFill>
                  <a:srgbClr val="C50B6C"/>
                </a:solidFill>
                <a:effectLst>
                  <a:outerShdw blurRad="38100" dist="25400" dir="5400000" algn="ctr" rotWithShape="0">
                    <a:srgbClr val="6E747A">
                      <a:alpha val="43000"/>
                    </a:srgbClr>
                  </a:outerShdw>
                </a:effectLst>
              </a:rPr>
              <a:t> Не піддавайся на «масовий психоз» та «стадний інстинкт». </a:t>
            </a:r>
          </a:p>
          <a:p>
            <a:pPr algn="ctr"/>
            <a:r>
              <a:rPr lang="uk-UA" sz="2000" dirty="0">
                <a:ln w="0"/>
                <a:solidFill>
                  <a:srgbClr val="7030A0"/>
                </a:solidFill>
                <a:effectLst>
                  <a:outerShdw blurRad="38100" dist="25400" dir="5400000" algn="ctr" rotWithShape="0">
                    <a:srgbClr val="6E747A">
                      <a:alpha val="43000"/>
                    </a:srgbClr>
                  </a:outerShdw>
                </a:effectLst>
              </a:rPr>
              <a:t>Будь особистістю!  Думай СВОЄЮ головою! Уникай поганих компаній. Навчись перенаправляти свою агресію чи енергію у спорт чи волонтерство</a:t>
            </a:r>
          </a:p>
        </p:txBody>
      </p:sp>
    </p:spTree>
    <p:extLst>
      <p:ext uri="{BB962C8B-B14F-4D97-AF65-F5344CB8AC3E}">
        <p14:creationId xmlns:p14="http://schemas.microsoft.com/office/powerpoint/2010/main" val="2328175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211E-875B-F893-2FE4-3EFCED81582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F38EE27-71E3-8065-BC05-D8C4CB3714F0}"/>
              </a:ext>
            </a:extLst>
          </p:cNvPr>
          <p:cNvPicPr>
            <a:picLocks noChangeAspect="1"/>
          </p:cNvPicPr>
          <p:nvPr/>
        </p:nvPicPr>
        <p:blipFill>
          <a:blip r:embed="rId2"/>
          <a:stretch>
            <a:fillRect/>
          </a:stretch>
        </p:blipFill>
        <p:spPr>
          <a:xfrm>
            <a:off x="1899184" y="138364"/>
            <a:ext cx="9041131" cy="4926330"/>
          </a:xfrm>
          <a:prstGeom prst="rect">
            <a:avLst/>
          </a:prstGeom>
        </p:spPr>
      </p:pic>
      <p:sp>
        <p:nvSpPr>
          <p:cNvPr id="2" name="Прямокутник 1">
            <a:extLst>
              <a:ext uri="{FF2B5EF4-FFF2-40B4-BE49-F238E27FC236}">
                <a16:creationId xmlns:a16="http://schemas.microsoft.com/office/drawing/2014/main" id="{6E47A523-C11D-F55C-E660-44B6D2880F06}"/>
              </a:ext>
            </a:extLst>
          </p:cNvPr>
          <p:cNvSpPr/>
          <p:nvPr/>
        </p:nvSpPr>
        <p:spPr>
          <a:xfrm>
            <a:off x="938463" y="5483485"/>
            <a:ext cx="10888579"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2000" b="1" cap="none" spc="0" dirty="0">
                <a:ln/>
                <a:solidFill>
                  <a:srgbClr val="0070C0"/>
                </a:solidFill>
                <a:effectLst/>
              </a:rPr>
              <a:t>А також ти можеш розраховувати на допомогу дорослих: адміністрац</a:t>
            </a:r>
            <a:r>
              <a:rPr lang="uk-UA" sz="2000" b="1" dirty="0">
                <a:ln/>
                <a:solidFill>
                  <a:srgbClr val="0070C0"/>
                </a:solidFill>
              </a:rPr>
              <a:t>ії Центру</a:t>
            </a:r>
            <a:r>
              <a:rPr lang="uk-UA" sz="2000" b="1" cap="none" spc="0" dirty="0">
                <a:ln/>
                <a:solidFill>
                  <a:srgbClr val="0070C0"/>
                </a:solidFill>
                <a:effectLst/>
              </a:rPr>
              <a:t>, майстрів та викладачів, психолога, тренера, старшого товариша, сусіда</a:t>
            </a:r>
            <a:r>
              <a:rPr lang="uk-UA" sz="2000" b="1" dirty="0">
                <a:ln/>
                <a:solidFill>
                  <a:srgbClr val="0070C0"/>
                </a:solidFill>
              </a:rPr>
              <a:t> чи</a:t>
            </a:r>
            <a:r>
              <a:rPr lang="uk-UA" sz="2000" b="1" cap="none" spc="0" dirty="0">
                <a:ln/>
                <a:solidFill>
                  <a:srgbClr val="0070C0"/>
                </a:solidFill>
                <a:effectLst/>
              </a:rPr>
              <a:t> родича</a:t>
            </a:r>
          </a:p>
          <a:p>
            <a:pPr algn="ctr"/>
            <a:r>
              <a:rPr lang="uk-UA" sz="2000" b="1" dirty="0">
                <a:ln/>
                <a:solidFill>
                  <a:srgbClr val="0070C0"/>
                </a:solidFill>
              </a:rPr>
              <a:t>Ти можеш звернутися і анонімно- на електронну пошту до соціального педагога Центру Нужної Марини Олексіївни:</a:t>
            </a:r>
            <a:r>
              <a:rPr lang="en-US" sz="2000" b="1" dirty="0">
                <a:ln/>
                <a:solidFill>
                  <a:srgbClr val="0070C0"/>
                </a:solidFill>
              </a:rPr>
              <a:t> marinarioti@gmail</a:t>
            </a:r>
            <a:r>
              <a:rPr lang="ru-RU" sz="2000" b="1" dirty="0">
                <a:ln/>
                <a:solidFill>
                  <a:srgbClr val="0070C0"/>
                </a:solidFill>
              </a:rPr>
              <a:t>.</a:t>
            </a:r>
            <a:r>
              <a:rPr lang="en-US" sz="2000" b="1" dirty="0">
                <a:ln/>
                <a:solidFill>
                  <a:srgbClr val="0070C0"/>
                </a:solidFill>
              </a:rPr>
              <a:t>com</a:t>
            </a:r>
            <a:r>
              <a:rPr lang="uk-UA" sz="2000" b="1" dirty="0">
                <a:ln/>
                <a:solidFill>
                  <a:srgbClr val="0070C0"/>
                </a:solidFill>
              </a:rPr>
              <a:t>  </a:t>
            </a:r>
            <a:endParaRPr lang="uk-UA" sz="2000" b="1" cap="none" spc="0" dirty="0">
              <a:ln/>
              <a:solidFill>
                <a:srgbClr val="0070C0"/>
              </a:solidFill>
              <a:effectLst/>
            </a:endParaRPr>
          </a:p>
        </p:txBody>
      </p:sp>
    </p:spTree>
    <p:extLst>
      <p:ext uri="{BB962C8B-B14F-4D97-AF65-F5344CB8AC3E}">
        <p14:creationId xmlns:p14="http://schemas.microsoft.com/office/powerpoint/2010/main" val="74103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84319-8828-CEC0-B9BB-D3D9F034D6C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98879D6-54F6-75A7-2C39-38A057B22DD9}"/>
              </a:ext>
            </a:extLst>
          </p:cNvPr>
          <p:cNvPicPr>
            <a:picLocks noChangeAspect="1"/>
          </p:cNvPicPr>
          <p:nvPr/>
        </p:nvPicPr>
        <p:blipFill>
          <a:blip r:embed="rId2"/>
          <a:stretch>
            <a:fillRect/>
          </a:stretch>
        </p:blipFill>
        <p:spPr>
          <a:xfrm>
            <a:off x="2571750" y="247441"/>
            <a:ext cx="8888391" cy="4935525"/>
          </a:xfrm>
          <a:prstGeom prst="rect">
            <a:avLst/>
          </a:prstGeom>
        </p:spPr>
      </p:pic>
      <p:sp>
        <p:nvSpPr>
          <p:cNvPr id="4" name="TextBox 3">
            <a:extLst>
              <a:ext uri="{FF2B5EF4-FFF2-40B4-BE49-F238E27FC236}">
                <a16:creationId xmlns:a16="http://schemas.microsoft.com/office/drawing/2014/main" id="{A9BF7D47-E25D-6EBD-8A64-E2ED9E2D9CB2}"/>
              </a:ext>
            </a:extLst>
          </p:cNvPr>
          <p:cNvSpPr txBox="1"/>
          <p:nvPr/>
        </p:nvSpPr>
        <p:spPr>
          <a:xfrm>
            <a:off x="4750413" y="6111244"/>
            <a:ext cx="4423719" cy="861774"/>
          </a:xfrm>
          <a:prstGeom prst="rect">
            <a:avLst/>
          </a:prstGeom>
          <a:noFill/>
        </p:spPr>
        <p:txBody>
          <a:bodyPr wrap="square">
            <a:spAutoFit/>
          </a:bodyPr>
          <a:lstStyle/>
          <a:p>
            <a:r>
              <a:rPr lang="uk-UA" sz="3200" dirty="0">
                <a:hlinkClick r:id="rId3"/>
              </a:rPr>
              <a:t> </a:t>
            </a:r>
            <a:r>
              <a:rPr lang="en-US" sz="3200" dirty="0">
                <a:hlinkClick r:id="rId3"/>
              </a:rPr>
              <a:t>https://secrets.1plus1.ua/</a:t>
            </a:r>
            <a:endParaRPr lang="uk-UA" sz="3200" dirty="0"/>
          </a:p>
          <a:p>
            <a:endParaRPr lang="en-US" dirty="0"/>
          </a:p>
        </p:txBody>
      </p:sp>
      <p:sp>
        <p:nvSpPr>
          <p:cNvPr id="2" name="Прямокутник 1">
            <a:extLst>
              <a:ext uri="{FF2B5EF4-FFF2-40B4-BE49-F238E27FC236}">
                <a16:creationId xmlns:a16="http://schemas.microsoft.com/office/drawing/2014/main" id="{9DD93F66-7360-888F-CEC6-B40C43BCA8B8}"/>
              </a:ext>
            </a:extLst>
          </p:cNvPr>
          <p:cNvSpPr/>
          <p:nvPr/>
        </p:nvSpPr>
        <p:spPr>
          <a:xfrm rot="-1140000">
            <a:off x="138688" y="595497"/>
            <a:ext cx="4733405" cy="923330"/>
          </a:xfrm>
          <a:prstGeom prst="rect">
            <a:avLst/>
          </a:prstGeom>
          <a:noFill/>
        </p:spPr>
        <p:txBody>
          <a:bodyPr wrap="square" lIns="91440" tIns="45720" rIns="91440" bIns="45720">
            <a:spAutoFit/>
          </a:bodyPr>
          <a:lstStyle/>
          <a:p>
            <a:pPr algn="ctr"/>
            <a:r>
              <a:rPr lang="uk-UA" sz="5400" b="1" cap="none" spc="0" dirty="0">
                <a:ln w="12700">
                  <a:solidFill>
                    <a:schemeClr val="accent5"/>
                  </a:solidFill>
                  <a:prstDash val="solid"/>
                </a:ln>
                <a:solidFill>
                  <a:srgbClr val="FF0000"/>
                </a:solidFill>
                <a:effectLst/>
              </a:rPr>
              <a:t>Рекомендуємо</a:t>
            </a:r>
          </a:p>
        </p:txBody>
      </p:sp>
      <p:sp>
        <p:nvSpPr>
          <p:cNvPr id="6" name="Прямокутник 5">
            <a:extLst>
              <a:ext uri="{FF2B5EF4-FFF2-40B4-BE49-F238E27FC236}">
                <a16:creationId xmlns:a16="http://schemas.microsoft.com/office/drawing/2014/main" id="{CB9E850D-1E9D-D107-EB17-4D4CB8781FCA}"/>
              </a:ext>
            </a:extLst>
          </p:cNvPr>
          <p:cNvSpPr/>
          <p:nvPr/>
        </p:nvSpPr>
        <p:spPr>
          <a:xfrm>
            <a:off x="2912118" y="5280247"/>
            <a:ext cx="7904748" cy="830997"/>
          </a:xfrm>
          <a:prstGeom prst="rect">
            <a:avLst/>
          </a:prstGeom>
          <a:noFill/>
        </p:spPr>
        <p:txBody>
          <a:bodyPr wrap="square" lIns="91440" tIns="45720" rIns="91440" bIns="45720">
            <a:spAutoFit/>
          </a:bodyPr>
          <a:lstStyle/>
          <a:p>
            <a:pPr algn="ctr"/>
            <a:r>
              <a:rPr lang="uk-UA" sz="2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Заходьте на платформу та дивіться корисний серіал</a:t>
            </a:r>
          </a:p>
          <a:p>
            <a:pPr algn="ctr"/>
            <a:r>
              <a:rPr lang="uk-UA" sz="2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 про булінг і проблеми однолітків</a:t>
            </a:r>
          </a:p>
        </p:txBody>
      </p:sp>
    </p:spTree>
    <p:extLst>
      <p:ext uri="{BB962C8B-B14F-4D97-AF65-F5344CB8AC3E}">
        <p14:creationId xmlns:p14="http://schemas.microsoft.com/office/powerpoint/2010/main" val="3475780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FF372-869C-EB30-87AE-5EF6494935E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EAEDE58-71A7-EA4C-1A03-0919B50C2075}"/>
              </a:ext>
            </a:extLst>
          </p:cNvPr>
          <p:cNvPicPr>
            <a:picLocks noChangeAspect="1"/>
          </p:cNvPicPr>
          <p:nvPr/>
        </p:nvPicPr>
        <p:blipFill>
          <a:blip r:embed="rId2"/>
          <a:srcRect b="18858"/>
          <a:stretch/>
        </p:blipFill>
        <p:spPr>
          <a:xfrm>
            <a:off x="1725930" y="1598781"/>
            <a:ext cx="9582676" cy="5167778"/>
          </a:xfrm>
          <a:prstGeom prst="rect">
            <a:avLst/>
          </a:prstGeom>
        </p:spPr>
      </p:pic>
      <p:sp>
        <p:nvSpPr>
          <p:cNvPr id="5" name="Заголовок 4">
            <a:extLst>
              <a:ext uri="{FF2B5EF4-FFF2-40B4-BE49-F238E27FC236}">
                <a16:creationId xmlns:a16="http://schemas.microsoft.com/office/drawing/2014/main" id="{913B5DE0-E2C2-D0CC-B9FC-DBB46E7E432B}"/>
              </a:ext>
            </a:extLst>
          </p:cNvPr>
          <p:cNvSpPr>
            <a:spLocks noGrp="1"/>
          </p:cNvSpPr>
          <p:nvPr>
            <p:ph type="title"/>
          </p:nvPr>
        </p:nvSpPr>
        <p:spPr>
          <a:xfrm>
            <a:off x="993227" y="197035"/>
            <a:ext cx="10909739" cy="885808"/>
          </a:xfrm>
        </p:spPr>
        <p:txBody>
          <a:bodyPr>
            <a:noAutofit/>
          </a:bodyPr>
          <a:lstStyle/>
          <a:p>
            <a:pPr>
              <a:lnSpc>
                <a:spcPct val="150000"/>
              </a:lnSpc>
            </a:pPr>
            <a:r>
              <a:rPr lang="uk-UA" sz="2800" dirty="0">
                <a:solidFill>
                  <a:srgbClr val="FF0000"/>
                </a:solidFill>
              </a:rPr>
              <a:t>Залишилося питаннячко!</a:t>
            </a:r>
            <a:br>
              <a:rPr lang="uk-UA" sz="2800" dirty="0">
                <a:solidFill>
                  <a:srgbClr val="FF0000"/>
                </a:solidFill>
              </a:rPr>
            </a:br>
            <a:r>
              <a:rPr lang="uk-UA" sz="2800" dirty="0">
                <a:solidFill>
                  <a:schemeClr val="tx1"/>
                </a:solidFill>
              </a:rPr>
              <a:t>Чим</a:t>
            </a:r>
            <a:r>
              <a:rPr lang="uk-UA" sz="2800" dirty="0">
                <a:solidFill>
                  <a:srgbClr val="FF0000"/>
                </a:solidFill>
              </a:rPr>
              <a:t> </a:t>
            </a:r>
            <a:r>
              <a:rPr lang="uk-UA" sz="2800" dirty="0">
                <a:solidFill>
                  <a:schemeClr val="tx2">
                    <a:lumMod val="50000"/>
                    <a:lumOff val="50000"/>
                  </a:schemeClr>
                </a:solidFill>
              </a:rPr>
              <a:t>булінг </a:t>
            </a:r>
            <a:r>
              <a:rPr lang="uk-UA" sz="2800" dirty="0">
                <a:solidFill>
                  <a:schemeClr val="tx1"/>
                </a:solidFill>
              </a:rPr>
              <a:t>відрізняється від</a:t>
            </a:r>
            <a:r>
              <a:rPr lang="uk-UA" sz="2800" dirty="0">
                <a:solidFill>
                  <a:srgbClr val="FF0000"/>
                </a:solidFill>
              </a:rPr>
              <a:t> конфлікту?</a:t>
            </a:r>
          </a:p>
        </p:txBody>
      </p:sp>
    </p:spTree>
    <p:extLst>
      <p:ext uri="{BB962C8B-B14F-4D97-AF65-F5344CB8AC3E}">
        <p14:creationId xmlns:p14="http://schemas.microsoft.com/office/powerpoint/2010/main" val="2661522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F5B1F-CC70-8C43-0C75-CEBD07B0636F}"/>
            </a:ext>
          </a:extLst>
        </p:cNvPr>
        <p:cNvGrpSpPr/>
        <p:nvPr/>
      </p:nvGrpSpPr>
      <p:grpSpPr>
        <a:xfrm>
          <a:off x="0" y="0"/>
          <a:ext cx="0" cy="0"/>
          <a:chOff x="0" y="0"/>
          <a:chExt cx="0" cy="0"/>
        </a:xfrm>
      </p:grpSpPr>
      <p:sp>
        <p:nvSpPr>
          <p:cNvPr id="5" name="Заголовок 4">
            <a:extLst>
              <a:ext uri="{FF2B5EF4-FFF2-40B4-BE49-F238E27FC236}">
                <a16:creationId xmlns:a16="http://schemas.microsoft.com/office/drawing/2014/main" id="{877F35C1-BBE3-36F1-19AC-27A3F01EFCA2}"/>
              </a:ext>
            </a:extLst>
          </p:cNvPr>
          <p:cNvSpPr>
            <a:spLocks noGrp="1"/>
          </p:cNvSpPr>
          <p:nvPr>
            <p:ph type="title"/>
          </p:nvPr>
        </p:nvSpPr>
        <p:spPr>
          <a:xfrm>
            <a:off x="961697" y="141890"/>
            <a:ext cx="10752082" cy="658998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uk-UA" sz="2300" dirty="0">
                <a:solidFill>
                  <a:schemeClr val="tx1"/>
                </a:solidFill>
              </a:rPr>
              <a:t>Як бачимо, булінгу притаманні </a:t>
            </a:r>
            <a:r>
              <a:rPr lang="uk-UA" sz="2300" dirty="0">
                <a:solidFill>
                  <a:srgbClr val="FF0000"/>
                </a:solidFill>
              </a:rPr>
              <a:t>повторюваність </a:t>
            </a:r>
            <a:br>
              <a:rPr lang="en-US" sz="2300" dirty="0">
                <a:solidFill>
                  <a:srgbClr val="FF0000"/>
                </a:solidFill>
              </a:rPr>
            </a:br>
            <a:r>
              <a:rPr lang="uk-UA" sz="2300" dirty="0">
                <a:solidFill>
                  <a:srgbClr val="FF0000"/>
                </a:solidFill>
              </a:rPr>
              <a:t>та систематичність</a:t>
            </a:r>
            <a:br>
              <a:rPr lang="uk-UA" sz="2300" dirty="0">
                <a:solidFill>
                  <a:schemeClr val="tx1"/>
                </a:solidFill>
              </a:rPr>
            </a:br>
            <a:br>
              <a:rPr lang="uk-UA" sz="2300" dirty="0">
                <a:solidFill>
                  <a:schemeClr val="tx1"/>
                </a:solidFill>
              </a:rPr>
            </a:br>
            <a:r>
              <a:rPr lang="uk-UA" sz="2300" dirty="0">
                <a:solidFill>
                  <a:schemeClr val="tx1"/>
                </a:solidFill>
              </a:rPr>
              <a:t>А окремий випадок конфлікту чи групового насильства, правопорушення чи злочину носить, як правило,</a:t>
            </a:r>
            <a:br>
              <a:rPr lang="uk-UA" sz="2300" dirty="0">
                <a:solidFill>
                  <a:schemeClr val="tx1"/>
                </a:solidFill>
              </a:rPr>
            </a:br>
            <a:r>
              <a:rPr lang="uk-UA" sz="2300" dirty="0">
                <a:solidFill>
                  <a:schemeClr val="tx1"/>
                </a:solidFill>
              </a:rPr>
              <a:t> </a:t>
            </a:r>
            <a:r>
              <a:rPr lang="uk-UA" sz="2300" dirty="0">
                <a:solidFill>
                  <a:srgbClr val="FF0000"/>
                </a:solidFill>
              </a:rPr>
              <a:t>одноразовий характер</a:t>
            </a:r>
            <a:br>
              <a:rPr lang="uk-UA" sz="2300" dirty="0">
                <a:solidFill>
                  <a:schemeClr val="accent1">
                    <a:lumMod val="50000"/>
                  </a:schemeClr>
                </a:solidFill>
              </a:rPr>
            </a:br>
            <a:r>
              <a:rPr lang="uk-UA" sz="2300" dirty="0">
                <a:solidFill>
                  <a:schemeClr val="accent1">
                    <a:lumMod val="50000"/>
                  </a:schemeClr>
                </a:solidFill>
              </a:rPr>
              <a:t> </a:t>
            </a:r>
            <a:br>
              <a:rPr lang="uk-UA" sz="2300" dirty="0">
                <a:solidFill>
                  <a:schemeClr val="accent1">
                    <a:lumMod val="50000"/>
                  </a:schemeClr>
                </a:solidFill>
              </a:rPr>
            </a:br>
            <a:r>
              <a:rPr lang="uk-UA" sz="2300" dirty="0">
                <a:solidFill>
                  <a:schemeClr val="tx1"/>
                </a:solidFill>
              </a:rPr>
              <a:t>За умови жорстокості та нанесення тілесних ушкоджень жертві, за вимагання грошей підлітки вже з </a:t>
            </a:r>
            <a:r>
              <a:rPr lang="uk-UA" sz="2300" dirty="0">
                <a:solidFill>
                  <a:srgbClr val="FF0000"/>
                </a:solidFill>
              </a:rPr>
              <a:t>16 років </a:t>
            </a:r>
            <a:r>
              <a:rPr lang="uk-UA" sz="2300" dirty="0">
                <a:solidFill>
                  <a:schemeClr val="tx1"/>
                </a:solidFill>
              </a:rPr>
              <a:t>несуть кримінальну відповідальність! </a:t>
            </a:r>
            <a:br>
              <a:rPr lang="uk-UA" sz="2300" dirty="0">
                <a:solidFill>
                  <a:schemeClr val="accent1">
                    <a:lumMod val="50000"/>
                  </a:schemeClr>
                </a:solidFill>
              </a:rPr>
            </a:br>
            <a:br>
              <a:rPr lang="uk-UA" sz="2300" dirty="0">
                <a:solidFill>
                  <a:schemeClr val="accent1">
                    <a:lumMod val="50000"/>
                  </a:schemeClr>
                </a:solidFill>
              </a:rPr>
            </a:br>
            <a:r>
              <a:rPr lang="uk-UA" sz="2300" dirty="0">
                <a:solidFill>
                  <a:schemeClr val="tx1"/>
                </a:solidFill>
              </a:rPr>
              <a:t>В деяких випадках їм загрожує позбавлення волі на строк </a:t>
            </a:r>
            <a:r>
              <a:rPr lang="uk-UA" sz="2300" dirty="0">
                <a:solidFill>
                  <a:srgbClr val="FF0000"/>
                </a:solidFill>
              </a:rPr>
              <a:t>від 3 до 12 років! </a:t>
            </a:r>
            <a:br>
              <a:rPr lang="uk-UA" sz="2300" dirty="0">
                <a:solidFill>
                  <a:srgbClr val="FF0000"/>
                </a:solidFill>
              </a:rPr>
            </a:br>
            <a:r>
              <a:rPr lang="uk-UA" sz="2300" dirty="0">
                <a:solidFill>
                  <a:srgbClr val="FF0000"/>
                </a:solidFill>
              </a:rPr>
              <a:t>Особливо суворе покарання під час військового стану!</a:t>
            </a:r>
            <a:br>
              <a:rPr lang="uk-UA" sz="2300" dirty="0">
                <a:solidFill>
                  <a:srgbClr val="FF0000"/>
                </a:solidFill>
              </a:rPr>
            </a:br>
            <a:br>
              <a:rPr lang="uk-UA" sz="2300" dirty="0">
                <a:solidFill>
                  <a:schemeClr val="accent1">
                    <a:lumMod val="50000"/>
                  </a:schemeClr>
                </a:solidFill>
              </a:rPr>
            </a:br>
            <a:r>
              <a:rPr lang="uk-UA" sz="2300" dirty="0">
                <a:solidFill>
                  <a:schemeClr val="tx1"/>
                </a:solidFill>
              </a:rPr>
              <a:t>Якщо правопорушення здійснила дитина до 16 років, то відповідальність за її дії понесуть </a:t>
            </a:r>
            <a:r>
              <a:rPr lang="uk-UA" sz="2300" dirty="0">
                <a:solidFill>
                  <a:srgbClr val="FF0000"/>
                </a:solidFill>
              </a:rPr>
              <a:t>батьки! </a:t>
            </a:r>
            <a:br>
              <a:rPr lang="uk-UA" sz="2300" dirty="0">
                <a:solidFill>
                  <a:srgbClr val="FF0000"/>
                </a:solidFill>
              </a:rPr>
            </a:br>
            <a:br>
              <a:rPr lang="uk-UA" sz="2300" dirty="0">
                <a:solidFill>
                  <a:srgbClr val="FF0000"/>
                </a:solidFill>
              </a:rPr>
            </a:br>
            <a:r>
              <a:rPr lang="uk-UA" sz="2300" dirty="0">
                <a:solidFill>
                  <a:schemeClr val="tx1"/>
                </a:solidFill>
              </a:rPr>
              <a:t>Але якщо злочин дуже тяжкий, то дитина може бути засуджена вже з </a:t>
            </a:r>
            <a:r>
              <a:rPr lang="uk-UA" sz="2300" dirty="0">
                <a:solidFill>
                  <a:srgbClr val="FF0000"/>
                </a:solidFill>
              </a:rPr>
              <a:t>14 років </a:t>
            </a:r>
          </a:p>
        </p:txBody>
      </p:sp>
    </p:spTree>
    <p:extLst>
      <p:ext uri="{BB962C8B-B14F-4D97-AF65-F5344CB8AC3E}">
        <p14:creationId xmlns:p14="http://schemas.microsoft.com/office/powerpoint/2010/main" val="1922430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97A890-C669-9529-32CC-7255A452F720}"/>
              </a:ext>
            </a:extLst>
          </p:cNvPr>
          <p:cNvSpPr>
            <a:spLocks noGrp="1"/>
          </p:cNvSpPr>
          <p:nvPr>
            <p:ph type="title"/>
          </p:nvPr>
        </p:nvSpPr>
        <p:spPr>
          <a:xfrm>
            <a:off x="1085850" y="1479488"/>
            <a:ext cx="10953881" cy="3206706"/>
          </a:xfrm>
        </p:spPr>
        <p:txBody>
          <a:bodyPr>
            <a:noAutofit/>
          </a:bodyPr>
          <a:lstStyle/>
          <a:p>
            <a:r>
              <a:rPr lang="uk-UA" sz="1800" dirty="0">
                <a:solidFill>
                  <a:schemeClr val="tx1"/>
                </a:solidFill>
                <a:latin typeface="Aptos Narrow" panose="020B0004020202020204" pitchFamily="34" charset="0"/>
              </a:rPr>
              <a:t>                                              Зараз навчання відбувається у </a:t>
            </a:r>
            <a:r>
              <a:rPr lang="uk-UA" sz="1800" b="1" dirty="0">
                <a:solidFill>
                  <a:srgbClr val="FF0000"/>
                </a:solidFill>
                <a:latin typeface="Aptos Narrow" panose="020B0004020202020204" pitchFamily="34" charset="0"/>
              </a:rPr>
              <a:t>дистанційній формі.</a:t>
            </a:r>
            <a:br>
              <a:rPr lang="uk-UA" sz="1800" b="1" dirty="0">
                <a:solidFill>
                  <a:srgbClr val="FF0000"/>
                </a:solidFill>
                <a:latin typeface="Aptos Narrow" panose="020B0004020202020204" pitchFamily="34" charset="0"/>
              </a:rPr>
            </a:br>
            <a:r>
              <a:rPr lang="uk-UA" sz="1800" b="1" dirty="0">
                <a:solidFill>
                  <a:srgbClr val="FF0000"/>
                </a:solidFill>
                <a:latin typeface="Aptos Narrow" panose="020B0004020202020204" pitchFamily="34" charset="0"/>
              </a:rPr>
              <a:t>                                              </a:t>
            </a:r>
            <a:r>
              <a:rPr lang="uk-UA" sz="1800" dirty="0">
                <a:solidFill>
                  <a:srgbClr val="FF0000"/>
                </a:solidFill>
                <a:latin typeface="Aptos Narrow" panose="020B0004020202020204" pitchFamily="34" charset="0"/>
              </a:rPr>
              <a:t> </a:t>
            </a:r>
            <a:r>
              <a:rPr lang="uk-UA" sz="1800" dirty="0">
                <a:solidFill>
                  <a:schemeClr val="tx1"/>
                </a:solidFill>
                <a:latin typeface="Aptos Narrow" panose="020B0004020202020204" pitchFamily="34" charset="0"/>
              </a:rPr>
              <a:t>і це якоюсь мірою попереджає випадки   булінгу серед</a:t>
            </a:r>
            <a:br>
              <a:rPr lang="uk-UA" sz="1800" dirty="0">
                <a:solidFill>
                  <a:schemeClr val="tx1"/>
                </a:solidFill>
                <a:latin typeface="Aptos Narrow" panose="020B0004020202020204" pitchFamily="34" charset="0"/>
              </a:rPr>
            </a:br>
            <a:r>
              <a:rPr lang="uk-UA" sz="1800" dirty="0">
                <a:solidFill>
                  <a:schemeClr val="tx1"/>
                </a:solidFill>
                <a:latin typeface="Aptos Narrow" panose="020B0004020202020204" pitchFamily="34" charset="0"/>
              </a:rPr>
              <a:t>                                              УЧНІВ, але можуть зростати прояви кібербулінгу…</a:t>
            </a:r>
            <a:br>
              <a:rPr lang="uk-UA" sz="1800" dirty="0">
                <a:solidFill>
                  <a:schemeClr val="tx1"/>
                </a:solidFill>
                <a:latin typeface="Aptos Narrow" panose="020B0004020202020204" pitchFamily="34" charset="0"/>
              </a:rPr>
            </a:br>
            <a:br>
              <a:rPr lang="uk-UA" sz="1800" dirty="0">
                <a:solidFill>
                  <a:schemeClr val="tx1"/>
                </a:solidFill>
                <a:latin typeface="Aptos Narrow" panose="020B0004020202020204" pitchFamily="34" charset="0"/>
              </a:rPr>
            </a:br>
            <a:r>
              <a:rPr lang="uk-UA" sz="1800" dirty="0">
                <a:solidFill>
                  <a:schemeClr val="tx1"/>
                </a:solidFill>
                <a:latin typeface="Aptos Narrow" panose="020B0004020202020204" pitchFamily="34" charset="0"/>
              </a:rPr>
              <a:t>згідно </a:t>
            </a:r>
            <a:r>
              <a:rPr lang="uk-UA" sz="1800" b="1" dirty="0">
                <a:solidFill>
                  <a:srgbClr val="FF0000"/>
                </a:solidFill>
                <a:latin typeface="Aptos Narrow" panose="020B0004020202020204" pitchFamily="34" charset="0"/>
              </a:rPr>
              <a:t>закону «про освіту» </a:t>
            </a:r>
            <a:r>
              <a:rPr lang="uk-UA" sz="1800" dirty="0">
                <a:solidFill>
                  <a:schemeClr val="tx1"/>
                </a:solidFill>
                <a:latin typeface="Aptos Narrow" panose="020B0004020202020204" pitchFamily="34" charset="0"/>
              </a:rPr>
              <a:t>під час дистанційного навчання чи у вільний від оФлайн–навчання час, за безпеку та життєдіяльність дитини несуть відповідальність </a:t>
            </a:r>
            <a:r>
              <a:rPr lang="uk-UA" sz="1800" b="1" dirty="0">
                <a:solidFill>
                  <a:srgbClr val="FF0000"/>
                </a:solidFill>
                <a:latin typeface="Aptos Narrow" panose="020B0004020202020204" pitchFamily="34" charset="0"/>
              </a:rPr>
              <a:t>батьки</a:t>
            </a:r>
            <a:r>
              <a:rPr lang="uk-UA" sz="1800" dirty="0">
                <a:solidFill>
                  <a:schemeClr val="tx1"/>
                </a:solidFill>
                <a:latin typeface="Aptos Narrow" panose="020B0004020202020204" pitchFamily="34" charset="0"/>
              </a:rPr>
              <a:t>! </a:t>
            </a:r>
            <a:r>
              <a:rPr lang="uk-UA" sz="1800" b="1" dirty="0">
                <a:solidFill>
                  <a:srgbClr val="00B050"/>
                </a:solidFill>
                <a:latin typeface="Aptos Narrow" panose="020B0004020202020204" pitchFamily="34" charset="0"/>
              </a:rPr>
              <a:t>Саме на батьках лежить обов'язок виховання дитини у добрі, толерантності, емпатії</a:t>
            </a:r>
            <a:br>
              <a:rPr lang="uk-UA" sz="1800" dirty="0">
                <a:solidFill>
                  <a:srgbClr val="FF0000"/>
                </a:solidFill>
                <a:latin typeface="Aptos Narrow" panose="020B0004020202020204" pitchFamily="34" charset="0"/>
              </a:rPr>
            </a:br>
            <a:br>
              <a:rPr lang="uk-UA" sz="1800" dirty="0">
                <a:solidFill>
                  <a:schemeClr val="accent2">
                    <a:lumMod val="75000"/>
                  </a:schemeClr>
                </a:solidFill>
                <a:latin typeface="Aptos Narrow" panose="020B0004020202020204" pitchFamily="34" charset="0"/>
              </a:rPr>
            </a:br>
            <a:r>
              <a:rPr lang="uk-UA" sz="1800" dirty="0">
                <a:solidFill>
                  <a:schemeClr val="accent2">
                    <a:lumMod val="75000"/>
                  </a:schemeClr>
                </a:solidFill>
                <a:latin typeface="Aptos Narrow" panose="020B0004020202020204" pitchFamily="34" charset="0"/>
              </a:rPr>
              <a:t>нажаль, останнім часом </a:t>
            </a:r>
            <a:r>
              <a:rPr lang="uk-UA" sz="1800" b="1" dirty="0">
                <a:solidFill>
                  <a:srgbClr val="00B050"/>
                </a:solidFill>
                <a:latin typeface="Aptos Narrow" panose="020B0004020202020204" pitchFamily="34" charset="0"/>
              </a:rPr>
              <a:t>війна та прояви насильства</a:t>
            </a:r>
            <a:r>
              <a:rPr lang="uk-UA" sz="1800" dirty="0">
                <a:solidFill>
                  <a:schemeClr val="accent2">
                    <a:lumMod val="75000"/>
                  </a:schemeClr>
                </a:solidFill>
                <a:latin typeface="Aptos Narrow" panose="020B0004020202020204" pitchFamily="34" charset="0"/>
              </a:rPr>
              <a:t>, які підлітки бачать навколо чи відчувають у своїх родинах, можуть негативно відбиватися на їх </a:t>
            </a:r>
            <a:r>
              <a:rPr lang="uk-UA" sz="1800" b="1" dirty="0">
                <a:solidFill>
                  <a:srgbClr val="00B050"/>
                </a:solidFill>
                <a:latin typeface="Aptos Narrow" panose="020B0004020202020204" pitchFamily="34" charset="0"/>
              </a:rPr>
              <a:t>психологічному стані та поведінці</a:t>
            </a:r>
            <a:r>
              <a:rPr lang="uk-UA" sz="1800" dirty="0">
                <a:solidFill>
                  <a:schemeClr val="accent2">
                    <a:lumMod val="75000"/>
                  </a:schemeClr>
                </a:solidFill>
                <a:latin typeface="Aptos Narrow" panose="020B0004020202020204" pitchFamily="34" charset="0"/>
              </a:rPr>
              <a:t>. Тому часто свої </a:t>
            </a:r>
            <a:r>
              <a:rPr lang="uk-UA" sz="1800" dirty="0">
                <a:solidFill>
                  <a:srgbClr val="FF0000"/>
                </a:solidFill>
                <a:latin typeface="Aptos Narrow" panose="020B0004020202020204" pitchFamily="34" charset="0"/>
              </a:rPr>
              <a:t>образи чи агресію</a:t>
            </a:r>
            <a:r>
              <a:rPr lang="uk-UA" sz="1800" dirty="0">
                <a:solidFill>
                  <a:schemeClr val="accent2">
                    <a:lumMod val="75000"/>
                  </a:schemeClr>
                </a:solidFill>
                <a:latin typeface="Aptos Narrow" panose="020B0004020202020204" pitchFamily="34" charset="0"/>
              </a:rPr>
              <a:t> підлітки можуть Перенаправляти на інших</a:t>
            </a:r>
            <a:br>
              <a:rPr lang="uk-UA" sz="1800" dirty="0">
                <a:solidFill>
                  <a:schemeClr val="accent2">
                    <a:lumMod val="75000"/>
                  </a:schemeClr>
                </a:solidFill>
                <a:latin typeface="Aptos Narrow" panose="020B0004020202020204" pitchFamily="34" charset="0"/>
              </a:rPr>
            </a:br>
            <a:br>
              <a:rPr lang="uk-UA" sz="1800" dirty="0">
                <a:solidFill>
                  <a:schemeClr val="accent2">
                    <a:lumMod val="75000"/>
                  </a:schemeClr>
                </a:solidFill>
                <a:latin typeface="Aptos Narrow" panose="020B0004020202020204" pitchFamily="34" charset="0"/>
              </a:rPr>
            </a:br>
            <a:r>
              <a:rPr lang="uk-UA" sz="1800" dirty="0">
                <a:solidFill>
                  <a:schemeClr val="accent2">
                    <a:lumMod val="75000"/>
                  </a:schemeClr>
                </a:solidFill>
                <a:latin typeface="Aptos Narrow" panose="020B0004020202020204" pitchFamily="34" charset="0"/>
              </a:rPr>
              <a:t>як наслідок, </a:t>
            </a:r>
            <a:r>
              <a:rPr lang="uk-UA" sz="1800" b="1" dirty="0">
                <a:solidFill>
                  <a:schemeClr val="tx2">
                    <a:lumMod val="50000"/>
                    <a:lumOff val="50000"/>
                  </a:schemeClr>
                </a:solidFill>
                <a:latin typeface="Aptos Narrow" panose="020B0004020202020204" pitchFamily="34" charset="0"/>
              </a:rPr>
              <a:t>почастішали випадки знущань над дітьми на вулицях</a:t>
            </a:r>
            <a:br>
              <a:rPr lang="uk-UA" sz="1800" b="1" dirty="0">
                <a:solidFill>
                  <a:schemeClr val="tx2">
                    <a:lumMod val="50000"/>
                    <a:lumOff val="50000"/>
                  </a:schemeClr>
                </a:solidFill>
                <a:latin typeface="Aptos Narrow" panose="020B0004020202020204" pitchFamily="34" charset="0"/>
              </a:rPr>
            </a:br>
            <a:r>
              <a:rPr lang="uk-UA" sz="1800" dirty="0">
                <a:solidFill>
                  <a:schemeClr val="tx1"/>
                </a:solidFill>
                <a:latin typeface="Aptos Narrow" panose="020B0004020202020204" pitchFamily="34" charset="0"/>
              </a:rPr>
              <a:t>Нещодавно </a:t>
            </a:r>
            <a:r>
              <a:rPr lang="uk-UA" sz="1800" dirty="0">
                <a:solidFill>
                  <a:schemeClr val="accent2">
                    <a:lumMod val="75000"/>
                  </a:schemeClr>
                </a:solidFill>
                <a:latin typeface="Aptos Narrow" panose="020B0004020202020204" pitchFamily="34" charset="0"/>
              </a:rPr>
              <a:t>Ми бачили резонансні випадки насильства у Києві, Білій Церкві, Бучі, Первомайську. Як жорстоко дітей принижували, били, вимагали гроші, знімати тортури на камеру й викладали в соціальні мережі.</a:t>
            </a:r>
            <a:br>
              <a:rPr lang="uk-UA" sz="1800" dirty="0">
                <a:solidFill>
                  <a:schemeClr val="accent2">
                    <a:lumMod val="75000"/>
                  </a:schemeClr>
                </a:solidFill>
                <a:latin typeface="Aptos Narrow" panose="020B0004020202020204" pitchFamily="34" charset="0"/>
              </a:rPr>
            </a:br>
            <a:br>
              <a:rPr lang="uk-UA" sz="1800" dirty="0">
                <a:solidFill>
                  <a:schemeClr val="accent2">
                    <a:lumMod val="75000"/>
                  </a:schemeClr>
                </a:solidFill>
                <a:latin typeface="Aptos Narrow" panose="020B0004020202020204" pitchFamily="34" charset="0"/>
              </a:rPr>
            </a:br>
            <a:r>
              <a:rPr lang="uk-UA" sz="1800" b="1" dirty="0">
                <a:solidFill>
                  <a:srgbClr val="FF0000"/>
                </a:solidFill>
                <a:latin typeface="Aptos Narrow" panose="020B0004020202020204" pitchFamily="34" charset="0"/>
              </a:rPr>
              <a:t>То це булінг чи вже більш серйозні правопорушення та злочини? І Чим це загрожує винуватцям насильства?  </a:t>
            </a:r>
            <a:r>
              <a:rPr lang="uk-UA" sz="1800" b="1" dirty="0">
                <a:solidFill>
                  <a:srgbClr val="002060"/>
                </a:solidFill>
                <a:latin typeface="Aptos Narrow" panose="020B0004020202020204" pitchFamily="34" charset="0"/>
              </a:rPr>
              <a:t>Розглянемо декілька кейсів</a:t>
            </a:r>
          </a:p>
        </p:txBody>
      </p:sp>
      <p:sp>
        <p:nvSpPr>
          <p:cNvPr id="4" name="Прямокутник 3">
            <a:extLst>
              <a:ext uri="{FF2B5EF4-FFF2-40B4-BE49-F238E27FC236}">
                <a16:creationId xmlns:a16="http://schemas.microsoft.com/office/drawing/2014/main" id="{5BD7E60A-8CB1-9DC3-8C5E-641F38CF99DF}"/>
              </a:ext>
            </a:extLst>
          </p:cNvPr>
          <p:cNvSpPr/>
          <p:nvPr/>
        </p:nvSpPr>
        <p:spPr>
          <a:xfrm>
            <a:off x="3871290" y="0"/>
            <a:ext cx="7255191" cy="1446550"/>
          </a:xfrm>
          <a:prstGeom prst="rect">
            <a:avLst/>
          </a:prstGeom>
          <a:noFill/>
        </p:spPr>
        <p:txBody>
          <a:bodyPr wrap="none" lIns="91440" tIns="45720" rIns="91440" bIns="45720">
            <a:spAutoFit/>
          </a:bodyPr>
          <a:lstStyle/>
          <a:p>
            <a:pPr algn="ctr"/>
            <a:r>
              <a:rPr lang="uk-UA" sz="4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rPr>
              <a:t>Дистанційне навчання</a:t>
            </a:r>
          </a:p>
          <a:p>
            <a:pPr algn="ctr"/>
            <a:r>
              <a:rPr lang="uk-UA" sz="4400" b="1" dirty="0">
                <a:ln w="12700">
                  <a:solidFill>
                    <a:schemeClr val="accent3">
                      <a:lumMod val="50000"/>
                    </a:schemeClr>
                  </a:solidFill>
                  <a:prstDash val="solid"/>
                </a:ln>
                <a:solidFill>
                  <a:srgbClr val="7030A0"/>
                </a:solidFill>
                <a:effectLst>
                  <a:innerShdw blurRad="177800">
                    <a:schemeClr val="accent3">
                      <a:lumMod val="50000"/>
                    </a:schemeClr>
                  </a:innerShdw>
                </a:effectLst>
              </a:rPr>
              <a:t>у </a:t>
            </a:r>
            <a:r>
              <a:rPr lang="uk-UA" sz="4400" b="1" dirty="0">
                <a:ln w="12700">
                  <a:solidFill>
                    <a:schemeClr val="accent3">
                      <a:lumMod val="50000"/>
                    </a:schemeClr>
                  </a:solidFill>
                  <a:prstDash val="solid"/>
                </a:ln>
                <a:solidFill>
                  <a:srgbClr val="FF0000"/>
                </a:solidFill>
                <a:effectLst>
                  <a:innerShdw blurRad="177800">
                    <a:schemeClr val="accent3">
                      <a:lumMod val="50000"/>
                    </a:schemeClr>
                  </a:innerShdw>
                </a:effectLst>
              </a:rPr>
              <a:t>Харкові </a:t>
            </a:r>
            <a:r>
              <a:rPr lang="uk-UA" sz="4400" b="1" dirty="0">
                <a:ln w="12700">
                  <a:solidFill>
                    <a:schemeClr val="accent3">
                      <a:lumMod val="50000"/>
                    </a:schemeClr>
                  </a:solidFill>
                  <a:prstDash val="solid"/>
                </a:ln>
                <a:solidFill>
                  <a:srgbClr val="7030A0"/>
                </a:solidFill>
                <a:effectLst>
                  <a:innerShdw blurRad="177800">
                    <a:schemeClr val="accent3">
                      <a:lumMod val="50000"/>
                    </a:schemeClr>
                  </a:innerShdw>
                </a:effectLst>
              </a:rPr>
              <a:t>та нашому </a:t>
            </a:r>
            <a:r>
              <a:rPr lang="uk-UA" sz="4400" b="1" dirty="0">
                <a:ln w="12700">
                  <a:solidFill>
                    <a:schemeClr val="accent3">
                      <a:lumMod val="50000"/>
                    </a:schemeClr>
                  </a:solidFill>
                  <a:prstDash val="solid"/>
                </a:ln>
                <a:solidFill>
                  <a:srgbClr val="FF0000"/>
                </a:solidFill>
                <a:effectLst>
                  <a:innerShdw blurRad="177800">
                    <a:schemeClr val="accent3">
                      <a:lumMod val="50000"/>
                    </a:schemeClr>
                  </a:innerShdw>
                </a:effectLst>
              </a:rPr>
              <a:t>Центрі</a:t>
            </a:r>
            <a:endParaRPr lang="uk-UA" sz="44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pic>
        <p:nvPicPr>
          <p:cNvPr id="5" name="Рисунок 4">
            <a:extLst>
              <a:ext uri="{FF2B5EF4-FFF2-40B4-BE49-F238E27FC236}">
                <a16:creationId xmlns:a16="http://schemas.microsoft.com/office/drawing/2014/main" id="{6FFF625F-D844-10A3-DE38-A90B8DF81B0B}"/>
              </a:ext>
            </a:extLst>
          </p:cNvPr>
          <p:cNvPicPr>
            <a:picLocks noChangeAspect="1"/>
          </p:cNvPicPr>
          <p:nvPr/>
        </p:nvPicPr>
        <p:blipFill>
          <a:blip r:embed="rId2"/>
          <a:stretch>
            <a:fillRect/>
          </a:stretch>
        </p:blipFill>
        <p:spPr>
          <a:xfrm>
            <a:off x="1065519" y="320040"/>
            <a:ext cx="2872529" cy="1733350"/>
          </a:xfrm>
          <a:prstGeom prst="rect">
            <a:avLst/>
          </a:prstGeom>
        </p:spPr>
      </p:pic>
    </p:spTree>
    <p:extLst>
      <p:ext uri="{BB962C8B-B14F-4D97-AF65-F5344CB8AC3E}">
        <p14:creationId xmlns:p14="http://schemas.microsoft.com/office/powerpoint/2010/main" val="2294260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9362D2-C6A9-EA54-3324-6293AEF9925B}"/>
              </a:ext>
            </a:extLst>
          </p:cNvPr>
          <p:cNvSpPr>
            <a:spLocks noGrp="1"/>
          </p:cNvSpPr>
          <p:nvPr>
            <p:ph type="title"/>
          </p:nvPr>
        </p:nvSpPr>
        <p:spPr>
          <a:xfrm>
            <a:off x="1056291" y="173167"/>
            <a:ext cx="10389475" cy="969833"/>
          </a:xfrm>
        </p:spPr>
        <p:txBody>
          <a:bodyPr>
            <a:normAutofit fontScale="90000"/>
          </a:bodyPr>
          <a:lstStyle/>
          <a:p>
            <a:r>
              <a:rPr lang="uk-UA" sz="3600" dirty="0">
                <a:solidFill>
                  <a:srgbClr val="FF0000"/>
                </a:solidFill>
              </a:rPr>
              <a:t>Розглянемо випадки нещодавніх злочинів та проявів насильства серед підлітків:</a:t>
            </a:r>
          </a:p>
        </p:txBody>
      </p:sp>
      <p:sp>
        <p:nvSpPr>
          <p:cNvPr id="15" name="TextBox 14">
            <a:extLst>
              <a:ext uri="{FF2B5EF4-FFF2-40B4-BE49-F238E27FC236}">
                <a16:creationId xmlns:a16="http://schemas.microsoft.com/office/drawing/2014/main" id="{027551C6-CEF2-B239-D624-627551D31613}"/>
              </a:ext>
            </a:extLst>
          </p:cNvPr>
          <p:cNvSpPr txBox="1"/>
          <p:nvPr/>
        </p:nvSpPr>
        <p:spPr>
          <a:xfrm>
            <a:off x="1056291" y="1836425"/>
            <a:ext cx="6246877" cy="4801314"/>
          </a:xfrm>
          <a:prstGeom prst="rect">
            <a:avLst/>
          </a:prstGeom>
          <a:noFill/>
        </p:spPr>
        <p:txBody>
          <a:bodyPr wrap="square">
            <a:spAutoFit/>
          </a:bodyPr>
          <a:lstStyle/>
          <a:p>
            <a:r>
              <a:rPr lang="uk-UA" dirty="0"/>
              <a:t>Останнім часом Україною прокотилася хвиля протиправних діянь підлітків, які вчинялися над ровесниками.</a:t>
            </a:r>
          </a:p>
          <a:p>
            <a:r>
              <a:rPr lang="uk-UA" dirty="0"/>
              <a:t>      Так, в </a:t>
            </a:r>
            <a:r>
              <a:rPr lang="uk-UA" b="1" dirty="0"/>
              <a:t>Білій Церкві </a:t>
            </a:r>
            <a:r>
              <a:rPr lang="uk-UA" dirty="0"/>
              <a:t>група 14-16 літніх підлітків побили 12-річну школярку. Дівчинку били руками й ногами, принижували психологічно, приліплювали гумку до волосся, вимагали 15 тисяч гривень. Все це знімали на камеру. Покарати дівчинку група підлітків вирішила тому, що начебто вона розповіла однокласницям про те, що вони розповсюджують маріхуану. </a:t>
            </a:r>
          </a:p>
          <a:p>
            <a:r>
              <a:rPr lang="uk-UA" dirty="0"/>
              <a:t>Ситуація  спричинила великий резонанс серед мешканців міста, оскільки батько й брат дівчинки служать у ЗСУ, і захистити її нікому. Мати подала заяву до поліції, але виявилося, що злочин здійснювали діти чиновників та поліцейських, тому справу хотіли зам’яти.</a:t>
            </a:r>
          </a:p>
          <a:p>
            <a:r>
              <a:rPr lang="uk-UA" dirty="0"/>
              <a:t>      Розголос зробив своє діло і тепер головному кривднику загрожує 12 років позбавлення волі!. Інші підлітки також понесуть кримінальну відповідальність…</a:t>
            </a:r>
          </a:p>
        </p:txBody>
      </p:sp>
      <p:pic>
        <p:nvPicPr>
          <p:cNvPr id="16" name="Рисунок 15">
            <a:extLst>
              <a:ext uri="{FF2B5EF4-FFF2-40B4-BE49-F238E27FC236}">
                <a16:creationId xmlns:a16="http://schemas.microsoft.com/office/drawing/2014/main" id="{A90550FC-C88D-979E-234D-9BA0700F8185}"/>
              </a:ext>
            </a:extLst>
          </p:cNvPr>
          <p:cNvPicPr>
            <a:picLocks noChangeAspect="1"/>
          </p:cNvPicPr>
          <p:nvPr/>
        </p:nvPicPr>
        <p:blipFill>
          <a:blip r:embed="rId2"/>
          <a:stretch>
            <a:fillRect/>
          </a:stretch>
        </p:blipFill>
        <p:spPr>
          <a:xfrm>
            <a:off x="7660546" y="2213811"/>
            <a:ext cx="3956755" cy="3717758"/>
          </a:xfrm>
          <a:prstGeom prst="rect">
            <a:avLst/>
          </a:prstGeom>
        </p:spPr>
      </p:pic>
      <p:sp>
        <p:nvSpPr>
          <p:cNvPr id="3" name="Прямокутник 2">
            <a:extLst>
              <a:ext uri="{FF2B5EF4-FFF2-40B4-BE49-F238E27FC236}">
                <a16:creationId xmlns:a16="http://schemas.microsoft.com/office/drawing/2014/main" id="{76B07D3F-ED74-926E-080E-AD61FA1FF0F1}"/>
              </a:ext>
            </a:extLst>
          </p:cNvPr>
          <p:cNvSpPr/>
          <p:nvPr/>
        </p:nvSpPr>
        <p:spPr>
          <a:xfrm>
            <a:off x="1023134" y="913095"/>
            <a:ext cx="4199483" cy="923330"/>
          </a:xfrm>
          <a:prstGeom prst="rect">
            <a:avLst/>
          </a:prstGeom>
          <a:noFill/>
        </p:spPr>
        <p:txBody>
          <a:bodyPr wrap="none" lIns="91440" tIns="45720" rIns="91440" bIns="45720">
            <a:spAutoFit/>
          </a:bodyPr>
          <a:lstStyle/>
          <a:p>
            <a:pPr algn="ctr"/>
            <a:r>
              <a:rPr lang="uk-UA" sz="5400" b="1" dirty="0">
                <a:ln w="0"/>
                <a:effectLst>
                  <a:outerShdw blurRad="38100" dist="19050" dir="2700000" algn="tl" rotWithShape="0">
                    <a:schemeClr val="dk1">
                      <a:alpha val="40000"/>
                    </a:schemeClr>
                  </a:outerShdw>
                </a:effectLst>
              </a:rPr>
              <a:t>Кейс перший</a:t>
            </a:r>
            <a:endParaRPr lang="uk-UA"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7430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2D49DDB-C81E-8FB1-E24F-39B50CE1D6A7}"/>
              </a:ext>
            </a:extLst>
          </p:cNvPr>
          <p:cNvPicPr>
            <a:picLocks noChangeAspect="1"/>
          </p:cNvPicPr>
          <p:nvPr/>
        </p:nvPicPr>
        <p:blipFill>
          <a:blip r:embed="rId2"/>
          <a:stretch>
            <a:fillRect/>
          </a:stretch>
        </p:blipFill>
        <p:spPr>
          <a:xfrm>
            <a:off x="882869" y="993228"/>
            <a:ext cx="11004332" cy="5864772"/>
          </a:xfrm>
          <a:prstGeom prst="rect">
            <a:avLst/>
          </a:prstGeom>
        </p:spPr>
      </p:pic>
      <p:sp>
        <p:nvSpPr>
          <p:cNvPr id="2" name="Прямокутник 1">
            <a:extLst>
              <a:ext uri="{FF2B5EF4-FFF2-40B4-BE49-F238E27FC236}">
                <a16:creationId xmlns:a16="http://schemas.microsoft.com/office/drawing/2014/main" id="{725F5BBF-CF38-3F15-B485-63F4C4C580E6}"/>
              </a:ext>
            </a:extLst>
          </p:cNvPr>
          <p:cNvSpPr/>
          <p:nvPr/>
        </p:nvSpPr>
        <p:spPr>
          <a:xfrm>
            <a:off x="3679096" y="69898"/>
            <a:ext cx="5432898" cy="923330"/>
          </a:xfrm>
          <a:prstGeom prst="rect">
            <a:avLst/>
          </a:prstGeom>
          <a:noFill/>
        </p:spPr>
        <p:txBody>
          <a:bodyPr wrap="none" lIns="91440" tIns="45720" rIns="91440" bIns="45720">
            <a:spAutoFit/>
          </a:bodyPr>
          <a:lstStyle/>
          <a:p>
            <a:pPr algn="ctr"/>
            <a:r>
              <a:rPr lang="uk-UA" sz="5400" b="1" cap="none" spc="0"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Авжеж, ви праві!</a:t>
            </a:r>
          </a:p>
        </p:txBody>
      </p:sp>
      <p:pic>
        <p:nvPicPr>
          <p:cNvPr id="3" name="Рисунок 2">
            <a:extLst>
              <a:ext uri="{FF2B5EF4-FFF2-40B4-BE49-F238E27FC236}">
                <a16:creationId xmlns:a16="http://schemas.microsoft.com/office/drawing/2014/main" id="{E661E09C-9ECE-8C44-E7CA-8CB7AA6F9BB9}"/>
              </a:ext>
            </a:extLst>
          </p:cNvPr>
          <p:cNvPicPr>
            <a:picLocks noChangeAspect="1"/>
          </p:cNvPicPr>
          <p:nvPr/>
        </p:nvPicPr>
        <p:blipFill>
          <a:blip r:embed="rId3"/>
          <a:srcRect t="8073"/>
          <a:stretch/>
        </p:blipFill>
        <p:spPr>
          <a:xfrm>
            <a:off x="2228668" y="3925614"/>
            <a:ext cx="4589522" cy="1526032"/>
          </a:xfrm>
          <a:prstGeom prst="rect">
            <a:avLst/>
          </a:prstGeom>
        </p:spPr>
      </p:pic>
    </p:spTree>
    <p:extLst>
      <p:ext uri="{BB962C8B-B14F-4D97-AF65-F5344CB8AC3E}">
        <p14:creationId xmlns:p14="http://schemas.microsoft.com/office/powerpoint/2010/main" val="109516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F5FB2-D516-28B3-E611-28ED5AD4F38C}"/>
              </a:ext>
            </a:extLst>
          </p:cNvPr>
          <p:cNvSpPr>
            <a:spLocks noGrp="1"/>
          </p:cNvSpPr>
          <p:nvPr>
            <p:ph type="title"/>
          </p:nvPr>
        </p:nvSpPr>
        <p:spPr>
          <a:xfrm>
            <a:off x="1223009" y="256655"/>
            <a:ext cx="10729617" cy="874915"/>
          </a:xfrm>
        </p:spPr>
        <p:txBody>
          <a:bodyPr>
            <a:noAutofit/>
          </a:bodyPr>
          <a:lstStyle/>
          <a:p>
            <a:pPr algn="ctr"/>
            <a:r>
              <a:rPr lang="uk-UA" sz="2800" dirty="0">
                <a:solidFill>
                  <a:srgbClr val="C00000"/>
                </a:solidFill>
              </a:rPr>
              <a:t>Яке покарання може бути застосоване для  підлітків - учасників та свідків цього жахливого злочину?</a:t>
            </a:r>
            <a:br>
              <a:rPr lang="uk-UA" sz="2800" dirty="0">
                <a:solidFill>
                  <a:srgbClr val="C00000"/>
                </a:solidFill>
              </a:rPr>
            </a:br>
            <a:br>
              <a:rPr lang="uk-UA" sz="2800" dirty="0">
                <a:solidFill>
                  <a:srgbClr val="C00000"/>
                </a:solidFill>
              </a:rPr>
            </a:br>
            <a:r>
              <a:rPr lang="uk-UA" sz="2800" dirty="0">
                <a:solidFill>
                  <a:srgbClr val="C00000"/>
                </a:solidFill>
              </a:rPr>
              <a:t>                              </a:t>
            </a:r>
            <a:r>
              <a:rPr lang="uk-UA" sz="2400" dirty="0">
                <a:solidFill>
                  <a:srgbClr val="FF0000"/>
                </a:solidFill>
                <a:latin typeface="Arial Narrow" panose="020B0606020202030204" pitchFamily="34" charset="0"/>
              </a:rPr>
              <a:t>Ч.1 статті 121 Кримінального кодексу України</a:t>
            </a:r>
            <a:br>
              <a:rPr lang="uk-UA" sz="2800" dirty="0">
                <a:solidFill>
                  <a:srgbClr val="C00000"/>
                </a:solidFill>
                <a:latin typeface="Arial Narrow" panose="020B0606020202030204" pitchFamily="34" charset="0"/>
              </a:rPr>
            </a:br>
            <a:br>
              <a:rPr lang="uk-UA" sz="2800" dirty="0">
                <a:solidFill>
                  <a:srgbClr val="C00000"/>
                </a:solidFill>
              </a:rPr>
            </a:br>
            <a:endParaRPr lang="uk-UA" sz="2800" dirty="0">
              <a:solidFill>
                <a:srgbClr val="C00000"/>
              </a:solidFill>
            </a:endParaRPr>
          </a:p>
        </p:txBody>
      </p:sp>
      <p:pic>
        <p:nvPicPr>
          <p:cNvPr id="4" name="Рисунок 3">
            <a:extLst>
              <a:ext uri="{FF2B5EF4-FFF2-40B4-BE49-F238E27FC236}">
                <a16:creationId xmlns:a16="http://schemas.microsoft.com/office/drawing/2014/main" id="{71A3F2B8-CAEB-8BFF-3A9D-C0EFC6B64637}"/>
              </a:ext>
            </a:extLst>
          </p:cNvPr>
          <p:cNvPicPr>
            <a:picLocks noChangeAspect="1"/>
          </p:cNvPicPr>
          <p:nvPr/>
        </p:nvPicPr>
        <p:blipFill>
          <a:blip r:embed="rId2"/>
          <a:stretch>
            <a:fillRect/>
          </a:stretch>
        </p:blipFill>
        <p:spPr>
          <a:xfrm>
            <a:off x="4194810" y="2018182"/>
            <a:ext cx="7460558" cy="4096868"/>
          </a:xfrm>
          <a:prstGeom prst="rect">
            <a:avLst/>
          </a:prstGeom>
        </p:spPr>
      </p:pic>
      <p:pic>
        <p:nvPicPr>
          <p:cNvPr id="3" name="Рисунок 2">
            <a:extLst>
              <a:ext uri="{FF2B5EF4-FFF2-40B4-BE49-F238E27FC236}">
                <a16:creationId xmlns:a16="http://schemas.microsoft.com/office/drawing/2014/main" id="{473CF117-0FE4-EE33-1784-5E1F2251A1ED}"/>
              </a:ext>
            </a:extLst>
          </p:cNvPr>
          <p:cNvPicPr>
            <a:picLocks noChangeAspect="1"/>
          </p:cNvPicPr>
          <p:nvPr/>
        </p:nvPicPr>
        <p:blipFill>
          <a:blip r:embed="rId3"/>
          <a:stretch>
            <a:fillRect/>
          </a:stretch>
        </p:blipFill>
        <p:spPr>
          <a:xfrm>
            <a:off x="1021256" y="2743200"/>
            <a:ext cx="2921142" cy="1943887"/>
          </a:xfrm>
          <a:prstGeom prst="rect">
            <a:avLst/>
          </a:prstGeom>
        </p:spPr>
      </p:pic>
    </p:spTree>
    <p:extLst>
      <p:ext uri="{BB962C8B-B14F-4D97-AF65-F5344CB8AC3E}">
        <p14:creationId xmlns:p14="http://schemas.microsoft.com/office/powerpoint/2010/main" val="1415381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A9FADC40-7F74-E5EB-4BA8-443213F2E54A}"/>
              </a:ext>
            </a:extLst>
          </p:cNvPr>
          <p:cNvPicPr>
            <a:picLocks noGrp="1" noChangeAspect="1"/>
          </p:cNvPicPr>
          <p:nvPr>
            <p:ph idx="1"/>
          </p:nvPr>
        </p:nvPicPr>
        <p:blipFill>
          <a:blip r:embed="rId2"/>
          <a:stretch>
            <a:fillRect/>
          </a:stretch>
        </p:blipFill>
        <p:spPr>
          <a:xfrm>
            <a:off x="3577590" y="1136194"/>
            <a:ext cx="8065995" cy="4238771"/>
          </a:xfrm>
          <a:prstGeom prst="rect">
            <a:avLst/>
          </a:prstGeom>
        </p:spPr>
      </p:pic>
      <p:pic>
        <p:nvPicPr>
          <p:cNvPr id="5" name="Рисунок 4">
            <a:extLst>
              <a:ext uri="{FF2B5EF4-FFF2-40B4-BE49-F238E27FC236}">
                <a16:creationId xmlns:a16="http://schemas.microsoft.com/office/drawing/2014/main" id="{58B4643C-C04F-8698-6A5B-2628DC51E14F}"/>
              </a:ext>
            </a:extLst>
          </p:cNvPr>
          <p:cNvPicPr>
            <a:picLocks noChangeAspect="1"/>
          </p:cNvPicPr>
          <p:nvPr/>
        </p:nvPicPr>
        <p:blipFill>
          <a:blip r:embed="rId3"/>
          <a:stretch>
            <a:fillRect/>
          </a:stretch>
        </p:blipFill>
        <p:spPr>
          <a:xfrm>
            <a:off x="1097123" y="93159"/>
            <a:ext cx="7875033" cy="1541689"/>
          </a:xfrm>
          <a:prstGeom prst="rect">
            <a:avLst/>
          </a:prstGeom>
        </p:spPr>
      </p:pic>
      <p:sp>
        <p:nvSpPr>
          <p:cNvPr id="6" name="Прямокутник 5">
            <a:extLst>
              <a:ext uri="{FF2B5EF4-FFF2-40B4-BE49-F238E27FC236}">
                <a16:creationId xmlns:a16="http://schemas.microsoft.com/office/drawing/2014/main" id="{9C762A31-66A5-FB3E-4576-4F202028BEBA}"/>
              </a:ext>
            </a:extLst>
          </p:cNvPr>
          <p:cNvSpPr/>
          <p:nvPr/>
        </p:nvSpPr>
        <p:spPr>
          <a:xfrm>
            <a:off x="1097123" y="5690274"/>
            <a:ext cx="10760716" cy="954107"/>
          </a:xfrm>
          <a:prstGeom prst="rect">
            <a:avLst/>
          </a:prstGeom>
          <a:solidFill>
            <a:schemeClr val="accent1"/>
          </a:solidFill>
        </p:spPr>
        <p:txBody>
          <a:bodyPr wrap="square" lIns="91440" tIns="45720" rIns="91440" bIns="45720">
            <a:spAutoFit/>
          </a:bodyPr>
          <a:lstStyle/>
          <a:p>
            <a:pPr algn="ctr"/>
            <a:r>
              <a:rPr lang="uk-UA" sz="2800" b="1" cap="none" spc="0" dirty="0">
                <a:ln w="22225">
                  <a:solidFill>
                    <a:schemeClr val="accent2"/>
                  </a:solidFill>
                  <a:prstDash val="solid"/>
                </a:ln>
                <a:solidFill>
                  <a:srgbClr val="FF0000"/>
                </a:solidFill>
                <a:effectLst/>
              </a:rPr>
              <a:t>Отже, хлопцю, який бив дівчинку та вимагав у неї гроші можуть присудити 12 років  позбавлення волі !!!</a:t>
            </a:r>
          </a:p>
        </p:txBody>
      </p:sp>
    </p:spTree>
    <p:extLst>
      <p:ext uri="{BB962C8B-B14F-4D97-AF65-F5344CB8AC3E}">
        <p14:creationId xmlns:p14="http://schemas.microsoft.com/office/powerpoint/2010/main" val="3132695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25FE3C-6E74-EC79-E8FA-552B20A3A9FE}"/>
              </a:ext>
            </a:extLst>
          </p:cNvPr>
          <p:cNvSpPr>
            <a:spLocks noGrp="1"/>
          </p:cNvSpPr>
          <p:nvPr>
            <p:ph type="title"/>
          </p:nvPr>
        </p:nvSpPr>
        <p:spPr>
          <a:xfrm>
            <a:off x="1251678" y="382385"/>
            <a:ext cx="10178322" cy="736967"/>
          </a:xfrm>
        </p:spPr>
        <p:txBody>
          <a:bodyPr>
            <a:normAutofit fontScale="90000"/>
          </a:bodyPr>
          <a:lstStyle/>
          <a:p>
            <a:r>
              <a:rPr lang="uk-UA" dirty="0"/>
              <a:t>кейс другий</a:t>
            </a:r>
          </a:p>
        </p:txBody>
      </p:sp>
      <p:pic>
        <p:nvPicPr>
          <p:cNvPr id="8" name="Рисунок 7">
            <a:extLst>
              <a:ext uri="{FF2B5EF4-FFF2-40B4-BE49-F238E27FC236}">
                <a16:creationId xmlns:a16="http://schemas.microsoft.com/office/drawing/2014/main" id="{61207541-50A4-C0EB-153D-EC3D85C68CD4}"/>
              </a:ext>
            </a:extLst>
          </p:cNvPr>
          <p:cNvPicPr>
            <a:picLocks noChangeAspect="1"/>
          </p:cNvPicPr>
          <p:nvPr/>
        </p:nvPicPr>
        <p:blipFill>
          <a:blip r:embed="rId2"/>
          <a:stretch>
            <a:fillRect/>
          </a:stretch>
        </p:blipFill>
        <p:spPr>
          <a:xfrm>
            <a:off x="1062492" y="1310456"/>
            <a:ext cx="2743438" cy="4237087"/>
          </a:xfrm>
          <a:prstGeom prst="rect">
            <a:avLst/>
          </a:prstGeom>
        </p:spPr>
      </p:pic>
      <p:pic>
        <p:nvPicPr>
          <p:cNvPr id="11" name="Місце для вмісту 10">
            <a:extLst>
              <a:ext uri="{FF2B5EF4-FFF2-40B4-BE49-F238E27FC236}">
                <a16:creationId xmlns:a16="http://schemas.microsoft.com/office/drawing/2014/main" id="{689571CB-74D0-1D68-58CA-9D0DC1CA6B42}"/>
              </a:ext>
            </a:extLst>
          </p:cNvPr>
          <p:cNvPicPr>
            <a:picLocks noGrp="1" noChangeAspect="1"/>
          </p:cNvPicPr>
          <p:nvPr>
            <p:ph idx="1"/>
          </p:nvPr>
        </p:nvPicPr>
        <p:blipFill>
          <a:blip r:embed="rId3"/>
          <a:stretch>
            <a:fillRect/>
          </a:stretch>
        </p:blipFill>
        <p:spPr>
          <a:xfrm>
            <a:off x="8157472" y="249845"/>
            <a:ext cx="3444539" cy="2694666"/>
          </a:xfrm>
          <a:prstGeom prst="rect">
            <a:avLst/>
          </a:prstGeom>
        </p:spPr>
      </p:pic>
      <p:pic>
        <p:nvPicPr>
          <p:cNvPr id="12" name="Рисунок 11">
            <a:extLst>
              <a:ext uri="{FF2B5EF4-FFF2-40B4-BE49-F238E27FC236}">
                <a16:creationId xmlns:a16="http://schemas.microsoft.com/office/drawing/2014/main" id="{DE7A171A-7D39-54DB-0EF1-D739FF4BA8F5}"/>
              </a:ext>
            </a:extLst>
          </p:cNvPr>
          <p:cNvPicPr>
            <a:picLocks noChangeAspect="1"/>
          </p:cNvPicPr>
          <p:nvPr/>
        </p:nvPicPr>
        <p:blipFill>
          <a:blip r:embed="rId4"/>
          <a:stretch>
            <a:fillRect/>
          </a:stretch>
        </p:blipFill>
        <p:spPr>
          <a:xfrm>
            <a:off x="4104065" y="3077051"/>
            <a:ext cx="6396316" cy="3531104"/>
          </a:xfrm>
          <a:prstGeom prst="rect">
            <a:avLst/>
          </a:prstGeom>
        </p:spPr>
      </p:pic>
      <p:sp>
        <p:nvSpPr>
          <p:cNvPr id="14" name="TextBox 13">
            <a:extLst>
              <a:ext uri="{FF2B5EF4-FFF2-40B4-BE49-F238E27FC236}">
                <a16:creationId xmlns:a16="http://schemas.microsoft.com/office/drawing/2014/main" id="{2931D880-4B3D-C2D8-E150-E8DF7AB16FAA}"/>
              </a:ext>
            </a:extLst>
          </p:cNvPr>
          <p:cNvSpPr txBox="1"/>
          <p:nvPr/>
        </p:nvSpPr>
        <p:spPr>
          <a:xfrm>
            <a:off x="3977941" y="1310456"/>
            <a:ext cx="3967880" cy="1631216"/>
          </a:xfrm>
          <a:prstGeom prst="rect">
            <a:avLst/>
          </a:prstGeom>
          <a:noFill/>
        </p:spPr>
        <p:txBody>
          <a:bodyPr wrap="square">
            <a:spAutoFit/>
          </a:bodyPr>
          <a:lstStyle/>
          <a:p>
            <a:r>
              <a:rPr lang="ru-RU" sz="2000" dirty="0"/>
              <a:t>Згодом  випадок насильства та агресії на камеру повторився у </a:t>
            </a:r>
            <a:r>
              <a:rPr lang="ru-RU" sz="2000" b="1" dirty="0"/>
              <a:t>Києві</a:t>
            </a:r>
            <a:r>
              <a:rPr lang="ru-RU" sz="2000" dirty="0"/>
              <a:t> - дві школярки побили дівчинку і теж зафіксували знущання на камеру. </a:t>
            </a:r>
            <a:endParaRPr lang="uk-UA" sz="2000" dirty="0"/>
          </a:p>
        </p:txBody>
      </p:sp>
    </p:spTree>
    <p:extLst>
      <p:ext uri="{BB962C8B-B14F-4D97-AF65-F5344CB8AC3E}">
        <p14:creationId xmlns:p14="http://schemas.microsoft.com/office/powerpoint/2010/main" val="3938820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C7A653-AEF8-E2E5-5A92-488FBD426125}"/>
              </a:ext>
            </a:extLst>
          </p:cNvPr>
          <p:cNvSpPr>
            <a:spLocks noGrp="1"/>
          </p:cNvSpPr>
          <p:nvPr>
            <p:ph type="title"/>
          </p:nvPr>
        </p:nvSpPr>
        <p:spPr>
          <a:xfrm>
            <a:off x="1006839" y="634633"/>
            <a:ext cx="10178322" cy="1492132"/>
          </a:xfrm>
        </p:spPr>
        <p:txBody>
          <a:bodyPr>
            <a:normAutofit fontScale="90000"/>
          </a:bodyPr>
          <a:lstStyle/>
          <a:p>
            <a:r>
              <a:rPr lang="uk-UA" dirty="0">
                <a:solidFill>
                  <a:srgbClr val="7030A0"/>
                </a:solidFill>
              </a:rPr>
              <a:t>Яке покарання</a:t>
            </a:r>
            <a:br>
              <a:rPr lang="uk-UA" dirty="0">
                <a:solidFill>
                  <a:srgbClr val="7030A0"/>
                </a:solidFill>
              </a:rPr>
            </a:br>
            <a:r>
              <a:rPr lang="uk-UA" dirty="0">
                <a:solidFill>
                  <a:srgbClr val="7030A0"/>
                </a:solidFill>
              </a:rPr>
              <a:t>очікує на </a:t>
            </a:r>
            <a:br>
              <a:rPr lang="uk-UA" dirty="0">
                <a:solidFill>
                  <a:srgbClr val="7030A0"/>
                </a:solidFill>
              </a:rPr>
            </a:br>
            <a:r>
              <a:rPr lang="uk-UA" dirty="0">
                <a:solidFill>
                  <a:srgbClr val="7030A0"/>
                </a:solidFill>
              </a:rPr>
              <a:t>дівчат?</a:t>
            </a:r>
          </a:p>
        </p:txBody>
      </p:sp>
      <p:pic>
        <p:nvPicPr>
          <p:cNvPr id="4" name="Місце для вмісту 3">
            <a:extLst>
              <a:ext uri="{FF2B5EF4-FFF2-40B4-BE49-F238E27FC236}">
                <a16:creationId xmlns:a16="http://schemas.microsoft.com/office/drawing/2014/main" id="{A4EF99AF-CDA9-AFA1-3817-FB81C43A5DB6}"/>
              </a:ext>
            </a:extLst>
          </p:cNvPr>
          <p:cNvPicPr>
            <a:picLocks noGrp="1" noChangeAspect="1"/>
          </p:cNvPicPr>
          <p:nvPr>
            <p:ph idx="1"/>
          </p:nvPr>
        </p:nvPicPr>
        <p:blipFill>
          <a:blip r:embed="rId2"/>
          <a:stretch>
            <a:fillRect/>
          </a:stretch>
        </p:blipFill>
        <p:spPr>
          <a:xfrm>
            <a:off x="6096000" y="436818"/>
            <a:ext cx="4794743" cy="2605927"/>
          </a:xfrm>
          <a:prstGeom prst="rect">
            <a:avLst/>
          </a:prstGeom>
        </p:spPr>
      </p:pic>
      <p:pic>
        <p:nvPicPr>
          <p:cNvPr id="9" name="Рисунок 8">
            <a:extLst>
              <a:ext uri="{FF2B5EF4-FFF2-40B4-BE49-F238E27FC236}">
                <a16:creationId xmlns:a16="http://schemas.microsoft.com/office/drawing/2014/main" id="{85FB1A31-C45A-505F-83F1-E1861F89A35E}"/>
              </a:ext>
            </a:extLst>
          </p:cNvPr>
          <p:cNvPicPr>
            <a:picLocks noChangeAspect="1"/>
          </p:cNvPicPr>
          <p:nvPr/>
        </p:nvPicPr>
        <p:blipFill>
          <a:blip r:embed="rId3"/>
          <a:stretch>
            <a:fillRect/>
          </a:stretch>
        </p:blipFill>
        <p:spPr>
          <a:xfrm>
            <a:off x="1403131" y="3358188"/>
            <a:ext cx="9782030" cy="3227786"/>
          </a:xfrm>
          <a:prstGeom prst="rect">
            <a:avLst/>
          </a:prstGeom>
        </p:spPr>
      </p:pic>
    </p:spTree>
    <p:extLst>
      <p:ext uri="{BB962C8B-B14F-4D97-AF65-F5344CB8AC3E}">
        <p14:creationId xmlns:p14="http://schemas.microsoft.com/office/powerpoint/2010/main" val="144725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026E0F-C53C-EC18-2757-F66C3C970B77}"/>
              </a:ext>
            </a:extLst>
          </p:cNvPr>
          <p:cNvSpPr>
            <a:spLocks noGrp="1"/>
          </p:cNvSpPr>
          <p:nvPr>
            <p:ph type="title"/>
          </p:nvPr>
        </p:nvSpPr>
        <p:spPr>
          <a:xfrm>
            <a:off x="1242115" y="611917"/>
            <a:ext cx="10178322" cy="1492132"/>
          </a:xfrm>
        </p:spPr>
        <p:txBody>
          <a:bodyPr/>
          <a:lstStyle/>
          <a:p>
            <a:r>
              <a:rPr lang="uk-UA" dirty="0"/>
              <a:t>Кейс третій</a:t>
            </a:r>
            <a:br>
              <a:rPr lang="uk-UA" dirty="0"/>
            </a:br>
            <a:r>
              <a:rPr lang="uk-UA" dirty="0"/>
              <a:t>Випадок в БУчі</a:t>
            </a:r>
          </a:p>
        </p:txBody>
      </p:sp>
      <p:sp>
        <p:nvSpPr>
          <p:cNvPr id="6" name="Місце для вмісту 5">
            <a:extLst>
              <a:ext uri="{FF2B5EF4-FFF2-40B4-BE49-F238E27FC236}">
                <a16:creationId xmlns:a16="http://schemas.microsoft.com/office/drawing/2014/main" id="{137DC568-9F34-0105-A89C-2DAD1B780FFC}"/>
              </a:ext>
            </a:extLst>
          </p:cNvPr>
          <p:cNvSpPr>
            <a:spLocks noGrp="1"/>
          </p:cNvSpPr>
          <p:nvPr>
            <p:ph idx="1"/>
          </p:nvPr>
        </p:nvSpPr>
        <p:spPr>
          <a:xfrm>
            <a:off x="6122490" y="2643242"/>
            <a:ext cx="5638586" cy="3820620"/>
          </a:xfrm>
        </p:spPr>
        <p:txBody>
          <a:bodyPr>
            <a:normAutofit fontScale="92500" lnSpcReduction="20000"/>
          </a:bodyPr>
          <a:lstStyle/>
          <a:p>
            <a:r>
              <a:rPr lang="uk-UA" dirty="0"/>
              <a:t>Повідомляється, що поліція Київщини проводить перевірку за фактом побиття юнака в Бучі. Інцидент стався у одному з житлових комплексів Софіївської Борщагівки, що розташована в передмісті Києва. Відомо, що правоохоронці під час моніторингу соціальних мереж в одному з </a:t>
            </a:r>
            <a:r>
              <a:rPr lang="en-US" dirty="0"/>
              <a:t>Telegram </a:t>
            </a:r>
            <a:r>
              <a:rPr lang="uk-UA" dirty="0"/>
              <a:t>каналів, виявили відео, на якому підлітки бʼють хлопця.</a:t>
            </a:r>
          </a:p>
          <a:p>
            <a:r>
              <a:rPr lang="uk-UA" dirty="0"/>
              <a:t>Один з учасників бійки продовжував бити хлопця ногами та руками, допоки його не відтягнув інший юнак. Інші ж учасники події фільмували це все на відео та дивились чи не проходять повз підвалу мешканці будинку</a:t>
            </a:r>
          </a:p>
        </p:txBody>
      </p:sp>
      <p:pic>
        <p:nvPicPr>
          <p:cNvPr id="7" name="Рисунок 6">
            <a:extLst>
              <a:ext uri="{FF2B5EF4-FFF2-40B4-BE49-F238E27FC236}">
                <a16:creationId xmlns:a16="http://schemas.microsoft.com/office/drawing/2014/main" id="{0304F50F-3E68-75E6-C2BD-7433C888F9F6}"/>
              </a:ext>
            </a:extLst>
          </p:cNvPr>
          <p:cNvPicPr>
            <a:picLocks noChangeAspect="1"/>
          </p:cNvPicPr>
          <p:nvPr/>
        </p:nvPicPr>
        <p:blipFill>
          <a:blip r:embed="rId2"/>
          <a:stretch>
            <a:fillRect/>
          </a:stretch>
        </p:blipFill>
        <p:spPr>
          <a:xfrm>
            <a:off x="1242115" y="2465606"/>
            <a:ext cx="4844322" cy="3604118"/>
          </a:xfrm>
          <a:prstGeom prst="rect">
            <a:avLst/>
          </a:prstGeom>
        </p:spPr>
      </p:pic>
      <p:sp>
        <p:nvSpPr>
          <p:cNvPr id="9" name="TextBox 8">
            <a:extLst>
              <a:ext uri="{FF2B5EF4-FFF2-40B4-BE49-F238E27FC236}">
                <a16:creationId xmlns:a16="http://schemas.microsoft.com/office/drawing/2014/main" id="{DF68EB45-1D18-C556-5CA3-09D53FF2AC2B}"/>
              </a:ext>
            </a:extLst>
          </p:cNvPr>
          <p:cNvSpPr txBox="1"/>
          <p:nvPr/>
        </p:nvSpPr>
        <p:spPr>
          <a:xfrm>
            <a:off x="6369269" y="581855"/>
            <a:ext cx="5208089" cy="2031325"/>
          </a:xfrm>
          <a:prstGeom prst="rect">
            <a:avLst/>
          </a:prstGeom>
          <a:noFill/>
        </p:spPr>
        <p:txBody>
          <a:bodyPr wrap="square">
            <a:spAutoFit/>
          </a:bodyPr>
          <a:lstStyle/>
          <a:p>
            <a:r>
              <a:rPr lang="uk-UA" dirty="0"/>
              <a:t>Поліція встановлює обставини та всіх учасників бійки</a:t>
            </a:r>
          </a:p>
          <a:p>
            <a:r>
              <a:rPr lang="uk-UA" dirty="0"/>
              <a:t>Ввечері 25 січня, мережею поширилось відео, на якому група підлітків заштовхала хлопця у підвал однієї з багатоповерхівок. Після цього підлітки почали його бити. Правоохоронці розпочали перевірку за цим фактом.</a:t>
            </a:r>
          </a:p>
        </p:txBody>
      </p:sp>
    </p:spTree>
    <p:extLst>
      <p:ext uri="{BB962C8B-B14F-4D97-AF65-F5344CB8AC3E}">
        <p14:creationId xmlns:p14="http://schemas.microsoft.com/office/powerpoint/2010/main" val="285374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F17D7A-A3DC-5FE5-F939-7767342C5ED4}"/>
              </a:ext>
            </a:extLst>
          </p:cNvPr>
          <p:cNvSpPr>
            <a:spLocks noGrp="1"/>
          </p:cNvSpPr>
          <p:nvPr>
            <p:ph type="title"/>
          </p:nvPr>
        </p:nvSpPr>
        <p:spPr>
          <a:xfrm>
            <a:off x="1006839" y="240345"/>
            <a:ext cx="4551363" cy="149213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uk-UA" dirty="0">
                <a:solidFill>
                  <a:srgbClr val="FF0000"/>
                </a:solidFill>
              </a:rPr>
              <a:t>Що чекає на кривдників?</a:t>
            </a:r>
          </a:p>
        </p:txBody>
      </p:sp>
      <p:pic>
        <p:nvPicPr>
          <p:cNvPr id="4" name="Місце для вмісту 3">
            <a:extLst>
              <a:ext uri="{FF2B5EF4-FFF2-40B4-BE49-F238E27FC236}">
                <a16:creationId xmlns:a16="http://schemas.microsoft.com/office/drawing/2014/main" id="{33E5BA93-AD22-AAE0-0965-E40A1AE3E9EE}"/>
              </a:ext>
            </a:extLst>
          </p:cNvPr>
          <p:cNvPicPr>
            <a:picLocks noGrp="1" noChangeAspect="1"/>
          </p:cNvPicPr>
          <p:nvPr>
            <p:ph idx="1"/>
          </p:nvPr>
        </p:nvPicPr>
        <p:blipFill>
          <a:blip r:embed="rId2"/>
          <a:stretch>
            <a:fillRect/>
          </a:stretch>
        </p:blipFill>
        <p:spPr>
          <a:xfrm>
            <a:off x="5741082" y="240345"/>
            <a:ext cx="5877053" cy="1566808"/>
          </a:xfrm>
          <a:prstGeom prst="rect">
            <a:avLst/>
          </a:prstGeom>
        </p:spPr>
      </p:pic>
      <p:sp>
        <p:nvSpPr>
          <p:cNvPr id="5" name="Rectangle 1">
            <a:extLst>
              <a:ext uri="{FF2B5EF4-FFF2-40B4-BE49-F238E27FC236}">
                <a16:creationId xmlns:a16="http://schemas.microsoft.com/office/drawing/2014/main" id="{341B278F-64BD-6C29-4A20-9CEA254BB97E}"/>
              </a:ext>
            </a:extLst>
          </p:cNvPr>
          <p:cNvSpPr>
            <a:spLocks noChangeArrowheads="1"/>
          </p:cNvSpPr>
          <p:nvPr/>
        </p:nvSpPr>
        <p:spPr bwMode="auto">
          <a:xfrm>
            <a:off x="1006839" y="2319156"/>
            <a:ext cx="10780986"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Стаття 296 Кримінального кодексу України. </a:t>
            </a:r>
            <a:r>
              <a:rPr kumimoji="0" lang="uk-UA" altLang="uk-UA"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Хуліганство</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1. Хуліганство, тобто грубе порушення громадського порядку з мотивів явної неповаги до суспільства, що супроводжується особливою зухвалістю чи винятковим цинізмом, -</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карається штрафом від п'ятисот до тисячі неоподатковуваних мінімумів доходів громадян або арештом на строк до шести місяців, або обмеженням волі на строк до п'яти років.</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2. Ті самі дії, вчинені групою осіб, -</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караються обмеженням волі на строк до п'яти років або позбавленням волі на строк до чотирьох років.</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3. Дії, передбачені частинами першою або другою цієї статті, якщо вони були вчинені особою, раніше судимою за хуліганство, чи пов'язані з опором представникові влади або представникові громадськості, який виконує обов'язки з охорони громадського порядку, чи іншим громадянам, які припиняли хуліганські дії, -</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караються позбавленням волі на строк від двох до п’яти років.</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4. Дії, передбачені частинами першою, другою або третьою цієї статті, якщо вони вчинені із застосуванням вогнепальної або холодної зброї чи іншого предмета, спеціально пристосованого або заздалегідь заготовленого для нанесення тілесних ушкоджень, -</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караються позбавленням волі на строк від трьох до семи років.</a:t>
            </a:r>
            <a:endParaRPr kumimoji="0" lang="uk-UA" alt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032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a:extLst>
              <a:ext uri="{FF2B5EF4-FFF2-40B4-BE49-F238E27FC236}">
                <a16:creationId xmlns:a16="http://schemas.microsoft.com/office/drawing/2014/main" id="{686DEB2F-27D7-C14A-23DC-F714F3539A8B}"/>
              </a:ext>
            </a:extLst>
          </p:cNvPr>
          <p:cNvPicPr>
            <a:picLocks noGrp="1" noChangeAspect="1"/>
          </p:cNvPicPr>
          <p:nvPr>
            <p:ph idx="1"/>
          </p:nvPr>
        </p:nvPicPr>
        <p:blipFill>
          <a:blip r:embed="rId2"/>
          <a:stretch>
            <a:fillRect/>
          </a:stretch>
        </p:blipFill>
        <p:spPr>
          <a:xfrm>
            <a:off x="2258857" y="395655"/>
            <a:ext cx="7980356" cy="1774090"/>
          </a:xfrm>
        </p:spPr>
      </p:pic>
      <p:pic>
        <p:nvPicPr>
          <p:cNvPr id="3074" name="Picture 2" descr="Буклет &quot;Будьмо толерантними&quot;">
            <a:extLst>
              <a:ext uri="{FF2B5EF4-FFF2-40B4-BE49-F238E27FC236}">
                <a16:creationId xmlns:a16="http://schemas.microsoft.com/office/drawing/2014/main" id="{7B38A430-FD9F-EA9B-35D5-68448471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667" y="2388556"/>
            <a:ext cx="4192905" cy="3147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1F3FED-4FB8-2A14-94D1-6FE57EB7D1C0}"/>
              </a:ext>
            </a:extLst>
          </p:cNvPr>
          <p:cNvSpPr txBox="1"/>
          <p:nvPr/>
        </p:nvSpPr>
        <p:spPr>
          <a:xfrm>
            <a:off x="5589270" y="6093013"/>
            <a:ext cx="5737859" cy="369332"/>
          </a:xfrm>
          <a:prstGeom prst="rect">
            <a:avLst/>
          </a:prstGeom>
          <a:noFill/>
        </p:spPr>
        <p:txBody>
          <a:bodyPr wrap="square">
            <a:spAutoFit/>
          </a:bodyPr>
          <a:lstStyle/>
          <a:p>
            <a:r>
              <a:rPr lang="en-US" dirty="0">
                <a:hlinkClick r:id="rId4"/>
              </a:rPr>
              <a:t>https://dobraporada.mozellosite.com/peregljan-korisne/</a:t>
            </a:r>
            <a:r>
              <a:rPr lang="uk-UA" dirty="0"/>
              <a:t> </a:t>
            </a:r>
          </a:p>
        </p:txBody>
      </p:sp>
    </p:spTree>
    <p:extLst>
      <p:ext uri="{BB962C8B-B14F-4D97-AF65-F5344CB8AC3E}">
        <p14:creationId xmlns:p14="http://schemas.microsoft.com/office/powerpoint/2010/main" val="331628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E720B-0D48-6036-16B2-49A447A54E90}"/>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B8B103FF-24FE-6E38-432A-E373FB6447AA}"/>
              </a:ext>
            </a:extLst>
          </p:cNvPr>
          <p:cNvPicPr>
            <a:picLocks noChangeAspect="1"/>
          </p:cNvPicPr>
          <p:nvPr/>
        </p:nvPicPr>
        <p:blipFill>
          <a:blip r:embed="rId2"/>
          <a:srcRect t="24327"/>
          <a:stretch/>
        </p:blipFill>
        <p:spPr>
          <a:xfrm>
            <a:off x="1383030" y="1265576"/>
            <a:ext cx="10125797" cy="5312980"/>
          </a:xfrm>
          <a:prstGeom prst="rect">
            <a:avLst/>
          </a:prstGeom>
        </p:spPr>
      </p:pic>
      <p:sp>
        <p:nvSpPr>
          <p:cNvPr id="5" name="Прямокутник 4">
            <a:extLst>
              <a:ext uri="{FF2B5EF4-FFF2-40B4-BE49-F238E27FC236}">
                <a16:creationId xmlns:a16="http://schemas.microsoft.com/office/drawing/2014/main" id="{A59F6525-86C4-E645-86F9-56C995C53632}"/>
              </a:ext>
            </a:extLst>
          </p:cNvPr>
          <p:cNvSpPr/>
          <p:nvPr/>
        </p:nvSpPr>
        <p:spPr>
          <a:xfrm>
            <a:off x="1759719" y="397556"/>
            <a:ext cx="8866240" cy="707886"/>
          </a:xfrm>
          <a:prstGeom prst="rect">
            <a:avLst/>
          </a:prstGeom>
          <a:noFill/>
        </p:spPr>
        <p:txBody>
          <a:bodyPr wrap="square" lIns="91440" tIns="45720" rIns="91440" bIns="45720">
            <a:spAutoFit/>
          </a:bodyPr>
          <a:lstStyle/>
          <a:p>
            <a:pPr algn="ctr"/>
            <a:r>
              <a:rPr lang="uk-UA" sz="4000" b="1" cap="none" spc="0" dirty="0">
                <a:ln w="9525">
                  <a:solidFill>
                    <a:schemeClr val="bg1"/>
                  </a:solidFill>
                  <a:prstDash val="solid"/>
                </a:ln>
                <a:solidFill>
                  <a:srgbClr val="FF0000"/>
                </a:solidFill>
                <a:latin typeface="+mj-lt"/>
              </a:rPr>
              <a:t>В булінгу завжди задіяні три сторони:</a:t>
            </a:r>
          </a:p>
        </p:txBody>
      </p:sp>
    </p:spTree>
    <p:extLst>
      <p:ext uri="{BB962C8B-B14F-4D97-AF65-F5344CB8AC3E}">
        <p14:creationId xmlns:p14="http://schemas.microsoft.com/office/powerpoint/2010/main" val="63820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E3DD-51BA-7293-5764-36188CAB046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4FC7224-9625-D18A-CFCF-215A8A3DFBC9}"/>
              </a:ext>
            </a:extLst>
          </p:cNvPr>
          <p:cNvPicPr>
            <a:picLocks noChangeAspect="1"/>
          </p:cNvPicPr>
          <p:nvPr/>
        </p:nvPicPr>
        <p:blipFill>
          <a:blip r:embed="rId2"/>
          <a:stretch>
            <a:fillRect/>
          </a:stretch>
        </p:blipFill>
        <p:spPr>
          <a:xfrm>
            <a:off x="1725930" y="544229"/>
            <a:ext cx="9110892" cy="5769542"/>
          </a:xfrm>
          <a:prstGeom prst="rect">
            <a:avLst/>
          </a:prstGeom>
        </p:spPr>
      </p:pic>
    </p:spTree>
    <p:extLst>
      <p:ext uri="{BB962C8B-B14F-4D97-AF65-F5344CB8AC3E}">
        <p14:creationId xmlns:p14="http://schemas.microsoft.com/office/powerpoint/2010/main" val="311975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5C89C1-07E9-E168-CC2E-0CF3068687C7}"/>
              </a:ext>
            </a:extLst>
          </p:cNvPr>
          <p:cNvSpPr>
            <a:spLocks noGrp="1"/>
          </p:cNvSpPr>
          <p:nvPr>
            <p:ph type="title"/>
          </p:nvPr>
        </p:nvSpPr>
        <p:spPr>
          <a:xfrm>
            <a:off x="977462" y="177433"/>
            <a:ext cx="10704786" cy="626609"/>
          </a:xfrm>
        </p:spPr>
        <p:txBody>
          <a:bodyPr>
            <a:normAutofit fontScale="90000"/>
          </a:bodyPr>
          <a:lstStyle/>
          <a:p>
            <a:pPr>
              <a:lnSpc>
                <a:spcPct val="100000"/>
              </a:lnSpc>
            </a:pPr>
            <a:r>
              <a:rPr lang="uk-UA" dirty="0">
                <a:solidFill>
                  <a:srgbClr val="00B050"/>
                </a:solidFill>
              </a:rPr>
              <a:t>Якщо конкретніше:</a:t>
            </a:r>
            <a:br>
              <a:rPr lang="uk-UA" dirty="0">
                <a:solidFill>
                  <a:srgbClr val="00B050"/>
                </a:solidFill>
              </a:rPr>
            </a:br>
            <a:r>
              <a:rPr lang="uk-UA" sz="2200" b="1" dirty="0">
                <a:solidFill>
                  <a:srgbClr val="FF0000"/>
                </a:solidFill>
                <a:latin typeface="Bahnschrift SemiCondensed" panose="020B0502040204020203" pitchFamily="34" charset="0"/>
              </a:rPr>
              <a:t>фізичний</a:t>
            </a:r>
            <a:r>
              <a:rPr lang="uk-UA" sz="2200" dirty="0">
                <a:solidFill>
                  <a:schemeClr val="tx2">
                    <a:lumMod val="90000"/>
                    <a:lumOff val="10000"/>
                  </a:schemeClr>
                </a:solidFill>
                <a:latin typeface="Bahnschrift SemiCondensed" panose="020B0502040204020203" pitchFamily="34" charset="0"/>
              </a:rPr>
              <a:t> – штовхання, підніжки, зачіпання, бійки, стусани, ляпаси, нанесення тілесних пошкоджень</a:t>
            </a:r>
            <a:br>
              <a:rPr lang="uk-UA" sz="2200" dirty="0">
                <a:solidFill>
                  <a:schemeClr val="tx2">
                    <a:lumMod val="90000"/>
                    <a:lumOff val="10000"/>
                  </a:schemeClr>
                </a:solidFill>
                <a:latin typeface="Bahnschrift SemiCondensed" panose="020B0502040204020203" pitchFamily="34" charset="0"/>
              </a:rPr>
            </a:br>
            <a:br>
              <a:rPr lang="uk-UA" sz="2200" dirty="0">
                <a:solidFill>
                  <a:schemeClr val="tx2">
                    <a:lumMod val="90000"/>
                    <a:lumOff val="10000"/>
                  </a:schemeClr>
                </a:solidFill>
                <a:latin typeface="Bahnschrift SemiCondensed" panose="020B0502040204020203" pitchFamily="34" charset="0"/>
              </a:rPr>
            </a:br>
            <a:r>
              <a:rPr lang="uk-UA" sz="2200" b="1" dirty="0">
                <a:solidFill>
                  <a:srgbClr val="00B0F0"/>
                </a:solidFill>
                <a:latin typeface="Bahnschrift SemiCondensed" panose="020B0502040204020203" pitchFamily="34" charset="0"/>
              </a:rPr>
              <a:t>психологічний</a:t>
            </a:r>
            <a:r>
              <a:rPr lang="uk-UA" sz="2200" dirty="0">
                <a:solidFill>
                  <a:schemeClr val="tx2">
                    <a:lumMod val="90000"/>
                    <a:lumOff val="10000"/>
                  </a:schemeClr>
                </a:solidFill>
                <a:latin typeface="Bahnschrift SemiCondensed" panose="020B0502040204020203" pitchFamily="34" charset="0"/>
              </a:rPr>
              <a:t> – принизливі погляди, міміка обличчя, поширення образливих чуток, ізоляція, ігнорування, погрози, злі жарти, маніпуляції, шантаж</a:t>
            </a:r>
            <a:br>
              <a:rPr lang="uk-UA" sz="2200" dirty="0">
                <a:solidFill>
                  <a:schemeClr val="tx2">
                    <a:lumMod val="90000"/>
                    <a:lumOff val="10000"/>
                  </a:schemeClr>
                </a:solidFill>
                <a:latin typeface="Bahnschrift SemiCondensed" panose="020B0502040204020203" pitchFamily="34" charset="0"/>
              </a:rPr>
            </a:br>
            <a:br>
              <a:rPr lang="uk-UA" sz="2200" dirty="0">
                <a:solidFill>
                  <a:schemeClr val="tx2">
                    <a:lumMod val="90000"/>
                    <a:lumOff val="10000"/>
                  </a:schemeClr>
                </a:solidFill>
                <a:latin typeface="Bahnschrift SemiCondensed" panose="020B0502040204020203" pitchFamily="34" charset="0"/>
              </a:rPr>
            </a:br>
            <a:r>
              <a:rPr lang="uk-UA" sz="2200" b="1" dirty="0">
                <a:solidFill>
                  <a:srgbClr val="7030A0"/>
                </a:solidFill>
                <a:latin typeface="Bahnschrift SemiCondensed" panose="020B0502040204020203" pitchFamily="34" charset="0"/>
              </a:rPr>
              <a:t>економічний</a:t>
            </a:r>
            <a:r>
              <a:rPr lang="uk-UA" sz="2200" dirty="0">
                <a:solidFill>
                  <a:schemeClr val="tx2">
                    <a:lumMod val="90000"/>
                    <a:lumOff val="10000"/>
                  </a:schemeClr>
                </a:solidFill>
                <a:latin typeface="Bahnschrift SemiCondensed" panose="020B0502040204020203" pitchFamily="34" charset="0"/>
              </a:rPr>
              <a:t> – крадіжки, пошкодження чи знищення одягу, інших особистих речей, вимагання грошей</a:t>
            </a:r>
            <a:br>
              <a:rPr lang="uk-UA" sz="2200" dirty="0">
                <a:solidFill>
                  <a:schemeClr val="tx2">
                    <a:lumMod val="90000"/>
                    <a:lumOff val="10000"/>
                  </a:schemeClr>
                </a:solidFill>
                <a:latin typeface="Bahnschrift SemiCondensed" panose="020B0502040204020203" pitchFamily="34" charset="0"/>
              </a:rPr>
            </a:br>
            <a:br>
              <a:rPr lang="uk-UA" sz="2200" dirty="0">
                <a:solidFill>
                  <a:schemeClr val="tx2">
                    <a:lumMod val="90000"/>
                    <a:lumOff val="10000"/>
                  </a:schemeClr>
                </a:solidFill>
                <a:latin typeface="Bahnschrift SemiCondensed" panose="020B0502040204020203" pitchFamily="34" charset="0"/>
              </a:rPr>
            </a:br>
            <a:r>
              <a:rPr lang="uk-UA" sz="2200" b="1" dirty="0">
                <a:solidFill>
                  <a:schemeClr val="tx2">
                    <a:lumMod val="50000"/>
                    <a:lumOff val="50000"/>
                  </a:schemeClr>
                </a:solidFill>
                <a:latin typeface="Bahnschrift SemiCondensed" panose="020B0502040204020203" pitchFamily="34" charset="0"/>
              </a:rPr>
              <a:t>сексуальний</a:t>
            </a:r>
            <a:r>
              <a:rPr lang="uk-UA" sz="2200" b="1" dirty="0">
                <a:solidFill>
                  <a:schemeClr val="tx2">
                    <a:lumMod val="90000"/>
                    <a:lumOff val="10000"/>
                  </a:schemeClr>
                </a:solidFill>
                <a:latin typeface="Bahnschrift SemiCondensed" panose="020B0502040204020203" pitchFamily="34" charset="0"/>
              </a:rPr>
              <a:t> </a:t>
            </a:r>
            <a:r>
              <a:rPr lang="uk-UA" sz="2200" dirty="0">
                <a:solidFill>
                  <a:schemeClr val="tx2">
                    <a:lumMod val="90000"/>
                    <a:lumOff val="10000"/>
                  </a:schemeClr>
                </a:solidFill>
                <a:latin typeface="Bahnschrift SemiCondensed" panose="020B0502040204020203" pitchFamily="34" charset="0"/>
              </a:rPr>
              <a:t>– принизливі погляди, жести, образливі рухи тіла й міміки, прізвиська та образи сексуального характеру, зйомки у переодягальнях, поширення образливих чуток, присилання нав'язливих фотографій та відео,  сексуальні погрози й натяки</a:t>
            </a:r>
            <a:br>
              <a:rPr lang="uk-UA" sz="2200" dirty="0">
                <a:solidFill>
                  <a:schemeClr val="tx2">
                    <a:lumMod val="90000"/>
                    <a:lumOff val="10000"/>
                  </a:schemeClr>
                </a:solidFill>
                <a:latin typeface="Bahnschrift SemiCondensed" panose="020B0502040204020203" pitchFamily="34" charset="0"/>
              </a:rPr>
            </a:br>
            <a:br>
              <a:rPr lang="uk-UA" sz="2200" dirty="0">
                <a:solidFill>
                  <a:schemeClr val="tx2">
                    <a:lumMod val="90000"/>
                    <a:lumOff val="10000"/>
                  </a:schemeClr>
                </a:solidFill>
                <a:latin typeface="Bahnschrift SemiCondensed" panose="020B0502040204020203" pitchFamily="34" charset="0"/>
              </a:rPr>
            </a:br>
            <a:r>
              <a:rPr lang="uk-UA" sz="2200" b="1" dirty="0">
                <a:solidFill>
                  <a:srgbClr val="00B050"/>
                </a:solidFill>
                <a:latin typeface="Bahnschrift SemiCondensed" panose="020B0502040204020203" pitchFamily="34" charset="0"/>
              </a:rPr>
              <a:t>кібербулінг</a:t>
            </a:r>
            <a:r>
              <a:rPr lang="uk-UA" sz="2200" b="1" dirty="0">
                <a:solidFill>
                  <a:schemeClr val="tx2">
                    <a:lumMod val="50000"/>
                    <a:lumOff val="50000"/>
                  </a:schemeClr>
                </a:solidFill>
                <a:latin typeface="Bahnschrift SemiCondensed" panose="020B0502040204020203" pitchFamily="34" charset="0"/>
              </a:rPr>
              <a:t> </a:t>
            </a:r>
            <a:r>
              <a:rPr lang="uk-UA" sz="2200" b="1" dirty="0">
                <a:solidFill>
                  <a:schemeClr val="tx2">
                    <a:lumMod val="90000"/>
                    <a:lumOff val="10000"/>
                  </a:schemeClr>
                </a:solidFill>
                <a:latin typeface="Bahnschrift SemiCondensed" panose="020B0502040204020203" pitchFamily="34" charset="0"/>
              </a:rPr>
              <a:t>- </a:t>
            </a:r>
            <a:r>
              <a:rPr lang="uk-UA" sz="2200" dirty="0">
                <a:solidFill>
                  <a:schemeClr val="tx2">
                    <a:lumMod val="90000"/>
                    <a:lumOff val="10000"/>
                  </a:schemeClr>
                </a:solidFill>
                <a:latin typeface="Bahnschrift SemiCondensed" panose="020B0502040204020203" pitchFamily="34" charset="0"/>
              </a:rPr>
              <a:t> приниження за допомогою мобільних телефонів, інших електронних пристроїв, інтернету. образливі коментарі у соціальних мережах, хейт, тролінг, розповсюдження мемів, фотографій без згоди людини</a:t>
            </a:r>
          </a:p>
        </p:txBody>
      </p:sp>
    </p:spTree>
    <p:extLst>
      <p:ext uri="{BB962C8B-B14F-4D97-AF65-F5344CB8AC3E}">
        <p14:creationId xmlns:p14="http://schemas.microsoft.com/office/powerpoint/2010/main" val="537151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CDCA2109-D4EC-E94E-6CB2-6F55BB32671D}"/>
              </a:ext>
            </a:extLst>
          </p:cNvPr>
          <p:cNvPicPr>
            <a:picLocks noGrp="1" noChangeAspect="1"/>
          </p:cNvPicPr>
          <p:nvPr>
            <p:ph idx="1"/>
          </p:nvPr>
        </p:nvPicPr>
        <p:blipFill>
          <a:blip r:embed="rId2"/>
          <a:stretch>
            <a:fillRect/>
          </a:stretch>
        </p:blipFill>
        <p:spPr>
          <a:xfrm>
            <a:off x="1125449" y="1246880"/>
            <a:ext cx="5927464" cy="4062002"/>
          </a:xfrm>
        </p:spPr>
      </p:pic>
      <p:pic>
        <p:nvPicPr>
          <p:cNvPr id="7" name="Рисунок 6">
            <a:extLst>
              <a:ext uri="{FF2B5EF4-FFF2-40B4-BE49-F238E27FC236}">
                <a16:creationId xmlns:a16="http://schemas.microsoft.com/office/drawing/2014/main" id="{638B941A-ED62-B40E-6C12-1D145E0DAA07}"/>
              </a:ext>
            </a:extLst>
          </p:cNvPr>
          <p:cNvPicPr>
            <a:picLocks noChangeAspect="1"/>
          </p:cNvPicPr>
          <p:nvPr/>
        </p:nvPicPr>
        <p:blipFill>
          <a:blip r:embed="rId3"/>
          <a:stretch>
            <a:fillRect/>
          </a:stretch>
        </p:blipFill>
        <p:spPr>
          <a:xfrm>
            <a:off x="6694941" y="2132442"/>
            <a:ext cx="4928895" cy="4173209"/>
          </a:xfrm>
          <a:prstGeom prst="rect">
            <a:avLst/>
          </a:prstGeom>
        </p:spPr>
      </p:pic>
      <p:pic>
        <p:nvPicPr>
          <p:cNvPr id="10" name="Рисунок 9">
            <a:extLst>
              <a:ext uri="{FF2B5EF4-FFF2-40B4-BE49-F238E27FC236}">
                <a16:creationId xmlns:a16="http://schemas.microsoft.com/office/drawing/2014/main" id="{37885F50-23EB-537F-D830-653E8F1C1631}"/>
              </a:ext>
            </a:extLst>
          </p:cNvPr>
          <p:cNvPicPr>
            <a:picLocks noChangeAspect="1"/>
          </p:cNvPicPr>
          <p:nvPr/>
        </p:nvPicPr>
        <p:blipFill>
          <a:blip r:embed="rId4"/>
          <a:stretch>
            <a:fillRect/>
          </a:stretch>
        </p:blipFill>
        <p:spPr>
          <a:xfrm>
            <a:off x="743256" y="58894"/>
            <a:ext cx="10522608" cy="1365622"/>
          </a:xfrm>
          <a:prstGeom prst="rect">
            <a:avLst/>
          </a:prstGeom>
        </p:spPr>
      </p:pic>
    </p:spTree>
    <p:extLst>
      <p:ext uri="{BB962C8B-B14F-4D97-AF65-F5344CB8AC3E}">
        <p14:creationId xmlns:p14="http://schemas.microsoft.com/office/powerpoint/2010/main" val="766685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FC65-2267-723A-0B8D-D70AFCBC98E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751F1EF-403B-00AF-52BB-BB7C11FD00E0}"/>
              </a:ext>
            </a:extLst>
          </p:cNvPr>
          <p:cNvPicPr>
            <a:picLocks noChangeAspect="1"/>
          </p:cNvPicPr>
          <p:nvPr/>
        </p:nvPicPr>
        <p:blipFill>
          <a:blip r:embed="rId2"/>
          <a:stretch>
            <a:fillRect/>
          </a:stretch>
        </p:blipFill>
        <p:spPr>
          <a:xfrm>
            <a:off x="1120140" y="733527"/>
            <a:ext cx="10386060" cy="6037277"/>
          </a:xfrm>
          <a:prstGeom prst="rect">
            <a:avLst/>
          </a:prstGeom>
        </p:spPr>
      </p:pic>
      <p:sp>
        <p:nvSpPr>
          <p:cNvPr id="2" name="Прямокутник 1">
            <a:extLst>
              <a:ext uri="{FF2B5EF4-FFF2-40B4-BE49-F238E27FC236}">
                <a16:creationId xmlns:a16="http://schemas.microsoft.com/office/drawing/2014/main" id="{64D9C356-5D77-2EC1-D6A6-93D0EFB01A1F}"/>
              </a:ext>
            </a:extLst>
          </p:cNvPr>
          <p:cNvSpPr/>
          <p:nvPr/>
        </p:nvSpPr>
        <p:spPr>
          <a:xfrm>
            <a:off x="1225284" y="87196"/>
            <a:ext cx="974144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3600" b="1" cap="none" spc="0" dirty="0">
                <a:ln/>
                <a:solidFill>
                  <a:schemeClr val="accent3"/>
                </a:solidFill>
                <a:effectLst/>
              </a:rPr>
              <a:t>Підлітки бувають жорстокими та агресивними</a:t>
            </a:r>
          </a:p>
        </p:txBody>
      </p:sp>
    </p:spTree>
    <p:extLst>
      <p:ext uri="{BB962C8B-B14F-4D97-AF65-F5344CB8AC3E}">
        <p14:creationId xmlns:p14="http://schemas.microsoft.com/office/powerpoint/2010/main" val="193991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6AADEC1-3243-33CD-DADA-2B23AE3FAB11}"/>
              </a:ext>
            </a:extLst>
          </p:cNvPr>
          <p:cNvPicPr>
            <a:picLocks noChangeAspect="1"/>
          </p:cNvPicPr>
          <p:nvPr/>
        </p:nvPicPr>
        <p:blipFill>
          <a:blip r:embed="rId2"/>
          <a:stretch>
            <a:fillRect/>
          </a:stretch>
        </p:blipFill>
        <p:spPr>
          <a:xfrm>
            <a:off x="1228580" y="0"/>
            <a:ext cx="10226351" cy="6857999"/>
          </a:xfrm>
          <a:prstGeom prst="rect">
            <a:avLst/>
          </a:prstGeom>
        </p:spPr>
      </p:pic>
    </p:spTree>
    <p:extLst>
      <p:ext uri="{BB962C8B-B14F-4D97-AF65-F5344CB8AC3E}">
        <p14:creationId xmlns:p14="http://schemas.microsoft.com/office/powerpoint/2010/main" val="3158656463"/>
      </p:ext>
    </p:extLst>
  </p:cSld>
  <p:clrMapOvr>
    <a:masterClrMapping/>
  </p:clrMapOvr>
</p:sld>
</file>

<file path=ppt/theme/theme1.xml><?xml version="1.0" encoding="utf-8"?>
<a:theme xmlns:a="http://schemas.openxmlformats.org/drawingml/2006/main" name="Значок">
  <a:themeElements>
    <a:clrScheme name="Значок">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Значок">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Значок">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Значок</Template>
  <TotalTime>1408</TotalTime>
  <Words>1542</Words>
  <Application>Microsoft Office PowerPoint</Application>
  <PresentationFormat>Широкоэкранный</PresentationFormat>
  <Paragraphs>81</Paragraphs>
  <Slides>36</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Aptos Narrow</vt:lpstr>
      <vt:lpstr>Arial</vt:lpstr>
      <vt:lpstr>Arial Narrow</vt:lpstr>
      <vt:lpstr>Bahnschrift SemiCondensed</vt:lpstr>
      <vt:lpstr>Corbel</vt:lpstr>
      <vt:lpstr>Gill Sans MT</vt:lpstr>
      <vt:lpstr>Impact</vt:lpstr>
      <vt:lpstr>Mistral</vt:lpstr>
      <vt:lpstr>Times New Roman</vt:lpstr>
      <vt:lpstr>Значок</vt:lpstr>
      <vt:lpstr>       знову  про БУЛІНГ            і не тільки…</vt:lpstr>
      <vt:lpstr>Презентация PowerPoint</vt:lpstr>
      <vt:lpstr>Презентация PowerPoint</vt:lpstr>
      <vt:lpstr>Презентация PowerPoint</vt:lpstr>
      <vt:lpstr>Презентация PowerPoint</vt:lpstr>
      <vt:lpstr>Якщо конкретніше: фізичний – штовхання, підніжки, зачіпання, бійки, стусани, ляпаси, нанесення тілесних пошкоджень  психологічний – принизливі погляди, міміка обличчя, поширення образливих чуток, ізоляція, ігнорування, погрози, злі жарти, маніпуляції, шантаж  економічний – крадіжки, пошкодження чи знищення одягу, інших особистих речей, вимагання грошей  сексуальний – принизливі погляди, жести, образливі рухи тіла й міміки, прізвиська та образи сексуального характеру, зйомки у переодягальнях, поширення образливих чуток, присилання нав'язливих фотографій та відео,  сексуальні погрози й натяки  кібербулінг -  приниження за допомогою мобільних телефонів, інших електронних пристроїв, інтернету. образливі коментарі у соціальних мережах, хейт, тролінг, розповсюдження мемів, фотографій без згоди людини</vt:lpstr>
      <vt:lpstr>Презентация PowerPoint</vt:lpstr>
      <vt:lpstr>Презентация PowerPoint</vt:lpstr>
      <vt:lpstr>Презентация PowerPoint</vt:lpstr>
      <vt:lpstr>Презентация PowerPoint</vt:lpstr>
      <vt:lpstr>     Булінг завжди виникає у колективах:  - В закладах освіти - в спортивних школах та оздоровчих таборах - в дитячих творчих колективах - в  соціальних мережах, де тролять та хейтять - в армії, де бувають прояви «дідівщини» - і навіть серед дорослих, в робочих колективах, тільки   називається це «мОбінг» </vt:lpstr>
      <vt:lpstr>Як не прикро, але…</vt:lpstr>
      <vt:lpstr>Презентация PowerPoint</vt:lpstr>
      <vt:lpstr>Презентация PowerPoint</vt:lpstr>
      <vt:lpstr>Презентация PowerPoint</vt:lpstr>
      <vt:lpstr>Презентация PowerPoint</vt:lpstr>
      <vt:lpstr>Чому агресори булять?</vt:lpstr>
      <vt:lpstr>Презентация PowerPoint</vt:lpstr>
      <vt:lpstr>Презентация PowerPoint</vt:lpstr>
      <vt:lpstr>Що Робити, якщо твого друга чи  одногрупника булять?</vt:lpstr>
      <vt:lpstr>А якщо ти поводишся  як той, хто булить?</vt:lpstr>
      <vt:lpstr>Яке ж покарання очікує на булера  чи його представників?</vt:lpstr>
      <vt:lpstr>Презентация PowerPoint</vt:lpstr>
      <vt:lpstr>Презентация PowerPoint</vt:lpstr>
      <vt:lpstr>Презентация PowerPoint</vt:lpstr>
      <vt:lpstr>Залишилося питаннячко! Чим булінг відрізняється від конфлікту?</vt:lpstr>
      <vt:lpstr>Як бачимо, булінгу притаманні повторюваність  та систематичність  А окремий випадок конфлікту чи групового насильства, правопорушення чи злочину носить, як правило,  одноразовий характер   За умови жорстокості та нанесення тілесних ушкоджень жертві, за вимагання грошей підлітки вже з 16 років несуть кримінальну відповідальність!   В деяких випадках їм загрожує позбавлення волі на строк від 3 до 12 років!  Особливо суворе покарання під час військового стану!  Якщо правопорушення здійснила дитина до 16 років, то відповідальність за її дії понесуть батьки!   Але якщо злочин дуже тяжкий, то дитина може бути засуджена вже з 14 років </vt:lpstr>
      <vt:lpstr>                                              Зараз навчання відбувається у дистанційній формі.                                                і це якоюсь мірою попереджає випадки   булінгу серед                                               УЧНІВ, але можуть зростати прояви кібербулінгу…  згідно закону «про освіту» під час дистанційного навчання чи у вільний від оФлайн–навчання час, за безпеку та життєдіяльність дитини несуть відповідальність батьки! Саме на батьках лежить обов'язок виховання дитини у добрі, толерантності, емпатії  нажаль, останнім часом війна та прояви насильства, які підлітки бачать навколо чи відчувають у своїх родинах, можуть негативно відбиватися на їх психологічному стані та поведінці. Тому часто свої образи чи агресію підлітки можуть Перенаправляти на інших  як наслідок, почастішали випадки знущань над дітьми на вулицях Нещодавно Ми бачили резонансні випадки насильства у Києві, Білій Церкві, Бучі, Первомайську. Як жорстоко дітей принижували, били, вимагали гроші, знімати тортури на камеру й викладали в соціальні мережі.  То це булінг чи вже більш серйозні правопорушення та злочини? І Чим це загрожує винуватцям насильства?  Розглянемо декілька кейсів</vt:lpstr>
      <vt:lpstr>Розглянемо випадки нещодавніх злочинів та проявів насильства серед підлітків:</vt:lpstr>
      <vt:lpstr>Яке покарання може бути застосоване для  підлітків - учасників та свідків цього жахливого злочину?                                Ч.1 статті 121 Кримінального кодексу України  </vt:lpstr>
      <vt:lpstr>Презентация PowerPoint</vt:lpstr>
      <vt:lpstr>кейс другий</vt:lpstr>
      <vt:lpstr>Яке покарання очікує на  дівчат?</vt:lpstr>
      <vt:lpstr>Кейс третій Випадок в БУчі</vt:lpstr>
      <vt:lpstr>Що чекає на кривдників?</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знову  про БУЛІНГ            і не тільки…</dc:title>
  <dc:creator>ЦПТО 4</dc:creator>
  <cp:lastModifiedBy>Номе</cp:lastModifiedBy>
  <cp:revision>28</cp:revision>
  <dcterms:created xsi:type="dcterms:W3CDTF">2025-01-28T22:29:48Z</dcterms:created>
  <dcterms:modified xsi:type="dcterms:W3CDTF">2025-02-03T13:51:56Z</dcterms:modified>
</cp:coreProperties>
</file>