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43"/>
  </p:notesMasterIdLst>
  <p:handoutMasterIdLst>
    <p:handoutMasterId r:id="rId44"/>
  </p:handoutMasterIdLst>
  <p:sldIdLst>
    <p:sldId id="257" r:id="rId2"/>
    <p:sldId id="289" r:id="rId3"/>
    <p:sldId id="293" r:id="rId4"/>
    <p:sldId id="298" r:id="rId5"/>
    <p:sldId id="301" r:id="rId6"/>
    <p:sldId id="302" r:id="rId7"/>
    <p:sldId id="304" r:id="rId8"/>
    <p:sldId id="305" r:id="rId9"/>
    <p:sldId id="300" r:id="rId10"/>
    <p:sldId id="307" r:id="rId11"/>
    <p:sldId id="270" r:id="rId12"/>
    <p:sldId id="269" r:id="rId13"/>
    <p:sldId id="272" r:id="rId14"/>
    <p:sldId id="274" r:id="rId15"/>
    <p:sldId id="273" r:id="rId16"/>
    <p:sldId id="275" r:id="rId17"/>
    <p:sldId id="276" r:id="rId18"/>
    <p:sldId id="263" r:id="rId19"/>
    <p:sldId id="279" r:id="rId20"/>
    <p:sldId id="280" r:id="rId21"/>
    <p:sldId id="278" r:id="rId22"/>
    <p:sldId id="277" r:id="rId23"/>
    <p:sldId id="281" r:id="rId24"/>
    <p:sldId id="282" r:id="rId25"/>
    <p:sldId id="283" r:id="rId26"/>
    <p:sldId id="284" r:id="rId27"/>
    <p:sldId id="285" r:id="rId28"/>
    <p:sldId id="261" r:id="rId29"/>
    <p:sldId id="308" r:id="rId30"/>
    <p:sldId id="309" r:id="rId31"/>
    <p:sldId id="311" r:id="rId32"/>
    <p:sldId id="312" r:id="rId33"/>
    <p:sldId id="313" r:id="rId34"/>
    <p:sldId id="314" r:id="rId35"/>
    <p:sldId id="321" r:id="rId36"/>
    <p:sldId id="322" r:id="rId37"/>
    <p:sldId id="323" r:id="rId38"/>
    <p:sldId id="315" r:id="rId39"/>
    <p:sldId id="317" r:id="rId40"/>
    <p:sldId id="319" r:id="rId41"/>
    <p:sldId id="320"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4" autoAdjust="0"/>
    <p:restoredTop sz="94660"/>
  </p:normalViewPr>
  <p:slideViewPr>
    <p:cSldViewPr snapToGrid="0">
      <p:cViewPr varScale="1">
        <p:scale>
          <a:sx n="76" d="100"/>
          <a:sy n="76" d="100"/>
        </p:scale>
        <p:origin x="594" y="84"/>
      </p:cViewPr>
      <p:guideLst/>
    </p:cSldViewPr>
  </p:slideViewPr>
  <p:notesTextViewPr>
    <p:cViewPr>
      <p:scale>
        <a:sx n="1" d="1"/>
        <a:sy n="1" d="1"/>
      </p:scale>
      <p:origin x="0" y="0"/>
    </p:cViewPr>
  </p:notesTextViewPr>
  <p:notesViewPr>
    <p:cSldViewPr snapToGrid="0">
      <p:cViewPr varScale="1">
        <p:scale>
          <a:sx n="100" d="100"/>
          <a:sy n="100" d="100"/>
        </p:scale>
        <p:origin x="355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dirty="0"/>
          </a:p>
        </p:txBody>
      </p:sp>
      <p:sp>
        <p:nvSpPr>
          <p:cNvPr id="3" name="Місце для дати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AE10CE4-0AEF-4BAF-A7E0-9658501A1783}" type="datetime1">
              <a:rPr lang="uk-UA" smtClean="0"/>
              <a:t>03.02.2025</a:t>
            </a:fld>
            <a:endParaRPr lang="en-US" dirty="0"/>
          </a:p>
        </p:txBody>
      </p:sp>
      <p:sp>
        <p:nvSpPr>
          <p:cNvPr id="4" name="Місце для нижнього колонтитула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dirty="0"/>
          </a:p>
        </p:txBody>
      </p:sp>
      <p:sp>
        <p:nvSpPr>
          <p:cNvPr id="5" name="Місце для номера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D92CB86-0DB9-4A70-B1CF-B23508471F6B}" type="slidenum">
              <a:rPr lang="en-US" smtClean="0"/>
              <a:t>‹#›</a:t>
            </a:fld>
            <a:endParaRPr lang="en-US" dirty="0"/>
          </a:p>
        </p:txBody>
      </p:sp>
    </p:spTree>
    <p:extLst>
      <p:ext uri="{BB962C8B-B14F-4D97-AF65-F5344CB8AC3E}">
        <p14:creationId xmlns:p14="http://schemas.microsoft.com/office/powerpoint/2010/main" val="66355764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dirty="0"/>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E96D678-0CBC-4120-B2EA-DA48EA9EEA6C}" type="datetime1">
              <a:rPr lang="uk-UA" smtClean="0"/>
              <a:t>03.02.2025</a:t>
            </a:fld>
            <a:endParaRPr lang="en-US" dirty="0"/>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dirty="0"/>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uk"/>
              <a:t>Зразки заголовків</a:t>
            </a:r>
            <a:endParaRPr lang="en-US"/>
          </a:p>
          <a:p>
            <a:pPr lvl="1" rtl="0"/>
            <a:r>
              <a:rPr lang="uk"/>
              <a:t>Другий рівень</a:t>
            </a:r>
          </a:p>
          <a:p>
            <a:pPr lvl="2" rtl="0"/>
            <a:r>
              <a:rPr lang="uk"/>
              <a:t>Третій рівень</a:t>
            </a:r>
          </a:p>
          <a:p>
            <a:pPr lvl="3" rtl="0"/>
            <a:r>
              <a:rPr lang="uk"/>
              <a:t>Четвертий рівень</a:t>
            </a:r>
          </a:p>
          <a:p>
            <a:pPr lvl="4" rtl="0"/>
            <a:r>
              <a:rPr lang="uk"/>
              <a:t>П’ятий рівень</a:t>
            </a:r>
            <a:endParaRPr lang="en-US"/>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dirty="0"/>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2B151B-D7D1-48E5-8230-5AADBC794F88}" type="slidenum">
              <a:rPr lang="en-US" smtClean="0"/>
              <a:t>‹#›</a:t>
            </a:fld>
            <a:endParaRPr lang="en-US" dirty="0"/>
          </a:p>
        </p:txBody>
      </p:sp>
    </p:spTree>
    <p:extLst>
      <p:ext uri="{BB962C8B-B14F-4D97-AF65-F5344CB8AC3E}">
        <p14:creationId xmlns:p14="http://schemas.microsoft.com/office/powerpoint/2010/main" val="31385927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p>
            <a:pPr rtl="0"/>
            <a:fld id="{56D1EC39-490E-4AE8-92CB-DE9518FDD1BD}" type="datetime1">
              <a:rPr lang="uk-UA" smtClean="0"/>
              <a:t>03.02.2025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824151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 фотографі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dirty="0"/>
              <a:t>Клацніть піктограму, щоб додати зображення</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pPr rtl="0"/>
            <a:fld id="{372DE5ED-A30D-4234-8893-A9691FA5F80E}" type="datetime1">
              <a:rPr lang="uk-UA" smtClean="0"/>
              <a:t>03.02.2025</a:t>
            </a:fld>
            <a:endParaRPr lang="en-US" dirty="0"/>
          </a:p>
        </p:txBody>
      </p:sp>
      <p:sp>
        <p:nvSpPr>
          <p:cNvPr id="6" name="Footer Placeholder 5"/>
          <p:cNvSpPr>
            <a:spLocks noGrp="1"/>
          </p:cNvSpPr>
          <p:nvPr>
            <p:ph type="ftr" sz="quarter" idx="11"/>
          </p:nvPr>
        </p:nvSpPr>
        <p:spPr/>
        <p:txBody>
          <a:bodyPr/>
          <a:lstStyle/>
          <a:p>
            <a:pPr rtl="0"/>
            <a:endParaRPr lang="en-US" dirty="0"/>
          </a:p>
        </p:txBody>
      </p:sp>
      <p:sp>
        <p:nvSpPr>
          <p:cNvPr id="7" name="Slide Number Placeholder 6"/>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712506362"/>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uk-UA"/>
              <a:t>Клацніть, щоб редагувати стиль зразка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pPr rtl="0"/>
            <a:fld id="{372DE5ED-A30D-4234-8893-A9691FA5F80E}" type="datetime1">
              <a:rPr lang="uk-UA" smtClean="0"/>
              <a:t>03.02.2025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376877024"/>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uk-UA"/>
              <a:t>Клацніть, щоб редагувати стиль зразка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uk-UA"/>
              <a:t>Клацніть, щоб відредагувати стилі зразків тексту</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pPr rtl="0"/>
            <a:fld id="{372DE5ED-A30D-4234-8893-A9691FA5F80E}" type="datetime1">
              <a:rPr lang="uk-UA" smtClean="0"/>
              <a:t>03.02.2025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30450292"/>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pPr rtl="0"/>
            <a:fld id="{372DE5ED-A30D-4234-8893-A9691FA5F80E}" type="datetime1">
              <a:rPr lang="uk-UA" smtClean="0"/>
              <a:t>03.02.2025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120005443"/>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rtl="0"/>
            <a:fld id="{372DE5ED-A30D-4234-8893-A9691FA5F80E}" type="datetime1">
              <a:rPr lang="uk-UA" smtClean="0"/>
              <a:t>03.02.2025</a:t>
            </a:fld>
            <a:endParaRPr lang="en-US" dirty="0"/>
          </a:p>
        </p:txBody>
      </p:sp>
      <p:sp>
        <p:nvSpPr>
          <p:cNvPr id="4"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360244234"/>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колонки з малю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dirty="0"/>
              <a:t>Клацніть піктограму, щоб додати зображення</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dirty="0"/>
              <a:t>Клацніть піктограму, щоб додати зображення</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dirty="0"/>
              <a:t>Клацніть піктограму, щоб додати зображення</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rtl="0"/>
            <a:fld id="{372DE5ED-A30D-4234-8893-A9691FA5F80E}" type="datetime1">
              <a:rPr lang="uk-UA" smtClean="0"/>
              <a:t>03.02.2025</a:t>
            </a:fld>
            <a:endParaRPr lang="en-US" dirty="0"/>
          </a:p>
        </p:txBody>
      </p:sp>
      <p:sp>
        <p:nvSpPr>
          <p:cNvPr id="4"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664104228"/>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pPr rtl="0"/>
            <a:fld id="{244A78F6-72DB-416E-B2B1-9040BCAD9E9D}" type="datetime1">
              <a:rPr lang="uk-UA" smtClean="0"/>
              <a:t>03.02.2025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593183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pPr rtl="0"/>
            <a:fld id="{37B12714-5B97-4F13-9792-6D53EADE4894}" type="datetime1">
              <a:rPr lang="uk-UA" smtClean="0"/>
              <a:t>03.02.2025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593646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3"/>
          <p:cNvSpPr>
            <a:spLocks noGrp="1"/>
          </p:cNvSpPr>
          <p:nvPr>
            <p:ph type="dt" sz="half" idx="10"/>
          </p:nvPr>
        </p:nvSpPr>
        <p:spPr/>
        <p:txBody>
          <a:bodyPr/>
          <a:lstStyle/>
          <a:p>
            <a:pPr rtl="0"/>
            <a:fld id="{372DE5ED-A30D-4234-8893-A9691FA5F80E}" type="datetime1">
              <a:rPr lang="uk-UA" smtClean="0"/>
              <a:t>03.02.2025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359736249"/>
      </p:ext>
    </p:extLst>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pPr rtl="0"/>
            <a:fld id="{372DE5ED-A30D-4234-8893-A9691FA5F80E}" type="datetime1">
              <a:rPr lang="uk-UA" smtClean="0"/>
              <a:t>03.02.2025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073325463"/>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pPr rtl="0"/>
            <a:fld id="{372DE5ED-A30D-4234-8893-A9691FA5F80E}" type="datetime1">
              <a:rPr lang="uk-UA" smtClean="0"/>
              <a:t>03.02.2025</a:t>
            </a:fld>
            <a:endParaRPr lang="en-US" dirty="0"/>
          </a:p>
        </p:txBody>
      </p:sp>
      <p:sp>
        <p:nvSpPr>
          <p:cNvPr id="6" name="Footer Placeholder 5"/>
          <p:cNvSpPr>
            <a:spLocks noGrp="1"/>
          </p:cNvSpPr>
          <p:nvPr>
            <p:ph type="ftr" sz="quarter" idx="11"/>
          </p:nvPr>
        </p:nvSpPr>
        <p:spPr/>
        <p:txBody>
          <a:bodyPr/>
          <a:lstStyle/>
          <a:p>
            <a:pPr rtl="0"/>
            <a:endParaRPr lang="en-US" dirty="0"/>
          </a:p>
        </p:txBody>
      </p:sp>
      <p:sp>
        <p:nvSpPr>
          <p:cNvPr id="7" name="Slide Number Placeholder 6"/>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005040156"/>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pPr rtl="0"/>
            <a:fld id="{7BF90331-8470-4DAA-A3A0-CA149191E13B}" type="datetime1">
              <a:rPr lang="uk-UA" smtClean="0"/>
              <a:t>03.02.2025</a:t>
            </a:fld>
            <a:endParaRPr lang="en-US" dirty="0"/>
          </a:p>
        </p:txBody>
      </p:sp>
      <p:sp>
        <p:nvSpPr>
          <p:cNvPr id="8" name="Footer Placeholder 7"/>
          <p:cNvSpPr>
            <a:spLocks noGrp="1"/>
          </p:cNvSpPr>
          <p:nvPr>
            <p:ph type="ftr" sz="quarter" idx="11"/>
          </p:nvPr>
        </p:nvSpPr>
        <p:spPr/>
        <p:txBody>
          <a:bodyPr/>
          <a:lstStyle/>
          <a:p>
            <a:pPr rtl="0"/>
            <a:endParaRPr lang="en-US" dirty="0"/>
          </a:p>
        </p:txBody>
      </p:sp>
      <p:sp>
        <p:nvSpPr>
          <p:cNvPr id="9" name="Slide Number Placeholder 8"/>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760433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7" name="Date Placeholder 2"/>
          <p:cNvSpPr>
            <a:spLocks noGrp="1"/>
          </p:cNvSpPr>
          <p:nvPr>
            <p:ph type="dt" sz="half" idx="10"/>
          </p:nvPr>
        </p:nvSpPr>
        <p:spPr/>
        <p:txBody>
          <a:bodyPr/>
          <a:lstStyle/>
          <a:p>
            <a:pPr rtl="0"/>
            <a:fld id="{31C95A89-DE92-4CEC-84F2-B31945BCA6E4}" type="datetime1">
              <a:rPr lang="uk-UA" smtClean="0"/>
              <a:t>03.02.2025</a:t>
            </a:fld>
            <a:endParaRPr lang="en-US" dirty="0"/>
          </a:p>
        </p:txBody>
      </p:sp>
      <p:sp>
        <p:nvSpPr>
          <p:cNvPr id="5" name="Footer Placeholder 3"/>
          <p:cNvSpPr>
            <a:spLocks noGrp="1"/>
          </p:cNvSpPr>
          <p:nvPr>
            <p:ph type="ftr" sz="quarter" idx="11"/>
          </p:nvPr>
        </p:nvSpPr>
        <p:spPr/>
        <p:txBody>
          <a:bodyPr/>
          <a:lstStyle/>
          <a:p>
            <a:pPr rtl="0"/>
            <a:endParaRPr lang="en-US" dirty="0"/>
          </a:p>
        </p:txBody>
      </p:sp>
      <p:sp>
        <p:nvSpPr>
          <p:cNvPr id="6" name="Slide Number Placeholder 4"/>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40162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rtl="0"/>
            <a:fld id="{372DE5ED-A30D-4234-8893-A9691FA5F80E}" type="datetime1">
              <a:rPr lang="uk-UA" smtClean="0"/>
              <a:t>03.02.2025</a:t>
            </a:fld>
            <a:endParaRPr lang="en-US" dirty="0"/>
          </a:p>
        </p:txBody>
      </p:sp>
      <p:sp>
        <p:nvSpPr>
          <p:cNvPr id="5" name="Footer Placeholder 2"/>
          <p:cNvSpPr>
            <a:spLocks noGrp="1"/>
          </p:cNvSpPr>
          <p:nvPr>
            <p:ph type="ftr" sz="quarter" idx="11"/>
          </p:nvPr>
        </p:nvSpPr>
        <p:spPr/>
        <p:txBody>
          <a:bodyPr/>
          <a:lstStyle/>
          <a:p>
            <a:pPr rtl="0"/>
            <a:endParaRPr lang="en-US" dirty="0"/>
          </a:p>
        </p:txBody>
      </p:sp>
      <p:sp>
        <p:nvSpPr>
          <p:cNvPr id="6" name="Slide Number Placeholder 3"/>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517988031"/>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7" name="Date Placeholder 4"/>
          <p:cNvSpPr>
            <a:spLocks noGrp="1"/>
          </p:cNvSpPr>
          <p:nvPr>
            <p:ph type="dt" sz="half" idx="10"/>
          </p:nvPr>
        </p:nvSpPr>
        <p:spPr/>
        <p:txBody>
          <a:bodyPr/>
          <a:lstStyle/>
          <a:p>
            <a:pPr rtl="0"/>
            <a:fld id="{372DE5ED-A30D-4234-8893-A9691FA5F80E}" type="datetime1">
              <a:rPr lang="uk-UA" smtClean="0"/>
              <a:t>03.02.2025</a:t>
            </a:fld>
            <a:endParaRPr lang="en-US" dirty="0"/>
          </a:p>
        </p:txBody>
      </p:sp>
      <p:sp>
        <p:nvSpPr>
          <p:cNvPr id="5" name="Footer Placeholder 5"/>
          <p:cNvSpPr>
            <a:spLocks noGrp="1"/>
          </p:cNvSpPr>
          <p:nvPr>
            <p:ph type="ftr" sz="quarter" idx="11"/>
          </p:nvPr>
        </p:nvSpPr>
        <p:spPr/>
        <p:txBody>
          <a:bodyPr/>
          <a:lstStyle/>
          <a:p>
            <a:pPr rtl="0"/>
            <a:endParaRPr lang="en-US" dirty="0"/>
          </a:p>
        </p:txBody>
      </p:sp>
      <p:sp>
        <p:nvSpPr>
          <p:cNvPr id="6" name="Slide Number Placeholder 6"/>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805103398"/>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dirty="0"/>
              <a:t>Клацніть піктограму, щоб додати зображення</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pPr rtl="0"/>
            <a:fld id="{372DE5ED-A30D-4234-8893-A9691FA5F80E}" type="datetime1">
              <a:rPr lang="uk-UA" smtClean="0"/>
              <a:t>03.02.2025</a:t>
            </a:fld>
            <a:endParaRPr lang="en-US" dirty="0"/>
          </a:p>
        </p:txBody>
      </p:sp>
      <p:sp>
        <p:nvSpPr>
          <p:cNvPr id="6" name="Footer Placeholder 5"/>
          <p:cNvSpPr>
            <a:spLocks noGrp="1"/>
          </p:cNvSpPr>
          <p:nvPr>
            <p:ph type="ftr" sz="quarter" idx="11"/>
          </p:nvPr>
        </p:nvSpPr>
        <p:spPr/>
        <p:txBody>
          <a:bodyPr/>
          <a:lstStyle/>
          <a:p>
            <a:pPr rtl="0"/>
            <a:endParaRPr lang="en-US" dirty="0"/>
          </a:p>
        </p:txBody>
      </p:sp>
      <p:sp>
        <p:nvSpPr>
          <p:cNvPr id="7" name="Slide Number Placeholder 6"/>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739563028"/>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rtl="0"/>
            <a:fld id="{372DE5ED-A30D-4234-8893-A9691FA5F80E}" type="datetime1">
              <a:rPr lang="uk-UA" smtClean="0"/>
              <a:t>03.02.2025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rtl="0"/>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798602379"/>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hf sldNum="0" hdr="0" ft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FD68DA-43BA-4508-8DE2-BA9BB7B2FA5B}"/>
              </a:ext>
            </a:extLst>
          </p:cNvPr>
          <p:cNvSpPr>
            <a:spLocks noGrp="1"/>
          </p:cNvSpPr>
          <p:nvPr>
            <p:ph type="ctrTitle"/>
          </p:nvPr>
        </p:nvSpPr>
        <p:spPr>
          <a:xfrm>
            <a:off x="5339360" y="1437937"/>
            <a:ext cx="6253317" cy="3574203"/>
          </a:xfrm>
        </p:spPr>
        <p:txBody>
          <a:bodyPr rtlCol="0">
            <a:noAutofit/>
          </a:bodyPr>
          <a:lstStyle/>
          <a:p>
            <a:pPr rtl="0"/>
            <a:r>
              <a:rPr lang="uk" sz="6000" dirty="0">
                <a:solidFill>
                  <a:srgbClr val="FFC000"/>
                </a:solidFill>
              </a:rPr>
              <a:t>Батькам </a:t>
            </a:r>
            <a:br>
              <a:rPr lang="uk" sz="6000" dirty="0">
                <a:solidFill>
                  <a:srgbClr val="FFC000"/>
                </a:solidFill>
              </a:rPr>
            </a:br>
            <a:r>
              <a:rPr lang="uk" sz="6000" dirty="0">
                <a:solidFill>
                  <a:srgbClr val="FFC000"/>
                </a:solidFill>
              </a:rPr>
              <a:t>про бул</a:t>
            </a:r>
            <a:r>
              <a:rPr lang="uk-UA" sz="6000" dirty="0">
                <a:solidFill>
                  <a:srgbClr val="FFC000"/>
                </a:solidFill>
              </a:rPr>
              <a:t>і</a:t>
            </a:r>
            <a:r>
              <a:rPr lang="uk" sz="6000" dirty="0">
                <a:solidFill>
                  <a:srgbClr val="FFC000"/>
                </a:solidFill>
              </a:rPr>
              <a:t>нг, протиправну поведінку дітей та агресію</a:t>
            </a:r>
          </a:p>
        </p:txBody>
      </p:sp>
      <p:sp>
        <p:nvSpPr>
          <p:cNvPr id="3" name="Підзаголовок 2">
            <a:extLst>
              <a:ext uri="{FF2B5EF4-FFF2-40B4-BE49-F238E27FC236}">
                <a16:creationId xmlns:a16="http://schemas.microsoft.com/office/drawing/2014/main" id="{A8E9CFF2-3777-4FF4-A759-8491175B0B7C}"/>
              </a:ext>
            </a:extLst>
          </p:cNvPr>
          <p:cNvSpPr>
            <a:spLocks noGrp="1"/>
          </p:cNvSpPr>
          <p:nvPr>
            <p:ph type="subTitle" idx="1"/>
          </p:nvPr>
        </p:nvSpPr>
        <p:spPr>
          <a:xfrm>
            <a:off x="5409414" y="5136319"/>
            <a:ext cx="6347012" cy="1332643"/>
          </a:xfrm>
        </p:spPr>
        <p:txBody>
          <a:bodyPr rtlCol="0">
            <a:normAutofit/>
          </a:bodyPr>
          <a:lstStyle/>
          <a:p>
            <a:pPr rtl="0"/>
            <a:r>
              <a:rPr lang="uk" sz="1800" i="1" dirty="0">
                <a:solidFill>
                  <a:schemeClr val="tx1"/>
                </a:solidFill>
              </a:rPr>
              <a:t>ДПТНЗ «Регіональний центр професійної освіти ресторанно-готельного, комунального господарства, торгівлі та дизайну»</a:t>
            </a:r>
          </a:p>
        </p:txBody>
      </p:sp>
      <p:pic>
        <p:nvPicPr>
          <p:cNvPr id="5" name="Рисунок 4" descr="Зображення опис якого включає слова: будівля, сидіти, лавка, збоку&#10;&#10;Автоматично створений опис">
            <a:extLst>
              <a:ext uri="{FF2B5EF4-FFF2-40B4-BE49-F238E27FC236}">
                <a16:creationId xmlns:a16="http://schemas.microsoft.com/office/drawing/2014/main" id="{282CF6DD-7FE8-4063-9551-1B7BBCE92AB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
            <a:ext cx="4635315" cy="6857999"/>
          </a:xfrm>
          <a:prstGeom prst="rect">
            <a:avLst/>
          </a:prstGeom>
        </p:spPr>
      </p:pic>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7BAF7B-7A14-9D9D-CC4B-0AE172B78B12}"/>
              </a:ext>
            </a:extLst>
          </p:cNvPr>
          <p:cNvSpPr>
            <a:spLocks noGrp="1"/>
          </p:cNvSpPr>
          <p:nvPr>
            <p:ph type="title"/>
          </p:nvPr>
        </p:nvSpPr>
        <p:spPr>
          <a:xfrm>
            <a:off x="112889" y="109773"/>
            <a:ext cx="11393730" cy="6006663"/>
          </a:xfrm>
        </p:spPr>
        <p:txBody>
          <a:bodyPr>
            <a:normAutofit fontScale="90000"/>
          </a:bodyPr>
          <a:lstStyle/>
          <a:p>
            <a:br>
              <a:rPr lang="uk-UA" sz="2400" b="1" dirty="0">
                <a:solidFill>
                  <a:srgbClr val="FFFF00"/>
                </a:solidFill>
                <a:latin typeface="Aptos Narrow" panose="020B0004020202020204" pitchFamily="34" charset="0"/>
              </a:rPr>
            </a:br>
            <a:r>
              <a:rPr lang="uk-UA" sz="2400" b="1" dirty="0">
                <a:solidFill>
                  <a:srgbClr val="FFFF00"/>
                </a:solidFill>
                <a:latin typeface="Aptos Narrow" panose="020B0004020202020204" pitchFamily="34" charset="0"/>
              </a:rPr>
              <a:t>Ми розглянули випадки правопорушень, насильства і злочинів</a:t>
            </a:r>
            <a:r>
              <a:rPr lang="uk-UA" sz="2400" b="1" dirty="0">
                <a:solidFill>
                  <a:srgbClr val="FFC000"/>
                </a:solidFill>
                <a:latin typeface="Aptos Narrow" panose="020B0004020202020204" pitchFamily="34" charset="0"/>
              </a:rPr>
              <a:t>.</a:t>
            </a:r>
            <a:br>
              <a:rPr lang="uk-UA" sz="2000" b="1" dirty="0">
                <a:solidFill>
                  <a:srgbClr val="FFC000"/>
                </a:solidFill>
                <a:latin typeface="Aptos Narrow" panose="020B0004020202020204" pitchFamily="34" charset="0"/>
              </a:rPr>
            </a:br>
            <a:r>
              <a:rPr lang="uk-UA" sz="2000" b="1" dirty="0">
                <a:solidFill>
                  <a:srgbClr val="FFC000"/>
                </a:solidFill>
                <a:latin typeface="Aptos Narrow" panose="020B0004020202020204" pitchFamily="34" charset="0"/>
              </a:rPr>
              <a:t> </a:t>
            </a:r>
            <a:r>
              <a:rPr lang="uk-UA" sz="2700" b="1" dirty="0">
                <a:solidFill>
                  <a:srgbClr val="FFFF00"/>
                </a:solidFill>
                <a:latin typeface="Aptos Narrow" panose="020B0004020202020204" pitchFamily="34" charset="0"/>
              </a:rPr>
              <a:t>І караються вони згідно  статей Кримінального кодексу України</a:t>
            </a:r>
            <a:br>
              <a:rPr lang="uk-UA" sz="2000" b="1" dirty="0">
                <a:solidFill>
                  <a:srgbClr val="FFC000"/>
                </a:solidFill>
                <a:latin typeface="Aptos Narrow" panose="020B0004020202020204" pitchFamily="34" charset="0"/>
              </a:rPr>
            </a:br>
            <a:br>
              <a:rPr lang="uk-UA" sz="2000" b="1" dirty="0">
                <a:solidFill>
                  <a:srgbClr val="FFC000"/>
                </a:solidFill>
                <a:latin typeface="Aptos Narrow" panose="020B0004020202020204" pitchFamily="34" charset="0"/>
              </a:rPr>
            </a:br>
            <a:br>
              <a:rPr lang="uk-UA" sz="2000" b="1" dirty="0">
                <a:solidFill>
                  <a:srgbClr val="FFC000"/>
                </a:solidFill>
                <a:latin typeface="Aptos Narrow" panose="020B0004020202020204" pitchFamily="34" charset="0"/>
              </a:rPr>
            </a:br>
            <a:r>
              <a:rPr lang="uk-UA" sz="2200" b="1" dirty="0">
                <a:solidFill>
                  <a:srgbClr val="FFC000"/>
                </a:solidFill>
                <a:latin typeface="Aptos Narrow" panose="020B0004020202020204" pitchFamily="34" charset="0"/>
              </a:rPr>
              <a:t>Нажаль, випадки насильства продовжують ширитися країною, немов  якийсь </a:t>
            </a:r>
            <a:br>
              <a:rPr lang="uk-UA" sz="2200" b="1" dirty="0">
                <a:solidFill>
                  <a:srgbClr val="FFC000"/>
                </a:solidFill>
                <a:latin typeface="Aptos Narrow" panose="020B0004020202020204" pitchFamily="34" charset="0"/>
              </a:rPr>
            </a:br>
            <a:r>
              <a:rPr lang="uk-UA" sz="2200" b="1" dirty="0">
                <a:solidFill>
                  <a:srgbClr val="FFC000"/>
                </a:solidFill>
                <a:latin typeface="Aptos Narrow" panose="020B0004020202020204" pitchFamily="34" charset="0"/>
              </a:rPr>
              <a:t>жорстокий, кимось організований сценарій чи флеш-моб. Не виключено, що цьому </a:t>
            </a:r>
            <a:br>
              <a:rPr lang="uk-UA" sz="2200" b="1" dirty="0">
                <a:solidFill>
                  <a:srgbClr val="FFC000"/>
                </a:solidFill>
                <a:latin typeface="Aptos Narrow" panose="020B0004020202020204" pitchFamily="34" charset="0"/>
              </a:rPr>
            </a:br>
            <a:r>
              <a:rPr lang="uk-UA" sz="2200" b="1" dirty="0">
                <a:solidFill>
                  <a:srgbClr val="FFC000"/>
                </a:solidFill>
                <a:latin typeface="Aptos Narrow" panose="020B0004020202020204" pitchFamily="34" charset="0"/>
              </a:rPr>
              <a:t>сприяє вербування та інформаційні операції країни-агресора…</a:t>
            </a:r>
            <a:br>
              <a:rPr lang="uk-UA" sz="2200" b="1" dirty="0">
                <a:solidFill>
                  <a:srgbClr val="FFC000"/>
                </a:solidFill>
                <a:latin typeface="Aptos Narrow" panose="020B0004020202020204" pitchFamily="34" charset="0"/>
              </a:rPr>
            </a:br>
            <a:br>
              <a:rPr lang="uk-UA" sz="2200" b="1" dirty="0">
                <a:solidFill>
                  <a:srgbClr val="FFC000"/>
                </a:solidFill>
                <a:latin typeface="Aptos Narrow" panose="020B0004020202020204" pitchFamily="34" charset="0"/>
              </a:rPr>
            </a:br>
            <a:r>
              <a:rPr lang="uk-UA" sz="2200" b="1" dirty="0">
                <a:solidFill>
                  <a:srgbClr val="FFC000"/>
                </a:solidFill>
                <a:latin typeface="Aptos Narrow" panose="020B0004020202020204" pitchFamily="34" charset="0"/>
              </a:rPr>
              <a:t>Десятки підлітків, не задумуючись про наслідки, вчиняють протиправні дії, ламають своє майбутнє та  життя. </a:t>
            </a:r>
            <a:br>
              <a:rPr lang="uk-UA" sz="2200" b="1" dirty="0">
                <a:solidFill>
                  <a:srgbClr val="FFC000"/>
                </a:solidFill>
                <a:latin typeface="Aptos Narrow" panose="020B0004020202020204" pitchFamily="34" charset="0"/>
              </a:rPr>
            </a:br>
            <a:br>
              <a:rPr lang="uk-UA" sz="2200" b="1" dirty="0">
                <a:solidFill>
                  <a:srgbClr val="FFC000"/>
                </a:solidFill>
                <a:latin typeface="Aptos Narrow" panose="020B0004020202020204" pitchFamily="34" charset="0"/>
              </a:rPr>
            </a:br>
            <a:r>
              <a:rPr lang="uk-UA" sz="2200" b="1" dirty="0">
                <a:solidFill>
                  <a:srgbClr val="FFC000"/>
                </a:solidFill>
                <a:latin typeface="Aptos Narrow" panose="020B0004020202020204" pitchFamily="34" charset="0"/>
              </a:rPr>
              <a:t>Їх всіх очікують суворі покарання і довгі роки позбавлення волі</a:t>
            </a:r>
            <a:br>
              <a:rPr lang="uk-UA" sz="2200" b="1" dirty="0">
                <a:solidFill>
                  <a:srgbClr val="FFC000"/>
                </a:solidFill>
                <a:latin typeface="Aptos Narrow" panose="020B0004020202020204" pitchFamily="34" charset="0"/>
              </a:rPr>
            </a:br>
            <a:br>
              <a:rPr lang="uk-UA" sz="2200" b="1" dirty="0">
                <a:solidFill>
                  <a:srgbClr val="FFC000"/>
                </a:solidFill>
                <a:latin typeface="Aptos Narrow" panose="020B0004020202020204" pitchFamily="34" charset="0"/>
              </a:rPr>
            </a:br>
            <a:r>
              <a:rPr lang="uk-UA" sz="2200" b="1" dirty="0">
                <a:solidFill>
                  <a:srgbClr val="FFC000"/>
                </a:solidFill>
                <a:latin typeface="Aptos Narrow" panose="020B0004020202020204" pitchFamily="34" charset="0"/>
              </a:rPr>
              <a:t>Будьте уважними до свої дітей.  Завжди тримайте з ними зв’язок. Ви повинні знати, де перебуває ваша дитина і з ким. </a:t>
            </a:r>
            <a:br>
              <a:rPr lang="uk-UA" sz="2200" b="1" dirty="0">
                <a:solidFill>
                  <a:srgbClr val="FFC000"/>
                </a:solidFill>
                <a:latin typeface="Aptos Narrow" panose="020B0004020202020204" pitchFamily="34" charset="0"/>
              </a:rPr>
            </a:br>
            <a:br>
              <a:rPr lang="uk-UA" sz="2200" b="1" dirty="0">
                <a:solidFill>
                  <a:srgbClr val="FFC000"/>
                </a:solidFill>
                <a:latin typeface="Aptos Narrow" panose="020B0004020202020204" pitchFamily="34" charset="0"/>
              </a:rPr>
            </a:br>
            <a:r>
              <a:rPr lang="uk-UA" sz="2200" b="1" dirty="0">
                <a:solidFill>
                  <a:srgbClr val="FFC000"/>
                </a:solidFill>
                <a:latin typeface="Aptos Narrow" panose="020B0004020202020204" pitchFamily="34" charset="0"/>
              </a:rPr>
              <a:t>Чи здатна ваша дитина причинити комусь зло? Або, навпаки- чи не цькують її?</a:t>
            </a:r>
            <a:br>
              <a:rPr lang="uk-UA" sz="2200" b="1" dirty="0">
                <a:solidFill>
                  <a:srgbClr val="FFC000"/>
                </a:solidFill>
                <a:latin typeface="Aptos Narrow" panose="020B0004020202020204" pitchFamily="34" charset="0"/>
              </a:rPr>
            </a:br>
            <a:br>
              <a:rPr lang="uk-UA" sz="2000" b="1" dirty="0">
                <a:solidFill>
                  <a:srgbClr val="FFC000"/>
                </a:solidFill>
                <a:latin typeface="Aptos Narrow" panose="020B0004020202020204" pitchFamily="34" charset="0"/>
              </a:rPr>
            </a:br>
            <a:r>
              <a:rPr lang="uk-UA" sz="2400" b="1" dirty="0">
                <a:solidFill>
                  <a:srgbClr val="FFFF00"/>
                </a:solidFill>
                <a:latin typeface="Aptos Narrow" panose="020B0004020202020204" pitchFamily="34" charset="0"/>
              </a:rPr>
              <a:t>Перейдемо ж до булінгу - насильства в освітніх закладах. Воно теж карається, але згідно статей  Адміністративного кодексу України</a:t>
            </a:r>
            <a:br>
              <a:rPr lang="uk-UA" sz="2400" b="1" dirty="0">
                <a:solidFill>
                  <a:srgbClr val="FFFF00"/>
                </a:solidFill>
                <a:latin typeface="Aptos Narrow" panose="020B0004020202020204" pitchFamily="34" charset="0"/>
              </a:rPr>
            </a:br>
            <a:br>
              <a:rPr lang="uk-UA" sz="2000" b="1" dirty="0">
                <a:solidFill>
                  <a:srgbClr val="FFFF00"/>
                </a:solidFill>
                <a:latin typeface="Aptos Narrow" panose="020B0004020202020204" pitchFamily="34" charset="0"/>
              </a:rPr>
            </a:br>
            <a:endParaRPr lang="uk-UA" sz="2000" b="1" dirty="0">
              <a:solidFill>
                <a:srgbClr val="FFFF00"/>
              </a:solidFill>
            </a:endParaRPr>
          </a:p>
        </p:txBody>
      </p:sp>
      <p:pic>
        <p:nvPicPr>
          <p:cNvPr id="2050" name="Picture 2" descr="Двадцять порад батькам про те, як виховати успішних дітей | Нова українська  школа">
            <a:extLst>
              <a:ext uri="{FF2B5EF4-FFF2-40B4-BE49-F238E27FC236}">
                <a16:creationId xmlns:a16="http://schemas.microsoft.com/office/drawing/2014/main" id="{2E3C4955-3FCD-429C-0D79-7D0135BCE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1531" y="109773"/>
            <a:ext cx="2792466" cy="1858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963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вмісту 5">
            <a:extLst>
              <a:ext uri="{FF2B5EF4-FFF2-40B4-BE49-F238E27FC236}">
                <a16:creationId xmlns:a16="http://schemas.microsoft.com/office/drawing/2014/main" id="{4AC52836-B7C5-4380-1FD5-485E4846D183}"/>
              </a:ext>
            </a:extLst>
          </p:cNvPr>
          <p:cNvPicPr>
            <a:picLocks noGrp="1" noChangeAspect="1"/>
          </p:cNvPicPr>
          <p:nvPr>
            <p:ph idx="1"/>
          </p:nvPr>
        </p:nvPicPr>
        <p:blipFill>
          <a:blip r:embed="rId2"/>
          <a:stretch>
            <a:fillRect/>
          </a:stretch>
        </p:blipFill>
        <p:spPr>
          <a:xfrm>
            <a:off x="253283" y="1040803"/>
            <a:ext cx="4359032" cy="4776394"/>
          </a:xfrm>
        </p:spPr>
      </p:pic>
      <p:pic>
        <p:nvPicPr>
          <p:cNvPr id="8" name="Рисунок 7">
            <a:extLst>
              <a:ext uri="{FF2B5EF4-FFF2-40B4-BE49-F238E27FC236}">
                <a16:creationId xmlns:a16="http://schemas.microsoft.com/office/drawing/2014/main" id="{CBA68D7C-78E6-D3FB-1EA2-6D24F81B2AF5}"/>
              </a:ext>
            </a:extLst>
          </p:cNvPr>
          <p:cNvPicPr>
            <a:picLocks noChangeAspect="1"/>
          </p:cNvPicPr>
          <p:nvPr/>
        </p:nvPicPr>
        <p:blipFill>
          <a:blip r:embed="rId3"/>
          <a:stretch>
            <a:fillRect/>
          </a:stretch>
        </p:blipFill>
        <p:spPr>
          <a:xfrm>
            <a:off x="5098435" y="989704"/>
            <a:ext cx="6068002" cy="4947780"/>
          </a:xfrm>
          <a:prstGeom prst="rect">
            <a:avLst/>
          </a:prstGeom>
        </p:spPr>
      </p:pic>
    </p:spTree>
    <p:extLst>
      <p:ext uri="{BB962C8B-B14F-4D97-AF65-F5344CB8AC3E}">
        <p14:creationId xmlns:p14="http://schemas.microsoft.com/office/powerpoint/2010/main" val="3635666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вмісту 5">
            <a:extLst>
              <a:ext uri="{FF2B5EF4-FFF2-40B4-BE49-F238E27FC236}">
                <a16:creationId xmlns:a16="http://schemas.microsoft.com/office/drawing/2014/main" id="{C0BFC545-49B1-4A30-873E-3C0FD6D2036A}"/>
              </a:ext>
            </a:extLst>
          </p:cNvPr>
          <p:cNvPicPr>
            <a:picLocks noGrp="1" noChangeAspect="1"/>
          </p:cNvPicPr>
          <p:nvPr>
            <p:ph idx="1"/>
          </p:nvPr>
        </p:nvPicPr>
        <p:blipFill>
          <a:blip r:embed="rId2"/>
          <a:srcRect l="1586" t="19272" r="-1586" b="35597"/>
          <a:stretch/>
        </p:blipFill>
        <p:spPr>
          <a:xfrm>
            <a:off x="462905" y="4067022"/>
            <a:ext cx="5550620" cy="1823451"/>
          </a:xfrm>
        </p:spPr>
      </p:pic>
      <p:sp>
        <p:nvSpPr>
          <p:cNvPr id="4" name="Місце для дати 3">
            <a:extLst>
              <a:ext uri="{FF2B5EF4-FFF2-40B4-BE49-F238E27FC236}">
                <a16:creationId xmlns:a16="http://schemas.microsoft.com/office/drawing/2014/main" id="{205CF830-FFE4-471D-974B-7095187E89CB}"/>
              </a:ext>
            </a:extLst>
          </p:cNvPr>
          <p:cNvSpPr>
            <a:spLocks noGrp="1"/>
          </p:cNvSpPr>
          <p:nvPr>
            <p:ph type="dt" sz="half" idx="10"/>
          </p:nvPr>
        </p:nvSpPr>
        <p:spPr/>
        <p:txBody>
          <a:bodyPr/>
          <a:lstStyle/>
          <a:p>
            <a:pPr rtl="0"/>
            <a:fld id="{96F0AF5F-7003-4DD2-8176-01461E5D019D}" type="datetime1">
              <a:rPr lang="uk-UA" smtClean="0"/>
              <a:t>03.02.2025</a:t>
            </a:fld>
            <a:endParaRPr lang="en-US" dirty="0"/>
          </a:p>
        </p:txBody>
      </p:sp>
      <p:pic>
        <p:nvPicPr>
          <p:cNvPr id="7" name="Рисунок 6">
            <a:extLst>
              <a:ext uri="{FF2B5EF4-FFF2-40B4-BE49-F238E27FC236}">
                <a16:creationId xmlns:a16="http://schemas.microsoft.com/office/drawing/2014/main" id="{DF186181-D38C-32C0-248D-CB45BE35B696}"/>
              </a:ext>
            </a:extLst>
          </p:cNvPr>
          <p:cNvPicPr>
            <a:picLocks noChangeAspect="1"/>
          </p:cNvPicPr>
          <p:nvPr/>
        </p:nvPicPr>
        <p:blipFill>
          <a:blip r:embed="rId3"/>
          <a:stretch>
            <a:fillRect/>
          </a:stretch>
        </p:blipFill>
        <p:spPr>
          <a:xfrm>
            <a:off x="6465345" y="414169"/>
            <a:ext cx="4796879" cy="5384203"/>
          </a:xfrm>
          <a:prstGeom prst="rect">
            <a:avLst/>
          </a:prstGeom>
        </p:spPr>
      </p:pic>
      <p:pic>
        <p:nvPicPr>
          <p:cNvPr id="2" name="Рисунок 1">
            <a:extLst>
              <a:ext uri="{FF2B5EF4-FFF2-40B4-BE49-F238E27FC236}">
                <a16:creationId xmlns:a16="http://schemas.microsoft.com/office/drawing/2014/main" id="{6A39FD5B-A1B4-1DF0-8E67-5DC6880A5871}"/>
              </a:ext>
            </a:extLst>
          </p:cNvPr>
          <p:cNvPicPr>
            <a:picLocks noChangeAspect="1"/>
          </p:cNvPicPr>
          <p:nvPr/>
        </p:nvPicPr>
        <p:blipFill>
          <a:blip r:embed="rId4"/>
          <a:srcRect b="12770"/>
          <a:stretch/>
        </p:blipFill>
        <p:spPr>
          <a:xfrm>
            <a:off x="462905" y="496649"/>
            <a:ext cx="5454000" cy="3097037"/>
          </a:xfrm>
          <a:prstGeom prst="rect">
            <a:avLst/>
          </a:prstGeom>
        </p:spPr>
      </p:pic>
    </p:spTree>
    <p:extLst>
      <p:ext uri="{BB962C8B-B14F-4D97-AF65-F5344CB8AC3E}">
        <p14:creationId xmlns:p14="http://schemas.microsoft.com/office/powerpoint/2010/main" val="3153841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вмісту 5">
            <a:extLst>
              <a:ext uri="{FF2B5EF4-FFF2-40B4-BE49-F238E27FC236}">
                <a16:creationId xmlns:a16="http://schemas.microsoft.com/office/drawing/2014/main" id="{AA030AB1-D136-47E2-ACB8-8EFC68C02670}"/>
              </a:ext>
            </a:extLst>
          </p:cNvPr>
          <p:cNvPicPr>
            <a:picLocks noGrp="1" noChangeAspect="1"/>
          </p:cNvPicPr>
          <p:nvPr>
            <p:ph idx="1"/>
          </p:nvPr>
        </p:nvPicPr>
        <p:blipFill>
          <a:blip r:embed="rId2"/>
          <a:srcRect t="18018"/>
          <a:stretch/>
        </p:blipFill>
        <p:spPr>
          <a:xfrm>
            <a:off x="308481" y="1207911"/>
            <a:ext cx="3860192" cy="4208231"/>
          </a:xfrm>
        </p:spPr>
      </p:pic>
      <p:sp>
        <p:nvSpPr>
          <p:cNvPr id="4" name="Місце для дати 3">
            <a:extLst>
              <a:ext uri="{FF2B5EF4-FFF2-40B4-BE49-F238E27FC236}">
                <a16:creationId xmlns:a16="http://schemas.microsoft.com/office/drawing/2014/main" id="{63435B10-3B5B-EDB4-DF78-11493A640BA9}"/>
              </a:ext>
            </a:extLst>
          </p:cNvPr>
          <p:cNvSpPr>
            <a:spLocks noGrp="1"/>
          </p:cNvSpPr>
          <p:nvPr>
            <p:ph type="dt" sz="half" idx="10"/>
          </p:nvPr>
        </p:nvSpPr>
        <p:spPr/>
        <p:txBody>
          <a:bodyPr/>
          <a:lstStyle/>
          <a:p>
            <a:pPr rtl="0"/>
            <a:fld id="{96F0AF5F-7003-4DD2-8176-01461E5D019D}" type="datetime1">
              <a:rPr lang="uk-UA" smtClean="0"/>
              <a:t>03.02.2025</a:t>
            </a:fld>
            <a:endParaRPr lang="en-US" dirty="0"/>
          </a:p>
        </p:txBody>
      </p:sp>
      <p:pic>
        <p:nvPicPr>
          <p:cNvPr id="8" name="Рисунок 7">
            <a:extLst>
              <a:ext uri="{FF2B5EF4-FFF2-40B4-BE49-F238E27FC236}">
                <a16:creationId xmlns:a16="http://schemas.microsoft.com/office/drawing/2014/main" id="{A55E0DCC-9D65-BFD6-DFF2-F02D1E901EB3}"/>
              </a:ext>
            </a:extLst>
          </p:cNvPr>
          <p:cNvPicPr>
            <a:picLocks noChangeAspect="1"/>
          </p:cNvPicPr>
          <p:nvPr/>
        </p:nvPicPr>
        <p:blipFill>
          <a:blip r:embed="rId3"/>
          <a:stretch>
            <a:fillRect/>
          </a:stretch>
        </p:blipFill>
        <p:spPr>
          <a:xfrm>
            <a:off x="4525309" y="554017"/>
            <a:ext cx="7063773" cy="5133077"/>
          </a:xfrm>
          <a:prstGeom prst="rect">
            <a:avLst/>
          </a:prstGeom>
        </p:spPr>
      </p:pic>
    </p:spTree>
    <p:extLst>
      <p:ext uri="{BB962C8B-B14F-4D97-AF65-F5344CB8AC3E}">
        <p14:creationId xmlns:p14="http://schemas.microsoft.com/office/powerpoint/2010/main" val="3058211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вмісту 5">
            <a:extLst>
              <a:ext uri="{FF2B5EF4-FFF2-40B4-BE49-F238E27FC236}">
                <a16:creationId xmlns:a16="http://schemas.microsoft.com/office/drawing/2014/main" id="{465E62E7-9AC5-8959-29AB-7350313B0538}"/>
              </a:ext>
            </a:extLst>
          </p:cNvPr>
          <p:cNvPicPr>
            <a:picLocks noGrp="1" noChangeAspect="1"/>
          </p:cNvPicPr>
          <p:nvPr>
            <p:ph idx="1"/>
          </p:nvPr>
        </p:nvPicPr>
        <p:blipFill>
          <a:blip r:embed="rId2"/>
          <a:srcRect t="25309" b="26802"/>
          <a:stretch/>
        </p:blipFill>
        <p:spPr>
          <a:xfrm>
            <a:off x="279012" y="2019300"/>
            <a:ext cx="4658375" cy="1409700"/>
          </a:xfrm>
        </p:spPr>
      </p:pic>
      <p:sp>
        <p:nvSpPr>
          <p:cNvPr id="4" name="Місце для дати 3">
            <a:extLst>
              <a:ext uri="{FF2B5EF4-FFF2-40B4-BE49-F238E27FC236}">
                <a16:creationId xmlns:a16="http://schemas.microsoft.com/office/drawing/2014/main" id="{42BE7102-7F21-0E54-28B1-68E2087B4B98}"/>
              </a:ext>
            </a:extLst>
          </p:cNvPr>
          <p:cNvSpPr>
            <a:spLocks noGrp="1"/>
          </p:cNvSpPr>
          <p:nvPr>
            <p:ph type="dt" sz="half" idx="10"/>
          </p:nvPr>
        </p:nvSpPr>
        <p:spPr/>
        <p:txBody>
          <a:bodyPr/>
          <a:lstStyle/>
          <a:p>
            <a:pPr rtl="0"/>
            <a:fld id="{96F0AF5F-7003-4DD2-8176-01461E5D019D}" type="datetime1">
              <a:rPr lang="uk-UA" smtClean="0"/>
              <a:t>03.02.2025</a:t>
            </a:fld>
            <a:endParaRPr lang="en-US" dirty="0"/>
          </a:p>
        </p:txBody>
      </p:sp>
      <p:pic>
        <p:nvPicPr>
          <p:cNvPr id="8" name="Рисунок 7">
            <a:extLst>
              <a:ext uri="{FF2B5EF4-FFF2-40B4-BE49-F238E27FC236}">
                <a16:creationId xmlns:a16="http://schemas.microsoft.com/office/drawing/2014/main" id="{132A95A9-C29C-9555-72A8-B91577218F7E}"/>
              </a:ext>
            </a:extLst>
          </p:cNvPr>
          <p:cNvPicPr>
            <a:picLocks noChangeAspect="1"/>
          </p:cNvPicPr>
          <p:nvPr/>
        </p:nvPicPr>
        <p:blipFill>
          <a:blip r:embed="rId3"/>
          <a:stretch>
            <a:fillRect/>
          </a:stretch>
        </p:blipFill>
        <p:spPr>
          <a:xfrm>
            <a:off x="5168743" y="537759"/>
            <a:ext cx="6352697" cy="5782482"/>
          </a:xfrm>
          <a:prstGeom prst="rect">
            <a:avLst/>
          </a:prstGeom>
        </p:spPr>
      </p:pic>
    </p:spTree>
    <p:extLst>
      <p:ext uri="{BB962C8B-B14F-4D97-AF65-F5344CB8AC3E}">
        <p14:creationId xmlns:p14="http://schemas.microsoft.com/office/powerpoint/2010/main" val="1132388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вмісту 5">
            <a:extLst>
              <a:ext uri="{FF2B5EF4-FFF2-40B4-BE49-F238E27FC236}">
                <a16:creationId xmlns:a16="http://schemas.microsoft.com/office/drawing/2014/main" id="{0AFF57BC-B8DF-BE75-7A0F-EE39E5CF45BC}"/>
              </a:ext>
            </a:extLst>
          </p:cNvPr>
          <p:cNvPicPr>
            <a:picLocks noGrp="1" noChangeAspect="1"/>
          </p:cNvPicPr>
          <p:nvPr>
            <p:ph idx="1"/>
          </p:nvPr>
        </p:nvPicPr>
        <p:blipFill>
          <a:blip r:embed="rId2"/>
          <a:srcRect t="30154"/>
          <a:stretch/>
        </p:blipFill>
        <p:spPr>
          <a:xfrm>
            <a:off x="186599" y="2223911"/>
            <a:ext cx="4448796" cy="1875416"/>
          </a:xfrm>
        </p:spPr>
      </p:pic>
      <p:sp>
        <p:nvSpPr>
          <p:cNvPr id="4" name="Місце для дати 3">
            <a:extLst>
              <a:ext uri="{FF2B5EF4-FFF2-40B4-BE49-F238E27FC236}">
                <a16:creationId xmlns:a16="http://schemas.microsoft.com/office/drawing/2014/main" id="{CDE3F775-82AE-E476-CF68-E1B5E69A86E0}"/>
              </a:ext>
            </a:extLst>
          </p:cNvPr>
          <p:cNvSpPr>
            <a:spLocks noGrp="1"/>
          </p:cNvSpPr>
          <p:nvPr>
            <p:ph type="dt" sz="half" idx="10"/>
          </p:nvPr>
        </p:nvSpPr>
        <p:spPr/>
        <p:txBody>
          <a:bodyPr/>
          <a:lstStyle/>
          <a:p>
            <a:pPr rtl="0"/>
            <a:fld id="{96F0AF5F-7003-4DD2-8176-01461E5D019D}" type="datetime1">
              <a:rPr lang="uk-UA" smtClean="0"/>
              <a:t>03.02.2025</a:t>
            </a:fld>
            <a:endParaRPr lang="en-US" dirty="0"/>
          </a:p>
        </p:txBody>
      </p:sp>
      <p:pic>
        <p:nvPicPr>
          <p:cNvPr id="8" name="Рисунок 7">
            <a:extLst>
              <a:ext uri="{FF2B5EF4-FFF2-40B4-BE49-F238E27FC236}">
                <a16:creationId xmlns:a16="http://schemas.microsoft.com/office/drawing/2014/main" id="{F8B8DA90-27FA-C8C5-0AD5-231514F9A341}"/>
              </a:ext>
            </a:extLst>
          </p:cNvPr>
          <p:cNvPicPr>
            <a:picLocks noChangeAspect="1"/>
          </p:cNvPicPr>
          <p:nvPr/>
        </p:nvPicPr>
        <p:blipFill>
          <a:blip r:embed="rId3"/>
          <a:stretch>
            <a:fillRect/>
          </a:stretch>
        </p:blipFill>
        <p:spPr>
          <a:xfrm>
            <a:off x="4986678" y="552048"/>
            <a:ext cx="6727555" cy="5753903"/>
          </a:xfrm>
          <a:prstGeom prst="rect">
            <a:avLst/>
          </a:prstGeom>
        </p:spPr>
      </p:pic>
    </p:spTree>
    <p:extLst>
      <p:ext uri="{BB962C8B-B14F-4D97-AF65-F5344CB8AC3E}">
        <p14:creationId xmlns:p14="http://schemas.microsoft.com/office/powerpoint/2010/main" val="3958835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вмісту 5">
            <a:extLst>
              <a:ext uri="{FF2B5EF4-FFF2-40B4-BE49-F238E27FC236}">
                <a16:creationId xmlns:a16="http://schemas.microsoft.com/office/drawing/2014/main" id="{CFB72369-00EC-1A33-BEE5-DA3CF7F3ADFF}"/>
              </a:ext>
            </a:extLst>
          </p:cNvPr>
          <p:cNvPicPr>
            <a:picLocks noGrp="1" noChangeAspect="1"/>
          </p:cNvPicPr>
          <p:nvPr>
            <p:ph idx="1"/>
          </p:nvPr>
        </p:nvPicPr>
        <p:blipFill>
          <a:blip r:embed="rId2"/>
          <a:srcRect t="22145" b="15632"/>
          <a:stretch/>
        </p:blipFill>
        <p:spPr>
          <a:xfrm>
            <a:off x="666000" y="2542822"/>
            <a:ext cx="4544059" cy="1772355"/>
          </a:xfrm>
        </p:spPr>
      </p:pic>
      <p:pic>
        <p:nvPicPr>
          <p:cNvPr id="3" name="Місце для вмісту 5">
            <a:extLst>
              <a:ext uri="{FF2B5EF4-FFF2-40B4-BE49-F238E27FC236}">
                <a16:creationId xmlns:a16="http://schemas.microsoft.com/office/drawing/2014/main" id="{B87AD72F-5425-9996-6BCF-C03DF0B71AAF}"/>
              </a:ext>
            </a:extLst>
          </p:cNvPr>
          <p:cNvPicPr>
            <a:picLocks noChangeAspect="1"/>
          </p:cNvPicPr>
          <p:nvPr/>
        </p:nvPicPr>
        <p:blipFill>
          <a:blip r:embed="rId3"/>
          <a:stretch>
            <a:fillRect/>
          </a:stretch>
        </p:blipFill>
        <p:spPr>
          <a:xfrm>
            <a:off x="5708809" y="1097281"/>
            <a:ext cx="5597478" cy="5145339"/>
          </a:xfrm>
          <a:prstGeom prst="rect">
            <a:avLst/>
          </a:prstGeom>
        </p:spPr>
      </p:pic>
    </p:spTree>
    <p:extLst>
      <p:ext uri="{BB962C8B-B14F-4D97-AF65-F5344CB8AC3E}">
        <p14:creationId xmlns:p14="http://schemas.microsoft.com/office/powerpoint/2010/main" val="1610709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вмісту 5">
            <a:extLst>
              <a:ext uri="{FF2B5EF4-FFF2-40B4-BE49-F238E27FC236}">
                <a16:creationId xmlns:a16="http://schemas.microsoft.com/office/drawing/2014/main" id="{E365374B-AFAB-EA8A-778F-51562E8D9D4A}"/>
              </a:ext>
            </a:extLst>
          </p:cNvPr>
          <p:cNvPicPr>
            <a:picLocks noGrp="1" noChangeAspect="1"/>
          </p:cNvPicPr>
          <p:nvPr>
            <p:ph idx="1"/>
          </p:nvPr>
        </p:nvPicPr>
        <p:blipFill>
          <a:blip r:embed="rId2"/>
          <a:srcRect t="21180"/>
          <a:stretch/>
        </p:blipFill>
        <p:spPr>
          <a:xfrm>
            <a:off x="657616" y="2171300"/>
            <a:ext cx="4525006" cy="2515398"/>
          </a:xfrm>
        </p:spPr>
      </p:pic>
      <p:sp>
        <p:nvSpPr>
          <p:cNvPr id="4" name="Місце для дати 3">
            <a:extLst>
              <a:ext uri="{FF2B5EF4-FFF2-40B4-BE49-F238E27FC236}">
                <a16:creationId xmlns:a16="http://schemas.microsoft.com/office/drawing/2014/main" id="{C482A70B-778C-A2B0-DF53-8891C899E604}"/>
              </a:ext>
            </a:extLst>
          </p:cNvPr>
          <p:cNvSpPr>
            <a:spLocks noGrp="1"/>
          </p:cNvSpPr>
          <p:nvPr>
            <p:ph type="dt" sz="half" idx="10"/>
          </p:nvPr>
        </p:nvSpPr>
        <p:spPr/>
        <p:txBody>
          <a:bodyPr/>
          <a:lstStyle/>
          <a:p>
            <a:pPr rtl="0"/>
            <a:fld id="{96F0AF5F-7003-4DD2-8176-01461E5D019D}" type="datetime1">
              <a:rPr lang="uk-UA" smtClean="0"/>
              <a:t>03.02.2025</a:t>
            </a:fld>
            <a:endParaRPr lang="en-US" dirty="0"/>
          </a:p>
        </p:txBody>
      </p:sp>
      <p:pic>
        <p:nvPicPr>
          <p:cNvPr id="8" name="Рисунок 7">
            <a:extLst>
              <a:ext uri="{FF2B5EF4-FFF2-40B4-BE49-F238E27FC236}">
                <a16:creationId xmlns:a16="http://schemas.microsoft.com/office/drawing/2014/main" id="{C44F36D3-080B-27AC-1F34-CD05C1B031D7}"/>
              </a:ext>
            </a:extLst>
          </p:cNvPr>
          <p:cNvPicPr>
            <a:picLocks noChangeAspect="1"/>
          </p:cNvPicPr>
          <p:nvPr/>
        </p:nvPicPr>
        <p:blipFill>
          <a:blip r:embed="rId3"/>
          <a:stretch>
            <a:fillRect/>
          </a:stretch>
        </p:blipFill>
        <p:spPr>
          <a:xfrm>
            <a:off x="5658092" y="575864"/>
            <a:ext cx="5744377" cy="5706271"/>
          </a:xfrm>
          <a:prstGeom prst="rect">
            <a:avLst/>
          </a:prstGeom>
        </p:spPr>
      </p:pic>
    </p:spTree>
    <p:extLst>
      <p:ext uri="{BB962C8B-B14F-4D97-AF65-F5344CB8AC3E}">
        <p14:creationId xmlns:p14="http://schemas.microsoft.com/office/powerpoint/2010/main" val="3054632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4423FC-D59A-750C-2317-D53BD36231AE}"/>
              </a:ext>
            </a:extLst>
          </p:cNvPr>
          <p:cNvSpPr>
            <a:spLocks noGrp="1"/>
          </p:cNvSpPr>
          <p:nvPr>
            <p:ph type="title"/>
          </p:nvPr>
        </p:nvSpPr>
        <p:spPr>
          <a:xfrm>
            <a:off x="5662566" y="410552"/>
            <a:ext cx="4657155" cy="1450757"/>
          </a:xfrm>
        </p:spPr>
        <p:txBody>
          <a:bodyPr/>
          <a:lstStyle/>
          <a:p>
            <a:pPr algn="ctr"/>
            <a:r>
              <a:rPr lang="uk-UA" b="1" dirty="0">
                <a:solidFill>
                  <a:srgbClr val="FFFF00"/>
                </a:solidFill>
              </a:rPr>
              <a:t>Чому діти булять?</a:t>
            </a:r>
          </a:p>
        </p:txBody>
      </p:sp>
      <p:pic>
        <p:nvPicPr>
          <p:cNvPr id="12" name="Місце для вмісту 11">
            <a:extLst>
              <a:ext uri="{FF2B5EF4-FFF2-40B4-BE49-F238E27FC236}">
                <a16:creationId xmlns:a16="http://schemas.microsoft.com/office/drawing/2014/main" id="{C11E70BD-76D3-C0AD-4CFB-EC8E81E84796}"/>
              </a:ext>
            </a:extLst>
          </p:cNvPr>
          <p:cNvPicPr>
            <a:picLocks noGrp="1" noChangeAspect="1"/>
          </p:cNvPicPr>
          <p:nvPr>
            <p:ph idx="1"/>
          </p:nvPr>
        </p:nvPicPr>
        <p:blipFill>
          <a:blip r:embed="rId2"/>
          <a:stretch>
            <a:fillRect/>
          </a:stretch>
        </p:blipFill>
        <p:spPr>
          <a:xfrm>
            <a:off x="391768" y="657237"/>
            <a:ext cx="4657156" cy="3032087"/>
          </a:xfrm>
        </p:spPr>
      </p:pic>
      <p:pic>
        <p:nvPicPr>
          <p:cNvPr id="16" name="Рисунок 15">
            <a:extLst>
              <a:ext uri="{FF2B5EF4-FFF2-40B4-BE49-F238E27FC236}">
                <a16:creationId xmlns:a16="http://schemas.microsoft.com/office/drawing/2014/main" id="{11E23710-FC84-1BFD-681B-D44DE21B083B}"/>
              </a:ext>
            </a:extLst>
          </p:cNvPr>
          <p:cNvPicPr>
            <a:picLocks noChangeAspect="1"/>
          </p:cNvPicPr>
          <p:nvPr/>
        </p:nvPicPr>
        <p:blipFill>
          <a:blip r:embed="rId3"/>
          <a:stretch>
            <a:fillRect/>
          </a:stretch>
        </p:blipFill>
        <p:spPr>
          <a:xfrm>
            <a:off x="391768" y="3689324"/>
            <a:ext cx="4657156" cy="2591240"/>
          </a:xfrm>
          <a:prstGeom prst="rect">
            <a:avLst/>
          </a:prstGeom>
        </p:spPr>
      </p:pic>
      <p:pic>
        <p:nvPicPr>
          <p:cNvPr id="8" name="Рисунок 7">
            <a:extLst>
              <a:ext uri="{FF2B5EF4-FFF2-40B4-BE49-F238E27FC236}">
                <a16:creationId xmlns:a16="http://schemas.microsoft.com/office/drawing/2014/main" id="{E30F1E47-19C9-236A-47B8-7429521182EC}"/>
              </a:ext>
            </a:extLst>
          </p:cNvPr>
          <p:cNvPicPr>
            <a:picLocks noChangeAspect="1"/>
          </p:cNvPicPr>
          <p:nvPr/>
        </p:nvPicPr>
        <p:blipFill>
          <a:blip r:embed="rId4"/>
          <a:stretch>
            <a:fillRect/>
          </a:stretch>
        </p:blipFill>
        <p:spPr>
          <a:xfrm>
            <a:off x="5662566" y="2015592"/>
            <a:ext cx="5891147" cy="4004767"/>
          </a:xfrm>
          <a:prstGeom prst="rect">
            <a:avLst/>
          </a:prstGeom>
        </p:spPr>
      </p:pic>
    </p:spTree>
    <p:extLst>
      <p:ext uri="{BB962C8B-B14F-4D97-AF65-F5344CB8AC3E}">
        <p14:creationId xmlns:p14="http://schemas.microsoft.com/office/powerpoint/2010/main" val="4263476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Місце для вмісту 4">
            <a:extLst>
              <a:ext uri="{FF2B5EF4-FFF2-40B4-BE49-F238E27FC236}">
                <a16:creationId xmlns:a16="http://schemas.microsoft.com/office/drawing/2014/main" id="{E3BC9A1F-B5F5-B579-D84C-2871A6D28002}"/>
              </a:ext>
            </a:extLst>
          </p:cNvPr>
          <p:cNvPicPr>
            <a:picLocks noGrp="1" noChangeAspect="1"/>
          </p:cNvPicPr>
          <p:nvPr>
            <p:ph idx="1"/>
          </p:nvPr>
        </p:nvPicPr>
        <p:blipFill>
          <a:blip r:embed="rId2"/>
          <a:stretch>
            <a:fillRect/>
          </a:stretch>
        </p:blipFill>
        <p:spPr>
          <a:xfrm>
            <a:off x="318401" y="2355924"/>
            <a:ext cx="4251708" cy="2887241"/>
          </a:xfrm>
          <a:prstGeom prst="rect">
            <a:avLst/>
          </a:prstGeom>
        </p:spPr>
      </p:pic>
      <p:pic>
        <p:nvPicPr>
          <p:cNvPr id="6" name="Рисунок 5">
            <a:extLst>
              <a:ext uri="{FF2B5EF4-FFF2-40B4-BE49-F238E27FC236}">
                <a16:creationId xmlns:a16="http://schemas.microsoft.com/office/drawing/2014/main" id="{BC7CEBC8-6895-C5D4-3ADC-E5B008E572BE}"/>
              </a:ext>
            </a:extLst>
          </p:cNvPr>
          <p:cNvPicPr>
            <a:picLocks noChangeAspect="1"/>
          </p:cNvPicPr>
          <p:nvPr/>
        </p:nvPicPr>
        <p:blipFill>
          <a:blip r:embed="rId3"/>
          <a:stretch>
            <a:fillRect/>
          </a:stretch>
        </p:blipFill>
        <p:spPr>
          <a:xfrm>
            <a:off x="5001427" y="1943100"/>
            <a:ext cx="6554115" cy="4358805"/>
          </a:xfrm>
          <a:prstGeom prst="rect">
            <a:avLst/>
          </a:prstGeom>
        </p:spPr>
      </p:pic>
      <p:pic>
        <p:nvPicPr>
          <p:cNvPr id="8" name="Рисунок 7">
            <a:extLst>
              <a:ext uri="{FF2B5EF4-FFF2-40B4-BE49-F238E27FC236}">
                <a16:creationId xmlns:a16="http://schemas.microsoft.com/office/drawing/2014/main" id="{CDDA99FF-80FD-8CBD-8C2F-D42874507C16}"/>
              </a:ext>
            </a:extLst>
          </p:cNvPr>
          <p:cNvPicPr>
            <a:picLocks noChangeAspect="1"/>
          </p:cNvPicPr>
          <p:nvPr/>
        </p:nvPicPr>
        <p:blipFill>
          <a:blip r:embed="rId4"/>
          <a:stretch>
            <a:fillRect/>
          </a:stretch>
        </p:blipFill>
        <p:spPr>
          <a:xfrm>
            <a:off x="1057396" y="326828"/>
            <a:ext cx="6554115" cy="1324160"/>
          </a:xfrm>
          <a:prstGeom prst="rect">
            <a:avLst/>
          </a:prstGeom>
        </p:spPr>
      </p:pic>
    </p:spTree>
    <p:extLst>
      <p:ext uri="{BB962C8B-B14F-4D97-AF65-F5344CB8AC3E}">
        <p14:creationId xmlns:p14="http://schemas.microsoft.com/office/powerpoint/2010/main" val="1271249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97A890-C669-9529-32CC-7255A452F720}"/>
              </a:ext>
            </a:extLst>
          </p:cNvPr>
          <p:cNvSpPr>
            <a:spLocks noGrp="1"/>
          </p:cNvSpPr>
          <p:nvPr>
            <p:ph type="title"/>
          </p:nvPr>
        </p:nvSpPr>
        <p:spPr>
          <a:xfrm>
            <a:off x="152268" y="1140177"/>
            <a:ext cx="12039732" cy="3105879"/>
          </a:xfrm>
        </p:spPr>
        <p:txBody>
          <a:bodyPr>
            <a:noAutofit/>
          </a:bodyPr>
          <a:lstStyle/>
          <a:p>
            <a:r>
              <a:rPr lang="uk-UA" sz="2000" b="1" dirty="0">
                <a:solidFill>
                  <a:schemeClr val="tx1"/>
                </a:solidFill>
                <a:latin typeface="Aptos Narrow" panose="020B0004020202020204" pitchFamily="34" charset="0"/>
              </a:rPr>
              <a:t>                                                         </a:t>
            </a:r>
            <a:r>
              <a:rPr lang="uk-UA" sz="2000" b="1" i="1" dirty="0">
                <a:solidFill>
                  <a:srgbClr val="FFC000"/>
                </a:solidFill>
                <a:latin typeface="Aptos Narrow" panose="020B0004020202020204" pitchFamily="34" charset="0"/>
              </a:rPr>
              <a:t>Зараз навчання у </a:t>
            </a:r>
            <a:r>
              <a:rPr lang="uk-UA" sz="2000" b="1" i="1" dirty="0">
                <a:solidFill>
                  <a:srgbClr val="FF0000"/>
                </a:solidFill>
                <a:latin typeface="Aptos Narrow" panose="020B0004020202020204" pitchFamily="34" charset="0"/>
              </a:rPr>
              <a:t>Харкові </a:t>
            </a:r>
            <a:r>
              <a:rPr lang="uk-UA" sz="2000" b="1" i="1" dirty="0">
                <a:solidFill>
                  <a:srgbClr val="FFC000"/>
                </a:solidFill>
                <a:latin typeface="Aptos Narrow" panose="020B0004020202020204" pitchFamily="34" charset="0"/>
              </a:rPr>
              <a:t>та в нашому </a:t>
            </a:r>
            <a:r>
              <a:rPr lang="uk-UA" sz="2000" b="1" i="1" dirty="0">
                <a:solidFill>
                  <a:srgbClr val="FF0000"/>
                </a:solidFill>
                <a:latin typeface="Aptos Narrow" panose="020B0004020202020204" pitchFamily="34" charset="0"/>
              </a:rPr>
              <a:t>Центрі </a:t>
            </a:r>
            <a:r>
              <a:rPr lang="uk-UA" sz="2000" b="1" i="1" dirty="0">
                <a:solidFill>
                  <a:srgbClr val="FFC000"/>
                </a:solidFill>
                <a:latin typeface="Aptos Narrow" panose="020B0004020202020204" pitchFamily="34" charset="0"/>
              </a:rPr>
              <a:t>відбувається у </a:t>
            </a:r>
            <a:r>
              <a:rPr lang="uk-UA" sz="2000" b="1" i="1" dirty="0">
                <a:solidFill>
                  <a:srgbClr val="FF0000"/>
                </a:solidFill>
                <a:latin typeface="Aptos Narrow" panose="020B0004020202020204" pitchFamily="34" charset="0"/>
              </a:rPr>
              <a:t>дистанційній формі.</a:t>
            </a:r>
            <a:br>
              <a:rPr lang="uk-UA" sz="2000" b="1" i="1" dirty="0">
                <a:solidFill>
                  <a:srgbClr val="FF0000"/>
                </a:solidFill>
                <a:latin typeface="Aptos Narrow" panose="020B0004020202020204" pitchFamily="34" charset="0"/>
              </a:rPr>
            </a:br>
            <a:r>
              <a:rPr lang="uk-UA" sz="1800" b="1" i="1" dirty="0">
                <a:solidFill>
                  <a:srgbClr val="FFC000"/>
                </a:solidFill>
                <a:latin typeface="Aptos Narrow" panose="020B0004020202020204" pitchFamily="34" charset="0"/>
              </a:rPr>
              <a:t>                                                                </a:t>
            </a:r>
            <a:r>
              <a:rPr lang="uk-UA" sz="2000" b="1" i="1" dirty="0">
                <a:solidFill>
                  <a:srgbClr val="FFC000"/>
                </a:solidFill>
                <a:latin typeface="Aptos Narrow" panose="020B0004020202020204" pitchFamily="34" charset="0"/>
              </a:rPr>
              <a:t>Це якоюсь мірою попереджає випадки  булінгу серед дітей, але можуть </a:t>
            </a:r>
            <a:br>
              <a:rPr lang="uk-UA" sz="2000" b="1" i="1" dirty="0">
                <a:solidFill>
                  <a:srgbClr val="FFC000"/>
                </a:solidFill>
                <a:latin typeface="Aptos Narrow" panose="020B0004020202020204" pitchFamily="34" charset="0"/>
              </a:rPr>
            </a:br>
            <a:r>
              <a:rPr lang="uk-UA" sz="2000" b="1" i="1" dirty="0">
                <a:solidFill>
                  <a:srgbClr val="FFC000"/>
                </a:solidFill>
                <a:latin typeface="Aptos Narrow" panose="020B0004020202020204" pitchFamily="34" charset="0"/>
              </a:rPr>
              <a:t>                                                        зростати прояви </a:t>
            </a:r>
            <a:r>
              <a:rPr lang="uk-UA" sz="2000" b="1" i="1" dirty="0">
                <a:solidFill>
                  <a:srgbClr val="FF0000"/>
                </a:solidFill>
                <a:latin typeface="Aptos Narrow" panose="020B0004020202020204" pitchFamily="34" charset="0"/>
              </a:rPr>
              <a:t>кібербулінгу</a:t>
            </a:r>
            <a:r>
              <a:rPr lang="uk-UA" sz="2000" b="1" i="1" dirty="0">
                <a:solidFill>
                  <a:srgbClr val="FFC000"/>
                </a:solidFill>
                <a:latin typeface="Aptos Narrow" panose="020B0004020202020204" pitchFamily="34" charset="0"/>
              </a:rPr>
              <a:t>…Будьте уважними до дитини!</a:t>
            </a:r>
            <a:br>
              <a:rPr lang="uk-UA" sz="2000" b="1" i="1" dirty="0">
                <a:solidFill>
                  <a:srgbClr val="FFC000"/>
                </a:solidFill>
                <a:latin typeface="Aptos Narrow" panose="020B0004020202020204" pitchFamily="34" charset="0"/>
              </a:rPr>
            </a:br>
            <a:br>
              <a:rPr lang="uk-UA" sz="1800" b="1" i="1" dirty="0">
                <a:solidFill>
                  <a:srgbClr val="FFC000"/>
                </a:solidFill>
                <a:latin typeface="Aptos Narrow" panose="020B0004020202020204" pitchFamily="34" charset="0"/>
              </a:rPr>
            </a:br>
            <a:r>
              <a:rPr lang="uk-UA" sz="2000" b="1" i="1" dirty="0">
                <a:solidFill>
                  <a:srgbClr val="FFC000"/>
                </a:solidFill>
                <a:latin typeface="Aptos Narrow" panose="020B0004020202020204" pitchFamily="34" charset="0"/>
              </a:rPr>
              <a:t>Згідно закону «Про освіту» під час дистанційного навчання чи у вільний від офлайн–навчання час, за безпеку та життєдіяльність дитини несуть відповідальність </a:t>
            </a:r>
            <a:r>
              <a:rPr lang="uk-UA" sz="2000" b="1" i="1" dirty="0">
                <a:solidFill>
                  <a:srgbClr val="FF0000"/>
                </a:solidFill>
                <a:latin typeface="Aptos Narrow" panose="020B0004020202020204" pitchFamily="34" charset="0"/>
              </a:rPr>
              <a:t>батьки! </a:t>
            </a:r>
            <a:r>
              <a:rPr lang="uk-UA" sz="2000" b="1" i="1" dirty="0">
                <a:solidFill>
                  <a:srgbClr val="FFC000"/>
                </a:solidFill>
                <a:latin typeface="Aptos Narrow" panose="020B0004020202020204" pitchFamily="34" charset="0"/>
              </a:rPr>
              <a:t>Саме на батьках лежить обов'язок виховання дитини у добрі, толерантності та емпатії</a:t>
            </a:r>
            <a:br>
              <a:rPr lang="uk-UA" sz="1800" b="1" i="1" dirty="0">
                <a:solidFill>
                  <a:srgbClr val="FFC000"/>
                </a:solidFill>
                <a:latin typeface="Aptos Narrow" panose="020B0004020202020204" pitchFamily="34" charset="0"/>
              </a:rPr>
            </a:br>
            <a:br>
              <a:rPr lang="uk-UA" sz="1800" b="1" i="1" dirty="0">
                <a:solidFill>
                  <a:srgbClr val="FFC000"/>
                </a:solidFill>
                <a:latin typeface="Aptos Narrow" panose="020B0004020202020204" pitchFamily="34" charset="0"/>
              </a:rPr>
            </a:br>
            <a:r>
              <a:rPr lang="uk-UA" sz="1800" b="1" i="1" dirty="0">
                <a:solidFill>
                  <a:srgbClr val="FFC000"/>
                </a:solidFill>
                <a:latin typeface="Aptos Narrow" panose="020B0004020202020204" pitchFamily="34" charset="0"/>
              </a:rPr>
              <a:t>Нажаль, </a:t>
            </a:r>
            <a:r>
              <a:rPr lang="uk-UA" sz="1800" b="1" i="1" dirty="0">
                <a:solidFill>
                  <a:srgbClr val="FF0000"/>
                </a:solidFill>
                <a:latin typeface="Aptos Narrow" panose="020B0004020202020204" pitchFamily="34" charset="0"/>
              </a:rPr>
              <a:t>війна та прояви агресії</a:t>
            </a:r>
            <a:r>
              <a:rPr lang="uk-UA" sz="1800" b="1" i="1" dirty="0">
                <a:solidFill>
                  <a:srgbClr val="FFC000"/>
                </a:solidFill>
                <a:latin typeface="Aptos Narrow" panose="020B0004020202020204" pitchFamily="34" charset="0"/>
              </a:rPr>
              <a:t>, які підлітки бачать навколо чи відчувають у своїх родинах, можуть негативно відбиватися на їх психологічному стані та поведінці. Тому часто свої образи чи агресію підлітки можуть перенаправляти на інших </a:t>
            </a:r>
            <a:br>
              <a:rPr lang="uk-UA" sz="1800" b="1" i="1" dirty="0">
                <a:solidFill>
                  <a:srgbClr val="FFC000"/>
                </a:solidFill>
                <a:latin typeface="Aptos Narrow" panose="020B0004020202020204" pitchFamily="34" charset="0"/>
              </a:rPr>
            </a:br>
            <a:br>
              <a:rPr lang="uk-UA" sz="1800" b="1" i="1" dirty="0">
                <a:solidFill>
                  <a:srgbClr val="FFC000"/>
                </a:solidFill>
                <a:latin typeface="Aptos Narrow" panose="020B0004020202020204" pitchFamily="34" charset="0"/>
              </a:rPr>
            </a:br>
            <a:r>
              <a:rPr lang="uk-UA" sz="1800" b="1" i="1" dirty="0">
                <a:solidFill>
                  <a:srgbClr val="FFC000"/>
                </a:solidFill>
                <a:latin typeface="Aptos Narrow" panose="020B0004020202020204" pitchFamily="34" charset="0"/>
              </a:rPr>
              <a:t>Як наслідок, почастішали випадки знущань над дітьми на вулицях</a:t>
            </a:r>
            <a:br>
              <a:rPr lang="uk-UA" sz="1800" b="1" i="1" dirty="0">
                <a:solidFill>
                  <a:srgbClr val="FFC000"/>
                </a:solidFill>
                <a:latin typeface="Aptos Narrow" panose="020B0004020202020204" pitchFamily="34" charset="0"/>
              </a:rPr>
            </a:br>
            <a:r>
              <a:rPr lang="uk-UA" sz="1800" b="1" i="1" dirty="0">
                <a:solidFill>
                  <a:srgbClr val="FFC000"/>
                </a:solidFill>
                <a:latin typeface="Aptos Narrow" panose="020B0004020202020204" pitchFamily="34" charset="0"/>
              </a:rPr>
              <a:t>Нещодавно ми всі бачили резонансні випадки насильства у </a:t>
            </a:r>
            <a:r>
              <a:rPr lang="uk-UA" sz="1800" b="1" i="1" dirty="0">
                <a:solidFill>
                  <a:srgbClr val="FF0000"/>
                </a:solidFill>
                <a:latin typeface="Aptos Narrow" panose="020B0004020202020204" pitchFamily="34" charset="0"/>
              </a:rPr>
              <a:t>Києві, Білій Церкві, Бучі, Первомайську</a:t>
            </a:r>
            <a:r>
              <a:rPr lang="uk-UA" sz="1800" b="1" i="1" dirty="0">
                <a:solidFill>
                  <a:srgbClr val="FFC000"/>
                </a:solidFill>
                <a:latin typeface="Aptos Narrow" panose="020B0004020202020204" pitchFamily="34" charset="0"/>
              </a:rPr>
              <a:t>. Як підлітки жорстоко  принижували, били дітей, вимагали гроші, знімати тортури на камеру й викладали в соціальні мережі.</a:t>
            </a:r>
            <a:br>
              <a:rPr lang="uk-UA" sz="1800" b="1" i="1" dirty="0">
                <a:solidFill>
                  <a:srgbClr val="FFC000"/>
                </a:solidFill>
                <a:latin typeface="Aptos Narrow" panose="020B0004020202020204" pitchFamily="34" charset="0"/>
              </a:rPr>
            </a:br>
            <a:br>
              <a:rPr lang="uk-UA" sz="1800" b="1" i="1" dirty="0">
                <a:solidFill>
                  <a:srgbClr val="FFC000"/>
                </a:solidFill>
                <a:latin typeface="Aptos Narrow" panose="020B0004020202020204" pitchFamily="34" charset="0"/>
              </a:rPr>
            </a:br>
            <a:r>
              <a:rPr lang="uk-UA" sz="1800" b="1" i="1" dirty="0">
                <a:solidFill>
                  <a:srgbClr val="FFC000"/>
                </a:solidFill>
                <a:latin typeface="Aptos Narrow" panose="020B0004020202020204" pitchFamily="34" charset="0"/>
              </a:rPr>
              <a:t>То це булінг чи вже більш серйозні правопорушення та злочини? </a:t>
            </a:r>
            <a:r>
              <a:rPr lang="uk-UA" sz="1800" b="1" i="1" dirty="0">
                <a:solidFill>
                  <a:srgbClr val="FF0000"/>
                </a:solidFill>
                <a:latin typeface="Aptos Narrow" panose="020B0004020202020204" pitchFamily="34" charset="0"/>
              </a:rPr>
              <a:t>І чим це загрожує винуватцям насильства? </a:t>
            </a:r>
            <a:br>
              <a:rPr lang="uk-UA" sz="1800" b="1" i="1" dirty="0">
                <a:solidFill>
                  <a:srgbClr val="FFFF00"/>
                </a:solidFill>
                <a:latin typeface="Aptos Narrow" panose="020B0004020202020204" pitchFamily="34" charset="0"/>
              </a:rPr>
            </a:br>
            <a:br>
              <a:rPr lang="uk-UA" sz="1800" b="1" i="1" dirty="0">
                <a:solidFill>
                  <a:srgbClr val="FFFF00"/>
                </a:solidFill>
                <a:latin typeface="Aptos Narrow" panose="020B0004020202020204" pitchFamily="34" charset="0"/>
              </a:rPr>
            </a:br>
            <a:r>
              <a:rPr lang="uk-UA" sz="2800" b="1" i="1" dirty="0">
                <a:solidFill>
                  <a:srgbClr val="FFC000"/>
                </a:solidFill>
                <a:latin typeface="Aptos Narrow" panose="020B0004020202020204" pitchFamily="34" charset="0"/>
              </a:rPr>
              <a:t>Пропонуємо  докладніше розглянути випадки протиправної поведінки</a:t>
            </a:r>
          </a:p>
        </p:txBody>
      </p:sp>
      <p:pic>
        <p:nvPicPr>
          <p:cNvPr id="6" name="Рисунок 5">
            <a:extLst>
              <a:ext uri="{FF2B5EF4-FFF2-40B4-BE49-F238E27FC236}">
                <a16:creationId xmlns:a16="http://schemas.microsoft.com/office/drawing/2014/main" id="{C27D1264-5396-11F9-C81B-FE5077A5CEED}"/>
              </a:ext>
            </a:extLst>
          </p:cNvPr>
          <p:cNvPicPr>
            <a:picLocks noChangeAspect="1"/>
          </p:cNvPicPr>
          <p:nvPr/>
        </p:nvPicPr>
        <p:blipFill>
          <a:blip r:embed="rId2"/>
          <a:stretch>
            <a:fillRect/>
          </a:stretch>
        </p:blipFill>
        <p:spPr>
          <a:xfrm>
            <a:off x="152268" y="190056"/>
            <a:ext cx="2421599" cy="1698590"/>
          </a:xfrm>
          <a:prstGeom prst="rect">
            <a:avLst/>
          </a:prstGeom>
        </p:spPr>
      </p:pic>
      <p:sp>
        <p:nvSpPr>
          <p:cNvPr id="9" name="Прямокутник 8">
            <a:extLst>
              <a:ext uri="{FF2B5EF4-FFF2-40B4-BE49-F238E27FC236}">
                <a16:creationId xmlns:a16="http://schemas.microsoft.com/office/drawing/2014/main" id="{5BD7E60A-8CB1-9DC3-8C5E-641F38CF99DF}"/>
              </a:ext>
            </a:extLst>
          </p:cNvPr>
          <p:cNvSpPr/>
          <p:nvPr/>
        </p:nvSpPr>
        <p:spPr>
          <a:xfrm>
            <a:off x="3494423" y="25820"/>
            <a:ext cx="8196475" cy="923330"/>
          </a:xfrm>
          <a:prstGeom prst="rect">
            <a:avLst/>
          </a:prstGeom>
          <a:noFill/>
        </p:spPr>
        <p:txBody>
          <a:bodyPr wrap="none" lIns="91440" tIns="45720" rIns="91440" bIns="45720">
            <a:spAutoFit/>
          </a:bodyPr>
          <a:lstStyle/>
          <a:p>
            <a:pPr algn="ctr"/>
            <a:r>
              <a:rPr lang="uk-UA" sz="5400" b="1" i="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Дистанційне навчання</a:t>
            </a:r>
          </a:p>
        </p:txBody>
      </p:sp>
    </p:spTree>
    <p:extLst>
      <p:ext uri="{BB962C8B-B14F-4D97-AF65-F5344CB8AC3E}">
        <p14:creationId xmlns:p14="http://schemas.microsoft.com/office/powerpoint/2010/main" val="87947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Місце для вмісту 7">
            <a:extLst>
              <a:ext uri="{FF2B5EF4-FFF2-40B4-BE49-F238E27FC236}">
                <a16:creationId xmlns:a16="http://schemas.microsoft.com/office/drawing/2014/main" id="{909B2432-3DD5-2BAB-56F8-FDD2526AF8CC}"/>
              </a:ext>
            </a:extLst>
          </p:cNvPr>
          <p:cNvPicPr>
            <a:picLocks noGrp="1" noChangeAspect="1"/>
          </p:cNvPicPr>
          <p:nvPr>
            <p:ph idx="1"/>
          </p:nvPr>
        </p:nvPicPr>
        <p:blipFill>
          <a:blip r:embed="rId2"/>
          <a:stretch>
            <a:fillRect/>
          </a:stretch>
        </p:blipFill>
        <p:spPr>
          <a:xfrm>
            <a:off x="907797" y="2181729"/>
            <a:ext cx="6493464" cy="4195762"/>
          </a:xfrm>
        </p:spPr>
      </p:pic>
      <p:pic>
        <p:nvPicPr>
          <p:cNvPr id="6" name="Рисунок 5">
            <a:extLst>
              <a:ext uri="{FF2B5EF4-FFF2-40B4-BE49-F238E27FC236}">
                <a16:creationId xmlns:a16="http://schemas.microsoft.com/office/drawing/2014/main" id="{3D979698-2992-2334-2EC9-4E1223C6582E}"/>
              </a:ext>
            </a:extLst>
          </p:cNvPr>
          <p:cNvPicPr>
            <a:picLocks noChangeAspect="1"/>
          </p:cNvPicPr>
          <p:nvPr/>
        </p:nvPicPr>
        <p:blipFill>
          <a:blip r:embed="rId3"/>
          <a:stretch>
            <a:fillRect/>
          </a:stretch>
        </p:blipFill>
        <p:spPr>
          <a:xfrm>
            <a:off x="365760" y="331883"/>
            <a:ext cx="9875520" cy="1590897"/>
          </a:xfrm>
          <a:prstGeom prst="rect">
            <a:avLst/>
          </a:prstGeom>
        </p:spPr>
      </p:pic>
      <p:pic>
        <p:nvPicPr>
          <p:cNvPr id="3" name="Рисунок 2">
            <a:extLst>
              <a:ext uri="{FF2B5EF4-FFF2-40B4-BE49-F238E27FC236}">
                <a16:creationId xmlns:a16="http://schemas.microsoft.com/office/drawing/2014/main" id="{674B02DF-9106-5875-479D-9EA4793F8FB7}"/>
              </a:ext>
            </a:extLst>
          </p:cNvPr>
          <p:cNvPicPr>
            <a:picLocks noChangeAspect="1"/>
          </p:cNvPicPr>
          <p:nvPr/>
        </p:nvPicPr>
        <p:blipFill>
          <a:blip r:embed="rId4"/>
          <a:srcRect r="58122"/>
          <a:stretch/>
        </p:blipFill>
        <p:spPr>
          <a:xfrm>
            <a:off x="8150711" y="2414504"/>
            <a:ext cx="2552886" cy="3429000"/>
          </a:xfrm>
          <a:prstGeom prst="rect">
            <a:avLst/>
          </a:prstGeom>
        </p:spPr>
      </p:pic>
    </p:spTree>
    <p:extLst>
      <p:ext uri="{BB962C8B-B14F-4D97-AF65-F5344CB8AC3E}">
        <p14:creationId xmlns:p14="http://schemas.microsoft.com/office/powerpoint/2010/main" val="2467655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вмісту 5">
            <a:extLst>
              <a:ext uri="{FF2B5EF4-FFF2-40B4-BE49-F238E27FC236}">
                <a16:creationId xmlns:a16="http://schemas.microsoft.com/office/drawing/2014/main" id="{26E34DB1-DB26-8C1A-185F-B3626853C18F}"/>
              </a:ext>
            </a:extLst>
          </p:cNvPr>
          <p:cNvPicPr>
            <a:picLocks noGrp="1" noChangeAspect="1"/>
          </p:cNvPicPr>
          <p:nvPr>
            <p:ph idx="1"/>
          </p:nvPr>
        </p:nvPicPr>
        <p:blipFill>
          <a:blip r:embed="rId2"/>
          <a:stretch>
            <a:fillRect/>
          </a:stretch>
        </p:blipFill>
        <p:spPr>
          <a:xfrm>
            <a:off x="4224074" y="207484"/>
            <a:ext cx="3763484" cy="3855091"/>
          </a:xfrm>
        </p:spPr>
      </p:pic>
      <p:sp>
        <p:nvSpPr>
          <p:cNvPr id="4" name="Місце для дати 3">
            <a:extLst>
              <a:ext uri="{FF2B5EF4-FFF2-40B4-BE49-F238E27FC236}">
                <a16:creationId xmlns:a16="http://schemas.microsoft.com/office/drawing/2014/main" id="{AA0D6391-288C-D465-C8CE-E746CA80963F}"/>
              </a:ext>
            </a:extLst>
          </p:cNvPr>
          <p:cNvSpPr>
            <a:spLocks noGrp="1"/>
          </p:cNvSpPr>
          <p:nvPr>
            <p:ph type="dt" sz="half" idx="10"/>
          </p:nvPr>
        </p:nvSpPr>
        <p:spPr/>
        <p:txBody>
          <a:bodyPr/>
          <a:lstStyle/>
          <a:p>
            <a:pPr rtl="0"/>
            <a:fld id="{96F0AF5F-7003-4DD2-8176-01461E5D019D}" type="datetime1">
              <a:rPr lang="uk-UA" smtClean="0"/>
              <a:t>03.02.2025</a:t>
            </a:fld>
            <a:endParaRPr lang="en-US" dirty="0"/>
          </a:p>
        </p:txBody>
      </p:sp>
      <p:pic>
        <p:nvPicPr>
          <p:cNvPr id="8" name="Рисунок 7">
            <a:extLst>
              <a:ext uri="{FF2B5EF4-FFF2-40B4-BE49-F238E27FC236}">
                <a16:creationId xmlns:a16="http://schemas.microsoft.com/office/drawing/2014/main" id="{594B6145-F8E9-92F6-85FC-505319188CD3}"/>
              </a:ext>
            </a:extLst>
          </p:cNvPr>
          <p:cNvPicPr>
            <a:picLocks noChangeAspect="1"/>
          </p:cNvPicPr>
          <p:nvPr/>
        </p:nvPicPr>
        <p:blipFill>
          <a:blip r:embed="rId3"/>
          <a:stretch>
            <a:fillRect/>
          </a:stretch>
        </p:blipFill>
        <p:spPr>
          <a:xfrm>
            <a:off x="423746" y="2378804"/>
            <a:ext cx="3554016" cy="4201949"/>
          </a:xfrm>
          <a:prstGeom prst="rect">
            <a:avLst/>
          </a:prstGeom>
        </p:spPr>
      </p:pic>
      <p:pic>
        <p:nvPicPr>
          <p:cNvPr id="10" name="Рисунок 9">
            <a:extLst>
              <a:ext uri="{FF2B5EF4-FFF2-40B4-BE49-F238E27FC236}">
                <a16:creationId xmlns:a16="http://schemas.microsoft.com/office/drawing/2014/main" id="{5578D0D6-9AB2-4DD7-2233-68B27B1247C9}"/>
              </a:ext>
            </a:extLst>
          </p:cNvPr>
          <p:cNvPicPr>
            <a:picLocks noChangeAspect="1"/>
          </p:cNvPicPr>
          <p:nvPr/>
        </p:nvPicPr>
        <p:blipFill>
          <a:blip r:embed="rId4"/>
          <a:stretch>
            <a:fillRect/>
          </a:stretch>
        </p:blipFill>
        <p:spPr>
          <a:xfrm>
            <a:off x="8305370" y="2206590"/>
            <a:ext cx="3696462" cy="4302328"/>
          </a:xfrm>
          <a:prstGeom prst="rect">
            <a:avLst/>
          </a:prstGeom>
        </p:spPr>
      </p:pic>
      <p:pic>
        <p:nvPicPr>
          <p:cNvPr id="12" name="Рисунок 11">
            <a:extLst>
              <a:ext uri="{FF2B5EF4-FFF2-40B4-BE49-F238E27FC236}">
                <a16:creationId xmlns:a16="http://schemas.microsoft.com/office/drawing/2014/main" id="{4AC48788-312A-4929-5137-A9B8E8FA4BC6}"/>
              </a:ext>
            </a:extLst>
          </p:cNvPr>
          <p:cNvPicPr>
            <a:picLocks noChangeAspect="1"/>
          </p:cNvPicPr>
          <p:nvPr/>
        </p:nvPicPr>
        <p:blipFill>
          <a:blip r:embed="rId5"/>
          <a:srcRect t="49675"/>
          <a:stretch/>
        </p:blipFill>
        <p:spPr>
          <a:xfrm>
            <a:off x="4215744" y="4371884"/>
            <a:ext cx="3887394" cy="2329301"/>
          </a:xfrm>
          <a:prstGeom prst="rect">
            <a:avLst/>
          </a:prstGeom>
        </p:spPr>
      </p:pic>
      <p:sp>
        <p:nvSpPr>
          <p:cNvPr id="3" name="Прямокутник 2">
            <a:extLst>
              <a:ext uri="{FF2B5EF4-FFF2-40B4-BE49-F238E27FC236}">
                <a16:creationId xmlns:a16="http://schemas.microsoft.com/office/drawing/2014/main" id="{74038F5C-3E7E-CC1F-43FC-D9CEDA1B8EA3}"/>
              </a:ext>
            </a:extLst>
          </p:cNvPr>
          <p:cNvSpPr/>
          <p:nvPr/>
        </p:nvSpPr>
        <p:spPr>
          <a:xfrm>
            <a:off x="297482" y="277246"/>
            <a:ext cx="3644530" cy="1938992"/>
          </a:xfrm>
          <a:prstGeom prst="rect">
            <a:avLst/>
          </a:prstGeom>
          <a:noFill/>
        </p:spPr>
        <p:txBody>
          <a:bodyPr wrap="square" lIns="91440" tIns="45720" rIns="91440" bIns="45720">
            <a:spAutoFit/>
          </a:bodyPr>
          <a:lstStyle/>
          <a:p>
            <a:pPr algn="ctr"/>
            <a:r>
              <a:rPr lang="uk-UA"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Зверніть увагу</a:t>
            </a:r>
          </a:p>
          <a:p>
            <a:pPr algn="ctr"/>
            <a:r>
              <a:rPr lang="uk-UA"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на речі дитини! </a:t>
            </a:r>
          </a:p>
          <a:p>
            <a:pPr algn="ctr"/>
            <a:r>
              <a:rPr lang="uk-UA"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Чи охоче </a:t>
            </a:r>
          </a:p>
          <a:p>
            <a:pPr algn="ctr"/>
            <a:r>
              <a:rPr lang="uk-UA"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вона йде до </a:t>
            </a:r>
          </a:p>
          <a:p>
            <a:pPr algn="ctr"/>
            <a:r>
              <a:rPr lang="uk-UA"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закладу освіти?</a:t>
            </a:r>
            <a:endParaRPr lang="uk-UA" sz="2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Прямокутник 4">
            <a:extLst>
              <a:ext uri="{FF2B5EF4-FFF2-40B4-BE49-F238E27FC236}">
                <a16:creationId xmlns:a16="http://schemas.microsoft.com/office/drawing/2014/main" id="{E48288E9-69FF-8639-DCA7-15D3FBEA2EC0}"/>
              </a:ext>
            </a:extLst>
          </p:cNvPr>
          <p:cNvSpPr/>
          <p:nvPr/>
        </p:nvSpPr>
        <p:spPr>
          <a:xfrm>
            <a:off x="8236548" y="172718"/>
            <a:ext cx="3644530" cy="1938992"/>
          </a:xfrm>
          <a:prstGeom prst="rect">
            <a:avLst/>
          </a:prstGeom>
          <a:noFill/>
        </p:spPr>
        <p:txBody>
          <a:bodyPr wrap="square" lIns="91440" tIns="45720" rIns="91440" bIns="45720">
            <a:spAutoFit/>
          </a:bodyPr>
          <a:lstStyle/>
          <a:p>
            <a:pPr algn="ctr"/>
            <a:r>
              <a:rPr lang="uk-UA"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Чи вона  раптом перестала сидіти за ноутбуком? Може стала жертвою кібербулінгу ?</a:t>
            </a:r>
            <a:endParaRPr lang="uk-UA" sz="2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3323073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46BD22-85C1-8624-D2F3-1F47D45DFE93}"/>
              </a:ext>
            </a:extLst>
          </p:cNvPr>
          <p:cNvSpPr>
            <a:spLocks noGrp="1"/>
          </p:cNvSpPr>
          <p:nvPr>
            <p:ph type="title"/>
          </p:nvPr>
        </p:nvSpPr>
        <p:spPr/>
        <p:txBody>
          <a:bodyPr/>
          <a:lstStyle/>
          <a:p>
            <a:r>
              <a:rPr lang="uk-UA" b="1" dirty="0">
                <a:solidFill>
                  <a:srgbClr val="FFC000"/>
                </a:solidFill>
              </a:rPr>
              <a:t>Булінг. Ситуація в Україні</a:t>
            </a:r>
          </a:p>
        </p:txBody>
      </p:sp>
      <p:pic>
        <p:nvPicPr>
          <p:cNvPr id="8" name="Рисунок 7">
            <a:extLst>
              <a:ext uri="{FF2B5EF4-FFF2-40B4-BE49-F238E27FC236}">
                <a16:creationId xmlns:a16="http://schemas.microsoft.com/office/drawing/2014/main" id="{8CF9CF2F-0837-27BB-8F63-30EC549F0447}"/>
              </a:ext>
            </a:extLst>
          </p:cNvPr>
          <p:cNvPicPr>
            <a:picLocks noChangeAspect="1"/>
          </p:cNvPicPr>
          <p:nvPr/>
        </p:nvPicPr>
        <p:blipFill>
          <a:blip r:embed="rId2"/>
          <a:stretch>
            <a:fillRect/>
          </a:stretch>
        </p:blipFill>
        <p:spPr>
          <a:xfrm>
            <a:off x="1319629" y="1409624"/>
            <a:ext cx="4134324" cy="1349983"/>
          </a:xfrm>
          <a:prstGeom prst="rect">
            <a:avLst/>
          </a:prstGeom>
        </p:spPr>
      </p:pic>
      <p:pic>
        <p:nvPicPr>
          <p:cNvPr id="10" name="Рисунок 9">
            <a:extLst>
              <a:ext uri="{FF2B5EF4-FFF2-40B4-BE49-F238E27FC236}">
                <a16:creationId xmlns:a16="http://schemas.microsoft.com/office/drawing/2014/main" id="{504B1B9B-FC9A-DC59-2FD0-D70007B70995}"/>
              </a:ext>
            </a:extLst>
          </p:cNvPr>
          <p:cNvPicPr>
            <a:picLocks noChangeAspect="1"/>
          </p:cNvPicPr>
          <p:nvPr/>
        </p:nvPicPr>
        <p:blipFill>
          <a:blip r:embed="rId3"/>
          <a:stretch>
            <a:fillRect/>
          </a:stretch>
        </p:blipFill>
        <p:spPr>
          <a:xfrm>
            <a:off x="570666" y="2997715"/>
            <a:ext cx="4199044" cy="1341169"/>
          </a:xfrm>
          <a:prstGeom prst="rect">
            <a:avLst/>
          </a:prstGeom>
        </p:spPr>
      </p:pic>
      <p:pic>
        <p:nvPicPr>
          <p:cNvPr id="12" name="Рисунок 11">
            <a:extLst>
              <a:ext uri="{FF2B5EF4-FFF2-40B4-BE49-F238E27FC236}">
                <a16:creationId xmlns:a16="http://schemas.microsoft.com/office/drawing/2014/main" id="{51FC8B49-D8ED-764B-99D1-C7A9135B90C0}"/>
              </a:ext>
            </a:extLst>
          </p:cNvPr>
          <p:cNvPicPr>
            <a:picLocks noChangeAspect="1"/>
          </p:cNvPicPr>
          <p:nvPr/>
        </p:nvPicPr>
        <p:blipFill>
          <a:blip r:embed="rId4"/>
          <a:stretch>
            <a:fillRect/>
          </a:stretch>
        </p:blipFill>
        <p:spPr>
          <a:xfrm>
            <a:off x="6096000" y="4658406"/>
            <a:ext cx="4450283" cy="1746876"/>
          </a:xfrm>
          <a:prstGeom prst="rect">
            <a:avLst/>
          </a:prstGeom>
        </p:spPr>
      </p:pic>
      <p:pic>
        <p:nvPicPr>
          <p:cNvPr id="14" name="Рисунок 13">
            <a:extLst>
              <a:ext uri="{FF2B5EF4-FFF2-40B4-BE49-F238E27FC236}">
                <a16:creationId xmlns:a16="http://schemas.microsoft.com/office/drawing/2014/main" id="{20AAB905-A961-3716-473A-DEE0FF8EAA52}"/>
              </a:ext>
            </a:extLst>
          </p:cNvPr>
          <p:cNvPicPr>
            <a:picLocks noChangeAspect="1"/>
          </p:cNvPicPr>
          <p:nvPr/>
        </p:nvPicPr>
        <p:blipFill>
          <a:blip r:embed="rId5"/>
          <a:stretch>
            <a:fillRect/>
          </a:stretch>
        </p:blipFill>
        <p:spPr>
          <a:xfrm>
            <a:off x="7086919" y="2992929"/>
            <a:ext cx="4035632" cy="1460128"/>
          </a:xfrm>
          <a:prstGeom prst="rect">
            <a:avLst/>
          </a:prstGeom>
        </p:spPr>
      </p:pic>
      <p:pic>
        <p:nvPicPr>
          <p:cNvPr id="16" name="Рисунок 15">
            <a:extLst>
              <a:ext uri="{FF2B5EF4-FFF2-40B4-BE49-F238E27FC236}">
                <a16:creationId xmlns:a16="http://schemas.microsoft.com/office/drawing/2014/main" id="{900522B1-21B8-00A0-7F63-36C8B5B8A3DF}"/>
              </a:ext>
            </a:extLst>
          </p:cNvPr>
          <p:cNvPicPr>
            <a:picLocks noChangeAspect="1"/>
          </p:cNvPicPr>
          <p:nvPr/>
        </p:nvPicPr>
        <p:blipFill>
          <a:blip r:embed="rId6"/>
          <a:stretch>
            <a:fillRect/>
          </a:stretch>
        </p:blipFill>
        <p:spPr>
          <a:xfrm>
            <a:off x="1739611" y="4658406"/>
            <a:ext cx="3696899" cy="1778789"/>
          </a:xfrm>
          <a:prstGeom prst="rect">
            <a:avLst/>
          </a:prstGeom>
        </p:spPr>
      </p:pic>
      <p:pic>
        <p:nvPicPr>
          <p:cNvPr id="18" name="Рисунок 17">
            <a:extLst>
              <a:ext uri="{FF2B5EF4-FFF2-40B4-BE49-F238E27FC236}">
                <a16:creationId xmlns:a16="http://schemas.microsoft.com/office/drawing/2014/main" id="{4ABC4BF3-2F82-DF09-6C21-A721A3788C9C}"/>
              </a:ext>
            </a:extLst>
          </p:cNvPr>
          <p:cNvPicPr>
            <a:picLocks noChangeAspect="1"/>
          </p:cNvPicPr>
          <p:nvPr/>
        </p:nvPicPr>
        <p:blipFill>
          <a:blip r:embed="rId7"/>
          <a:stretch>
            <a:fillRect/>
          </a:stretch>
        </p:blipFill>
        <p:spPr>
          <a:xfrm>
            <a:off x="6096000" y="1409624"/>
            <a:ext cx="4134324" cy="1356463"/>
          </a:xfrm>
          <a:prstGeom prst="rect">
            <a:avLst/>
          </a:prstGeom>
        </p:spPr>
      </p:pic>
    </p:spTree>
    <p:extLst>
      <p:ext uri="{BB962C8B-B14F-4D97-AF65-F5344CB8AC3E}">
        <p14:creationId xmlns:p14="http://schemas.microsoft.com/office/powerpoint/2010/main" val="4020874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Місце для вмісту 7">
            <a:extLst>
              <a:ext uri="{FF2B5EF4-FFF2-40B4-BE49-F238E27FC236}">
                <a16:creationId xmlns:a16="http://schemas.microsoft.com/office/drawing/2014/main" id="{2DE724A2-DA58-7EFE-37DC-9D9E91B49D67}"/>
              </a:ext>
            </a:extLst>
          </p:cNvPr>
          <p:cNvPicPr>
            <a:picLocks noGrp="1" noChangeAspect="1"/>
          </p:cNvPicPr>
          <p:nvPr>
            <p:ph idx="1"/>
          </p:nvPr>
        </p:nvPicPr>
        <p:blipFill>
          <a:blip r:embed="rId2"/>
          <a:stretch>
            <a:fillRect/>
          </a:stretch>
        </p:blipFill>
        <p:spPr>
          <a:xfrm>
            <a:off x="143831" y="1727532"/>
            <a:ext cx="3628573" cy="3290942"/>
          </a:xfrm>
        </p:spPr>
      </p:pic>
      <p:sp>
        <p:nvSpPr>
          <p:cNvPr id="4" name="Місце для дати 3">
            <a:extLst>
              <a:ext uri="{FF2B5EF4-FFF2-40B4-BE49-F238E27FC236}">
                <a16:creationId xmlns:a16="http://schemas.microsoft.com/office/drawing/2014/main" id="{B6007F0E-4233-8603-277E-1FE2DF47EE4F}"/>
              </a:ext>
            </a:extLst>
          </p:cNvPr>
          <p:cNvSpPr>
            <a:spLocks noGrp="1"/>
          </p:cNvSpPr>
          <p:nvPr>
            <p:ph type="dt" sz="half" idx="10"/>
          </p:nvPr>
        </p:nvSpPr>
        <p:spPr/>
        <p:txBody>
          <a:bodyPr/>
          <a:lstStyle/>
          <a:p>
            <a:pPr rtl="0"/>
            <a:fld id="{96F0AF5F-7003-4DD2-8176-01461E5D019D}" type="datetime1">
              <a:rPr lang="uk-UA" smtClean="0"/>
              <a:t>03.02.2025</a:t>
            </a:fld>
            <a:endParaRPr lang="en-US" dirty="0"/>
          </a:p>
        </p:txBody>
      </p:sp>
      <p:pic>
        <p:nvPicPr>
          <p:cNvPr id="6" name="Рисунок 5">
            <a:extLst>
              <a:ext uri="{FF2B5EF4-FFF2-40B4-BE49-F238E27FC236}">
                <a16:creationId xmlns:a16="http://schemas.microsoft.com/office/drawing/2014/main" id="{6F72DE0D-45C7-E9A7-7DF0-52108C8195DF}"/>
              </a:ext>
            </a:extLst>
          </p:cNvPr>
          <p:cNvPicPr>
            <a:picLocks noChangeAspect="1"/>
          </p:cNvPicPr>
          <p:nvPr/>
        </p:nvPicPr>
        <p:blipFill>
          <a:blip r:embed="rId3"/>
          <a:stretch>
            <a:fillRect/>
          </a:stretch>
        </p:blipFill>
        <p:spPr>
          <a:xfrm>
            <a:off x="2265792" y="167515"/>
            <a:ext cx="7363853" cy="1352366"/>
          </a:xfrm>
          <a:prstGeom prst="rect">
            <a:avLst/>
          </a:prstGeom>
        </p:spPr>
      </p:pic>
      <p:pic>
        <p:nvPicPr>
          <p:cNvPr id="10" name="Рисунок 9">
            <a:extLst>
              <a:ext uri="{FF2B5EF4-FFF2-40B4-BE49-F238E27FC236}">
                <a16:creationId xmlns:a16="http://schemas.microsoft.com/office/drawing/2014/main" id="{D23BBDA5-6332-8886-BF2C-404F31891FF5}"/>
              </a:ext>
            </a:extLst>
          </p:cNvPr>
          <p:cNvPicPr>
            <a:picLocks noChangeAspect="1"/>
          </p:cNvPicPr>
          <p:nvPr/>
        </p:nvPicPr>
        <p:blipFill>
          <a:blip r:embed="rId4"/>
          <a:stretch>
            <a:fillRect/>
          </a:stretch>
        </p:blipFill>
        <p:spPr>
          <a:xfrm>
            <a:off x="3885963" y="2883776"/>
            <a:ext cx="4123509" cy="3502821"/>
          </a:xfrm>
          <a:prstGeom prst="rect">
            <a:avLst/>
          </a:prstGeom>
        </p:spPr>
      </p:pic>
      <p:pic>
        <p:nvPicPr>
          <p:cNvPr id="12" name="Рисунок 11">
            <a:extLst>
              <a:ext uri="{FF2B5EF4-FFF2-40B4-BE49-F238E27FC236}">
                <a16:creationId xmlns:a16="http://schemas.microsoft.com/office/drawing/2014/main" id="{0A906EF6-EFE0-0FB7-B473-3271C5F9883F}"/>
              </a:ext>
            </a:extLst>
          </p:cNvPr>
          <p:cNvPicPr>
            <a:picLocks noChangeAspect="1"/>
          </p:cNvPicPr>
          <p:nvPr/>
        </p:nvPicPr>
        <p:blipFill>
          <a:blip r:embed="rId5"/>
          <a:stretch>
            <a:fillRect/>
          </a:stretch>
        </p:blipFill>
        <p:spPr>
          <a:xfrm>
            <a:off x="8218426" y="1803213"/>
            <a:ext cx="3773316" cy="3215261"/>
          </a:xfrm>
          <a:prstGeom prst="rect">
            <a:avLst/>
          </a:prstGeom>
        </p:spPr>
      </p:pic>
    </p:spTree>
    <p:extLst>
      <p:ext uri="{BB962C8B-B14F-4D97-AF65-F5344CB8AC3E}">
        <p14:creationId xmlns:p14="http://schemas.microsoft.com/office/powerpoint/2010/main" val="3857391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Місце для вмісту 7">
            <a:extLst>
              <a:ext uri="{FF2B5EF4-FFF2-40B4-BE49-F238E27FC236}">
                <a16:creationId xmlns:a16="http://schemas.microsoft.com/office/drawing/2014/main" id="{9D8AAA85-BF63-E35B-177B-DF9DD1FC26BC}"/>
              </a:ext>
            </a:extLst>
          </p:cNvPr>
          <p:cNvPicPr>
            <a:picLocks noGrp="1" noChangeAspect="1"/>
          </p:cNvPicPr>
          <p:nvPr>
            <p:ph idx="1"/>
          </p:nvPr>
        </p:nvPicPr>
        <p:blipFill>
          <a:blip r:embed="rId2"/>
          <a:stretch>
            <a:fillRect/>
          </a:stretch>
        </p:blipFill>
        <p:spPr>
          <a:xfrm>
            <a:off x="566682" y="1511060"/>
            <a:ext cx="8222315" cy="4532945"/>
          </a:xfrm>
        </p:spPr>
      </p:pic>
      <p:pic>
        <p:nvPicPr>
          <p:cNvPr id="6" name="Рисунок 5">
            <a:extLst>
              <a:ext uri="{FF2B5EF4-FFF2-40B4-BE49-F238E27FC236}">
                <a16:creationId xmlns:a16="http://schemas.microsoft.com/office/drawing/2014/main" id="{D96A69B6-CD19-EAF0-AA4D-D874CFD16858}"/>
              </a:ext>
            </a:extLst>
          </p:cNvPr>
          <p:cNvPicPr>
            <a:picLocks noChangeAspect="1"/>
          </p:cNvPicPr>
          <p:nvPr/>
        </p:nvPicPr>
        <p:blipFill>
          <a:blip r:embed="rId3"/>
          <a:stretch>
            <a:fillRect/>
          </a:stretch>
        </p:blipFill>
        <p:spPr>
          <a:xfrm>
            <a:off x="1201253" y="152336"/>
            <a:ext cx="9107171" cy="914528"/>
          </a:xfrm>
          <a:prstGeom prst="rect">
            <a:avLst/>
          </a:prstGeom>
        </p:spPr>
      </p:pic>
      <p:pic>
        <p:nvPicPr>
          <p:cNvPr id="3" name="Рисунок 2">
            <a:extLst>
              <a:ext uri="{FF2B5EF4-FFF2-40B4-BE49-F238E27FC236}">
                <a16:creationId xmlns:a16="http://schemas.microsoft.com/office/drawing/2014/main" id="{72C38ACD-923C-E472-D7CF-EFC63092C25E}"/>
              </a:ext>
            </a:extLst>
          </p:cNvPr>
          <p:cNvPicPr>
            <a:picLocks noChangeAspect="1"/>
          </p:cNvPicPr>
          <p:nvPr/>
        </p:nvPicPr>
        <p:blipFill>
          <a:blip r:embed="rId4"/>
          <a:stretch>
            <a:fillRect/>
          </a:stretch>
        </p:blipFill>
        <p:spPr>
          <a:xfrm>
            <a:off x="9143160" y="2598140"/>
            <a:ext cx="2619375" cy="2358783"/>
          </a:xfrm>
          <a:prstGeom prst="rect">
            <a:avLst/>
          </a:prstGeom>
        </p:spPr>
      </p:pic>
    </p:spTree>
    <p:extLst>
      <p:ext uri="{BB962C8B-B14F-4D97-AF65-F5344CB8AC3E}">
        <p14:creationId xmlns:p14="http://schemas.microsoft.com/office/powerpoint/2010/main" val="3489582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0C53C8-BCA2-22A1-CC59-23991677C97E}"/>
              </a:ext>
            </a:extLst>
          </p:cNvPr>
          <p:cNvSpPr>
            <a:spLocks noGrp="1"/>
          </p:cNvSpPr>
          <p:nvPr>
            <p:ph type="title"/>
          </p:nvPr>
        </p:nvSpPr>
        <p:spPr>
          <a:xfrm>
            <a:off x="250997" y="26516"/>
            <a:ext cx="10058400" cy="1450757"/>
          </a:xfrm>
        </p:spPr>
        <p:txBody>
          <a:bodyPr/>
          <a:lstStyle/>
          <a:p>
            <a:pPr algn="ctr"/>
            <a:r>
              <a:rPr lang="uk-UA" b="1" dirty="0">
                <a:solidFill>
                  <a:srgbClr val="FF0000"/>
                </a:solidFill>
              </a:rPr>
              <a:t>Як допомогти дитині, якщо вона виявилася агресором?</a:t>
            </a:r>
          </a:p>
        </p:txBody>
      </p:sp>
      <p:pic>
        <p:nvPicPr>
          <p:cNvPr id="8" name="Місце для вмісту 7">
            <a:extLst>
              <a:ext uri="{FF2B5EF4-FFF2-40B4-BE49-F238E27FC236}">
                <a16:creationId xmlns:a16="http://schemas.microsoft.com/office/drawing/2014/main" id="{F5514ED3-626B-5301-8B7B-7717D94E6346}"/>
              </a:ext>
            </a:extLst>
          </p:cNvPr>
          <p:cNvPicPr>
            <a:picLocks noGrp="1" noChangeAspect="1"/>
          </p:cNvPicPr>
          <p:nvPr>
            <p:ph idx="1"/>
          </p:nvPr>
        </p:nvPicPr>
        <p:blipFill>
          <a:blip r:embed="rId2"/>
          <a:stretch>
            <a:fillRect/>
          </a:stretch>
        </p:blipFill>
        <p:spPr>
          <a:xfrm>
            <a:off x="367174" y="1795139"/>
            <a:ext cx="5533412" cy="4341408"/>
          </a:xfrm>
        </p:spPr>
      </p:pic>
      <p:pic>
        <p:nvPicPr>
          <p:cNvPr id="10" name="Рисунок 9">
            <a:extLst>
              <a:ext uri="{FF2B5EF4-FFF2-40B4-BE49-F238E27FC236}">
                <a16:creationId xmlns:a16="http://schemas.microsoft.com/office/drawing/2014/main" id="{A04C5B8A-5D29-AAF5-726C-38AE67E23C81}"/>
              </a:ext>
            </a:extLst>
          </p:cNvPr>
          <p:cNvPicPr>
            <a:picLocks noChangeAspect="1"/>
          </p:cNvPicPr>
          <p:nvPr/>
        </p:nvPicPr>
        <p:blipFill>
          <a:blip r:embed="rId3"/>
          <a:stretch>
            <a:fillRect/>
          </a:stretch>
        </p:blipFill>
        <p:spPr>
          <a:xfrm>
            <a:off x="5900586" y="1795138"/>
            <a:ext cx="5621936" cy="4341407"/>
          </a:xfrm>
          <a:prstGeom prst="rect">
            <a:avLst/>
          </a:prstGeom>
        </p:spPr>
      </p:pic>
    </p:spTree>
    <p:extLst>
      <p:ext uri="{BB962C8B-B14F-4D97-AF65-F5344CB8AC3E}">
        <p14:creationId xmlns:p14="http://schemas.microsoft.com/office/powerpoint/2010/main" val="3465207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Місце для вмісту 7">
            <a:extLst>
              <a:ext uri="{FF2B5EF4-FFF2-40B4-BE49-F238E27FC236}">
                <a16:creationId xmlns:a16="http://schemas.microsoft.com/office/drawing/2014/main" id="{5AB0A342-04B2-9326-6E20-BBBD644D2F30}"/>
              </a:ext>
            </a:extLst>
          </p:cNvPr>
          <p:cNvPicPr>
            <a:picLocks noGrp="1" noChangeAspect="1"/>
          </p:cNvPicPr>
          <p:nvPr>
            <p:ph idx="1"/>
          </p:nvPr>
        </p:nvPicPr>
        <p:blipFill>
          <a:blip r:embed="rId2"/>
          <a:stretch>
            <a:fillRect/>
          </a:stretch>
        </p:blipFill>
        <p:spPr>
          <a:xfrm>
            <a:off x="383100" y="1795347"/>
            <a:ext cx="5518223" cy="4069946"/>
          </a:xfrm>
        </p:spPr>
      </p:pic>
      <p:pic>
        <p:nvPicPr>
          <p:cNvPr id="10" name="Рисунок 9">
            <a:extLst>
              <a:ext uri="{FF2B5EF4-FFF2-40B4-BE49-F238E27FC236}">
                <a16:creationId xmlns:a16="http://schemas.microsoft.com/office/drawing/2014/main" id="{AF3177CF-B712-985D-5B24-9259F058C1C2}"/>
              </a:ext>
            </a:extLst>
          </p:cNvPr>
          <p:cNvPicPr>
            <a:picLocks noChangeAspect="1"/>
          </p:cNvPicPr>
          <p:nvPr/>
        </p:nvPicPr>
        <p:blipFill>
          <a:blip r:embed="rId3"/>
          <a:stretch>
            <a:fillRect/>
          </a:stretch>
        </p:blipFill>
        <p:spPr>
          <a:xfrm>
            <a:off x="6207162" y="1795347"/>
            <a:ext cx="5601738" cy="4069947"/>
          </a:xfrm>
          <a:prstGeom prst="rect">
            <a:avLst/>
          </a:prstGeom>
        </p:spPr>
      </p:pic>
      <p:sp>
        <p:nvSpPr>
          <p:cNvPr id="2" name="Прямокутник 1">
            <a:extLst>
              <a:ext uri="{FF2B5EF4-FFF2-40B4-BE49-F238E27FC236}">
                <a16:creationId xmlns:a16="http://schemas.microsoft.com/office/drawing/2014/main" id="{98C8801F-7449-2A48-65F4-7E93043E17DE}"/>
              </a:ext>
            </a:extLst>
          </p:cNvPr>
          <p:cNvSpPr/>
          <p:nvPr/>
        </p:nvSpPr>
        <p:spPr>
          <a:xfrm>
            <a:off x="2214045" y="262965"/>
            <a:ext cx="6269665" cy="1138773"/>
          </a:xfrm>
          <a:prstGeom prst="rect">
            <a:avLst/>
          </a:prstGeom>
          <a:noFill/>
        </p:spPr>
        <p:txBody>
          <a:bodyPr wrap="none" lIns="91440" tIns="45720" rIns="91440" bIns="45720">
            <a:spAutoFit/>
          </a:bodyPr>
          <a:lstStyle/>
          <a:p>
            <a:pPr algn="ctr"/>
            <a:r>
              <a:rPr lang="uk-UA" sz="3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Як бітькам і закалду освіти </a:t>
            </a:r>
          </a:p>
          <a:p>
            <a:pPr algn="ctr"/>
            <a:r>
              <a:rPr lang="uk-UA" sz="3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запобігти булінгу?</a:t>
            </a:r>
          </a:p>
        </p:txBody>
      </p:sp>
    </p:spTree>
    <p:extLst>
      <p:ext uri="{BB962C8B-B14F-4D97-AF65-F5344CB8AC3E}">
        <p14:creationId xmlns:p14="http://schemas.microsoft.com/office/powerpoint/2010/main" val="472327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вмісту 5">
            <a:extLst>
              <a:ext uri="{FF2B5EF4-FFF2-40B4-BE49-F238E27FC236}">
                <a16:creationId xmlns:a16="http://schemas.microsoft.com/office/drawing/2014/main" id="{CA65636B-6442-2A28-8EAD-D9EAB446F5CF}"/>
              </a:ext>
            </a:extLst>
          </p:cNvPr>
          <p:cNvPicPr>
            <a:picLocks noGrp="1" noChangeAspect="1"/>
          </p:cNvPicPr>
          <p:nvPr>
            <p:ph idx="1"/>
          </p:nvPr>
        </p:nvPicPr>
        <p:blipFill>
          <a:blip r:embed="rId2">
            <a:duotone>
              <a:schemeClr val="accent2">
                <a:shade val="45000"/>
                <a:satMod val="135000"/>
              </a:schemeClr>
              <a:prstClr val="white"/>
            </a:duotone>
          </a:blip>
          <a:stretch>
            <a:fillRect/>
          </a:stretch>
        </p:blipFill>
        <p:spPr>
          <a:xfrm>
            <a:off x="2402255" y="244749"/>
            <a:ext cx="7240010" cy="1190791"/>
          </a:xfrm>
        </p:spPr>
      </p:pic>
      <p:pic>
        <p:nvPicPr>
          <p:cNvPr id="8" name="Рисунок 7">
            <a:extLst>
              <a:ext uri="{FF2B5EF4-FFF2-40B4-BE49-F238E27FC236}">
                <a16:creationId xmlns:a16="http://schemas.microsoft.com/office/drawing/2014/main" id="{DB65CAEE-D4A3-3754-C351-4118725EEB67}"/>
              </a:ext>
            </a:extLst>
          </p:cNvPr>
          <p:cNvPicPr>
            <a:picLocks noChangeAspect="1"/>
          </p:cNvPicPr>
          <p:nvPr/>
        </p:nvPicPr>
        <p:blipFill>
          <a:blip r:embed="rId3"/>
          <a:stretch>
            <a:fillRect/>
          </a:stretch>
        </p:blipFill>
        <p:spPr>
          <a:xfrm>
            <a:off x="638042" y="1653416"/>
            <a:ext cx="4963558" cy="4505867"/>
          </a:xfrm>
          <a:prstGeom prst="rect">
            <a:avLst/>
          </a:prstGeom>
        </p:spPr>
      </p:pic>
      <p:pic>
        <p:nvPicPr>
          <p:cNvPr id="10" name="Рисунок 9">
            <a:extLst>
              <a:ext uri="{FF2B5EF4-FFF2-40B4-BE49-F238E27FC236}">
                <a16:creationId xmlns:a16="http://schemas.microsoft.com/office/drawing/2014/main" id="{D55F2EE5-8D17-EAB3-EEC3-8B8978ACF7F1}"/>
              </a:ext>
            </a:extLst>
          </p:cNvPr>
          <p:cNvPicPr>
            <a:picLocks noChangeAspect="1"/>
          </p:cNvPicPr>
          <p:nvPr/>
        </p:nvPicPr>
        <p:blipFill>
          <a:blip r:embed="rId4"/>
          <a:stretch>
            <a:fillRect/>
          </a:stretch>
        </p:blipFill>
        <p:spPr>
          <a:xfrm>
            <a:off x="7120866" y="1653416"/>
            <a:ext cx="4963558" cy="4505867"/>
          </a:xfrm>
          <a:prstGeom prst="rect">
            <a:avLst/>
          </a:prstGeom>
        </p:spPr>
      </p:pic>
      <p:sp>
        <p:nvSpPr>
          <p:cNvPr id="3" name="Стрілка: вправо 2">
            <a:extLst>
              <a:ext uri="{FF2B5EF4-FFF2-40B4-BE49-F238E27FC236}">
                <a16:creationId xmlns:a16="http://schemas.microsoft.com/office/drawing/2014/main" id="{B78E4F9F-4173-D591-8B09-3401757BC239}"/>
              </a:ext>
            </a:extLst>
          </p:cNvPr>
          <p:cNvSpPr/>
          <p:nvPr/>
        </p:nvSpPr>
        <p:spPr>
          <a:xfrm>
            <a:off x="107576" y="1886688"/>
            <a:ext cx="399052" cy="10757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uk-UA" dirty="0"/>
          </a:p>
        </p:txBody>
      </p:sp>
      <p:pic>
        <p:nvPicPr>
          <p:cNvPr id="5" name="Рисунок 4">
            <a:extLst>
              <a:ext uri="{FF2B5EF4-FFF2-40B4-BE49-F238E27FC236}">
                <a16:creationId xmlns:a16="http://schemas.microsoft.com/office/drawing/2014/main" id="{82B4EDB2-26AC-8159-7B08-8310F84BAF97}"/>
              </a:ext>
            </a:extLst>
          </p:cNvPr>
          <p:cNvPicPr>
            <a:picLocks noChangeAspect="1"/>
          </p:cNvPicPr>
          <p:nvPr/>
        </p:nvPicPr>
        <p:blipFill>
          <a:blip r:embed="rId5"/>
          <a:stretch>
            <a:fillRect/>
          </a:stretch>
        </p:blipFill>
        <p:spPr>
          <a:xfrm>
            <a:off x="6279546" y="1755699"/>
            <a:ext cx="420660" cy="164606"/>
          </a:xfrm>
          <a:prstGeom prst="rect">
            <a:avLst/>
          </a:prstGeom>
        </p:spPr>
        <p:style>
          <a:lnRef idx="3">
            <a:schemeClr val="lt1"/>
          </a:lnRef>
          <a:fillRef idx="1">
            <a:schemeClr val="accent3"/>
          </a:fillRef>
          <a:effectRef idx="1">
            <a:schemeClr val="accent3"/>
          </a:effectRef>
          <a:fontRef idx="minor">
            <a:schemeClr val="lt1"/>
          </a:fontRef>
        </p:style>
      </p:pic>
      <p:pic>
        <p:nvPicPr>
          <p:cNvPr id="7" name="Рисунок 6">
            <a:extLst>
              <a:ext uri="{FF2B5EF4-FFF2-40B4-BE49-F238E27FC236}">
                <a16:creationId xmlns:a16="http://schemas.microsoft.com/office/drawing/2014/main" id="{715B5B9B-2EA6-58D7-D5AA-E29FDF0DF3FF}"/>
              </a:ext>
            </a:extLst>
          </p:cNvPr>
          <p:cNvPicPr>
            <a:picLocks noChangeAspect="1"/>
          </p:cNvPicPr>
          <p:nvPr/>
        </p:nvPicPr>
        <p:blipFill>
          <a:blip r:embed="rId5"/>
          <a:stretch>
            <a:fillRect/>
          </a:stretch>
        </p:blipFill>
        <p:spPr>
          <a:xfrm>
            <a:off x="6347055" y="3630427"/>
            <a:ext cx="420660" cy="164606"/>
          </a:xfrm>
          <a:prstGeom prst="rect">
            <a:avLst/>
          </a:prstGeom>
        </p:spPr>
        <p:style>
          <a:lnRef idx="3">
            <a:schemeClr val="lt1"/>
          </a:lnRef>
          <a:fillRef idx="1">
            <a:schemeClr val="accent3"/>
          </a:fillRef>
          <a:effectRef idx="1">
            <a:schemeClr val="accent3"/>
          </a:effectRef>
          <a:fontRef idx="minor">
            <a:schemeClr val="lt1"/>
          </a:fontRef>
        </p:style>
      </p:pic>
    </p:spTree>
    <p:extLst>
      <p:ext uri="{BB962C8B-B14F-4D97-AF65-F5344CB8AC3E}">
        <p14:creationId xmlns:p14="http://schemas.microsoft.com/office/powerpoint/2010/main" val="3896019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A5FEFCA-FB7F-79E9-3CE1-ED63427E6518}"/>
              </a:ext>
            </a:extLst>
          </p:cNvPr>
          <p:cNvPicPr>
            <a:picLocks noChangeAspect="1"/>
          </p:cNvPicPr>
          <p:nvPr/>
        </p:nvPicPr>
        <p:blipFill>
          <a:blip r:embed="rId2"/>
          <a:srcRect t="29784"/>
          <a:stretch/>
        </p:blipFill>
        <p:spPr>
          <a:xfrm>
            <a:off x="1817576" y="2301118"/>
            <a:ext cx="7794914" cy="3569104"/>
          </a:xfrm>
          <a:prstGeom prst="rect">
            <a:avLst/>
          </a:prstGeom>
        </p:spPr>
      </p:pic>
      <p:sp>
        <p:nvSpPr>
          <p:cNvPr id="2" name="Заголовок 1">
            <a:extLst>
              <a:ext uri="{FF2B5EF4-FFF2-40B4-BE49-F238E27FC236}">
                <a16:creationId xmlns:a16="http://schemas.microsoft.com/office/drawing/2014/main" id="{FF6CD14E-471F-9175-38CE-044F2E9AEF16}"/>
              </a:ext>
            </a:extLst>
          </p:cNvPr>
          <p:cNvSpPr>
            <a:spLocks noGrp="1"/>
          </p:cNvSpPr>
          <p:nvPr>
            <p:ph type="title"/>
          </p:nvPr>
        </p:nvSpPr>
        <p:spPr/>
        <p:txBody>
          <a:bodyPr/>
          <a:lstStyle/>
          <a:p>
            <a:pPr algn="ctr"/>
            <a:r>
              <a:rPr lang="uk-UA" b="1" dirty="0">
                <a:solidFill>
                  <a:srgbClr val="FFC000"/>
                </a:solidFill>
              </a:rPr>
              <a:t>Куди звертатися у випадку булінгу?</a:t>
            </a:r>
          </a:p>
        </p:txBody>
      </p:sp>
    </p:spTree>
    <p:extLst>
      <p:ext uri="{BB962C8B-B14F-4D97-AF65-F5344CB8AC3E}">
        <p14:creationId xmlns:p14="http://schemas.microsoft.com/office/powerpoint/2010/main" val="3236207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BCB056-68F2-85FE-72F6-D2BD284C963D}"/>
              </a:ext>
            </a:extLst>
          </p:cNvPr>
          <p:cNvSpPr>
            <a:spLocks noGrp="1"/>
          </p:cNvSpPr>
          <p:nvPr>
            <p:ph type="title"/>
          </p:nvPr>
        </p:nvSpPr>
        <p:spPr>
          <a:xfrm>
            <a:off x="1277349" y="186246"/>
            <a:ext cx="8152401" cy="465266"/>
          </a:xfrm>
        </p:spPr>
        <p:txBody>
          <a:bodyPr>
            <a:normAutofit fontScale="90000"/>
          </a:bodyPr>
          <a:lstStyle/>
          <a:p>
            <a:pPr algn="ctr"/>
            <a:r>
              <a:rPr lang="uk-UA" sz="3600" b="1" dirty="0">
                <a:solidFill>
                  <a:srgbClr val="FFC000"/>
                </a:solidFill>
              </a:rPr>
              <a:t>Яке ж покарання очікує на булера </a:t>
            </a:r>
            <a:br>
              <a:rPr lang="uk-UA" sz="3600" b="1" dirty="0">
                <a:solidFill>
                  <a:srgbClr val="FFC000"/>
                </a:solidFill>
              </a:rPr>
            </a:br>
            <a:r>
              <a:rPr lang="uk-UA" sz="3600" b="1" dirty="0">
                <a:solidFill>
                  <a:srgbClr val="FFC000"/>
                </a:solidFill>
              </a:rPr>
              <a:t>чи його батьків/представників?</a:t>
            </a:r>
          </a:p>
        </p:txBody>
      </p:sp>
      <p:sp>
        <p:nvSpPr>
          <p:cNvPr id="3" name="Місце для вмісту 2">
            <a:extLst>
              <a:ext uri="{FF2B5EF4-FFF2-40B4-BE49-F238E27FC236}">
                <a16:creationId xmlns:a16="http://schemas.microsoft.com/office/drawing/2014/main" id="{EBA258F0-0AC7-D49D-F7BD-0A49DE918288}"/>
              </a:ext>
            </a:extLst>
          </p:cNvPr>
          <p:cNvSpPr>
            <a:spLocks noGrp="1"/>
          </p:cNvSpPr>
          <p:nvPr>
            <p:ph idx="1"/>
          </p:nvPr>
        </p:nvSpPr>
        <p:spPr>
          <a:xfrm>
            <a:off x="259644" y="1200150"/>
            <a:ext cx="11650134" cy="5006339"/>
          </a:xfrm>
        </p:spPr>
        <p:txBody>
          <a:bodyPr>
            <a:noAutofit/>
          </a:bodyPr>
          <a:lstStyle/>
          <a:p>
            <a:pPr marL="0" indent="0">
              <a:buNone/>
            </a:pPr>
            <a:r>
              <a:rPr lang="uk-UA" sz="1800" b="1" dirty="0">
                <a:solidFill>
                  <a:srgbClr val="FFC000"/>
                </a:solidFill>
                <a:latin typeface="Times New Roman" panose="02020603050405020304" pitchFamily="18" charset="0"/>
                <a:cs typeface="Times New Roman" panose="02020603050405020304" pitchFamily="18" charset="0"/>
              </a:rPr>
              <a:t>згідно зі статтею 173-4 Кодексу України про адміністративні правопорушення (КУпАП) </a:t>
            </a:r>
          </a:p>
          <a:p>
            <a:pPr marL="0" indent="0">
              <a:buNone/>
            </a:pPr>
            <a:r>
              <a:rPr lang="uk-UA" sz="1800" b="1" dirty="0">
                <a:solidFill>
                  <a:srgbClr val="FFC000"/>
                </a:solidFill>
                <a:latin typeface="Times New Roman" panose="02020603050405020304" pitchFamily="18" charset="0"/>
                <a:cs typeface="Times New Roman" panose="02020603050405020304" pitchFamily="18" charset="0"/>
              </a:rPr>
              <a:t>за вчинення булінгу існує відповідальність:</a:t>
            </a:r>
            <a:endParaRPr lang="uk-UA" sz="1800" dirty="0">
              <a:solidFill>
                <a:srgbClr val="FFC000"/>
              </a:solidFill>
              <a:latin typeface="Times New Roman" panose="02020603050405020304" pitchFamily="18" charset="0"/>
              <a:cs typeface="Times New Roman" panose="02020603050405020304" pitchFamily="18" charset="0"/>
            </a:endParaRPr>
          </a:p>
          <a:p>
            <a:r>
              <a:rPr lang="uk-UA" sz="1800" dirty="0">
                <a:solidFill>
                  <a:schemeClr val="tx1"/>
                </a:solidFill>
                <a:latin typeface="Times New Roman" panose="02020603050405020304" pitchFamily="18" charset="0"/>
                <a:cs typeface="Times New Roman" panose="02020603050405020304" pitchFamily="18" charset="0"/>
              </a:rPr>
              <a:t>у вигляді штрафу від </a:t>
            </a:r>
            <a:r>
              <a:rPr lang="uk-UA" sz="1800" b="1" dirty="0">
                <a:solidFill>
                  <a:srgbClr val="FFC000"/>
                </a:solidFill>
                <a:latin typeface="Times New Roman" panose="02020603050405020304" pitchFamily="18" charset="0"/>
                <a:cs typeface="Times New Roman" panose="02020603050405020304" pitchFamily="18" charset="0"/>
              </a:rPr>
              <a:t>850 до 1700 </a:t>
            </a:r>
            <a:r>
              <a:rPr lang="uk-UA" sz="1800" dirty="0">
                <a:solidFill>
                  <a:srgbClr val="FFC000"/>
                </a:solidFill>
                <a:latin typeface="Times New Roman" panose="02020603050405020304" pitchFamily="18" charset="0"/>
                <a:cs typeface="Times New Roman" panose="02020603050405020304" pitchFamily="18" charset="0"/>
              </a:rPr>
              <a:t>грн</a:t>
            </a:r>
          </a:p>
          <a:p>
            <a:r>
              <a:rPr lang="uk-UA" sz="1800" dirty="0">
                <a:solidFill>
                  <a:schemeClr val="tx1"/>
                </a:solidFill>
                <a:latin typeface="Times New Roman" panose="02020603050405020304" pitchFamily="18" charset="0"/>
                <a:cs typeface="Times New Roman" panose="02020603050405020304" pitchFamily="18" charset="0"/>
              </a:rPr>
              <a:t>у вигляді громадських робіт на строк від </a:t>
            </a:r>
            <a:r>
              <a:rPr lang="uk-UA" sz="1800" b="1" dirty="0">
                <a:solidFill>
                  <a:srgbClr val="FFC000"/>
                </a:solidFill>
                <a:latin typeface="Times New Roman" panose="02020603050405020304" pitchFamily="18" charset="0"/>
                <a:cs typeface="Times New Roman" panose="02020603050405020304" pitchFamily="18" charset="0"/>
              </a:rPr>
              <a:t>20 до 40 </a:t>
            </a:r>
            <a:r>
              <a:rPr lang="uk-UA" sz="1800" dirty="0">
                <a:solidFill>
                  <a:srgbClr val="FFC000"/>
                </a:solidFill>
                <a:latin typeface="Times New Roman" panose="02020603050405020304" pitchFamily="18" charset="0"/>
                <a:cs typeface="Times New Roman" panose="02020603050405020304" pitchFamily="18" charset="0"/>
              </a:rPr>
              <a:t>годин</a:t>
            </a:r>
          </a:p>
          <a:p>
            <a:pPr marL="0" indent="0">
              <a:buNone/>
            </a:pPr>
            <a:r>
              <a:rPr lang="uk-UA" sz="1800" dirty="0">
                <a:solidFill>
                  <a:schemeClr val="tx1"/>
                </a:solidFill>
                <a:latin typeface="Times New Roman" panose="02020603050405020304" pitchFamily="18" charset="0"/>
                <a:cs typeface="Times New Roman" panose="02020603050405020304" pitchFamily="18" charset="0"/>
              </a:rPr>
              <a:t>При цьому за вчинення булінгу </a:t>
            </a:r>
            <a:r>
              <a:rPr lang="uk-UA" sz="1800" b="1" dirty="0">
                <a:solidFill>
                  <a:schemeClr val="tx1"/>
                </a:solidFill>
                <a:latin typeface="Times New Roman" panose="02020603050405020304" pitchFamily="18" charset="0"/>
                <a:cs typeface="Times New Roman" panose="02020603050405020304" pitchFamily="18" charset="0"/>
              </a:rPr>
              <a:t>групою осіб або повторно </a:t>
            </a:r>
            <a:r>
              <a:rPr lang="uk-UA" sz="1800" dirty="0">
                <a:solidFill>
                  <a:schemeClr val="tx1"/>
                </a:solidFill>
                <a:latin typeface="Times New Roman" panose="02020603050405020304" pitchFamily="18" charset="0"/>
                <a:cs typeface="Times New Roman" panose="02020603050405020304" pitchFamily="18" charset="0"/>
              </a:rPr>
              <a:t>впродовж року (після накладення адміністративного стягнення) покарання буде більш жорстким:</a:t>
            </a:r>
          </a:p>
          <a:p>
            <a:r>
              <a:rPr lang="uk-UA" sz="1800" dirty="0">
                <a:solidFill>
                  <a:schemeClr val="tx1"/>
                </a:solidFill>
                <a:latin typeface="Times New Roman" panose="02020603050405020304" pitchFamily="18" charset="0"/>
                <a:cs typeface="Times New Roman" panose="02020603050405020304" pitchFamily="18" charset="0"/>
              </a:rPr>
              <a:t>штраф від </a:t>
            </a:r>
            <a:r>
              <a:rPr lang="uk-UA" sz="1800" b="1" dirty="0">
                <a:solidFill>
                  <a:srgbClr val="FFC000"/>
                </a:solidFill>
                <a:latin typeface="Times New Roman" panose="02020603050405020304" pitchFamily="18" charset="0"/>
                <a:cs typeface="Times New Roman" panose="02020603050405020304" pitchFamily="18" charset="0"/>
              </a:rPr>
              <a:t>1700 до 3400 грн</a:t>
            </a:r>
          </a:p>
          <a:p>
            <a:r>
              <a:rPr lang="uk-UA" sz="1800" dirty="0">
                <a:solidFill>
                  <a:schemeClr val="tx1"/>
                </a:solidFill>
                <a:latin typeface="Times New Roman" panose="02020603050405020304" pitchFamily="18" charset="0"/>
                <a:cs typeface="Times New Roman" panose="02020603050405020304" pitchFamily="18" charset="0"/>
              </a:rPr>
              <a:t>або громадські роботи на строк від </a:t>
            </a:r>
            <a:r>
              <a:rPr lang="uk-UA" sz="1800" b="1" dirty="0">
                <a:solidFill>
                  <a:srgbClr val="FFC000"/>
                </a:solidFill>
                <a:latin typeface="Times New Roman" panose="02020603050405020304" pitchFamily="18" charset="0"/>
                <a:cs typeface="Times New Roman" panose="02020603050405020304" pitchFamily="18" charset="0"/>
              </a:rPr>
              <a:t>40 до 60 </a:t>
            </a:r>
            <a:r>
              <a:rPr lang="uk-UA" sz="1800" dirty="0">
                <a:solidFill>
                  <a:srgbClr val="FFC000"/>
                </a:solidFill>
                <a:latin typeface="Times New Roman" panose="02020603050405020304" pitchFamily="18" charset="0"/>
                <a:cs typeface="Times New Roman" panose="02020603050405020304" pitchFamily="18" charset="0"/>
              </a:rPr>
              <a:t>годин</a:t>
            </a:r>
          </a:p>
          <a:p>
            <a:pPr marL="0" indent="0">
              <a:buNone/>
            </a:pPr>
            <a:r>
              <a:rPr lang="uk-UA" sz="1800" dirty="0">
                <a:solidFill>
                  <a:schemeClr val="tx1"/>
                </a:solidFill>
                <a:latin typeface="Times New Roman" panose="02020603050405020304" pitchFamily="18" charset="0"/>
                <a:cs typeface="Times New Roman" panose="02020603050405020304" pitchFamily="18" charset="0"/>
              </a:rPr>
              <a:t>За вчинення булінгу до адміністративної відповідальності можуть бути притягнуті:</a:t>
            </a:r>
          </a:p>
          <a:p>
            <a:r>
              <a:rPr lang="uk-UA" sz="1800" dirty="0">
                <a:solidFill>
                  <a:schemeClr val="tx1"/>
                </a:solidFill>
                <a:latin typeface="Times New Roman" panose="02020603050405020304" pitchFamily="18" charset="0"/>
                <a:cs typeface="Times New Roman" panose="02020603050405020304" pitchFamily="18" charset="0"/>
              </a:rPr>
              <a:t>учасники освітнього процесу (</a:t>
            </a:r>
            <a:r>
              <a:rPr lang="uk-UA" sz="1800" b="1" dirty="0">
                <a:solidFill>
                  <a:schemeClr val="tx1"/>
                </a:solidFill>
                <a:latin typeface="Times New Roman" panose="02020603050405020304" pitchFamily="18" charset="0"/>
                <a:cs typeface="Times New Roman" panose="02020603050405020304" pitchFamily="18" charset="0"/>
              </a:rPr>
              <a:t>педагогічні та інші працівники закладу освіти</a:t>
            </a:r>
            <a:r>
              <a:rPr lang="uk-UA" sz="1800" dirty="0">
                <a:solidFill>
                  <a:schemeClr val="tx1"/>
                </a:solidFill>
                <a:latin typeface="Times New Roman" panose="02020603050405020304" pitchFamily="18" charset="0"/>
                <a:cs typeface="Times New Roman" panose="02020603050405020304" pitchFamily="18" charset="0"/>
              </a:rPr>
              <a:t>)</a:t>
            </a:r>
          </a:p>
          <a:p>
            <a:r>
              <a:rPr lang="uk-UA" sz="1800" b="1" dirty="0">
                <a:solidFill>
                  <a:schemeClr val="tx1"/>
                </a:solidFill>
                <a:latin typeface="Times New Roman" panose="02020603050405020304" pitchFamily="18" charset="0"/>
                <a:cs typeface="Times New Roman" panose="02020603050405020304" pitchFamily="18" charset="0"/>
              </a:rPr>
              <a:t>батьки учнів або </a:t>
            </a:r>
          </a:p>
          <a:p>
            <a:r>
              <a:rPr lang="uk-UA" sz="1800" b="1" dirty="0">
                <a:solidFill>
                  <a:schemeClr val="tx1"/>
                </a:solidFill>
                <a:latin typeface="Times New Roman" panose="02020603050405020304" pitchFamily="18" charset="0"/>
                <a:cs typeface="Times New Roman" panose="02020603050405020304" pitchFamily="18" charset="0"/>
              </a:rPr>
              <a:t>асистенти дітей</a:t>
            </a:r>
          </a:p>
          <a:p>
            <a:r>
              <a:rPr lang="uk-UA" sz="1800" dirty="0">
                <a:solidFill>
                  <a:schemeClr val="tx1"/>
                </a:solidFill>
                <a:latin typeface="Times New Roman" panose="02020603050405020304" pitchFamily="18" charset="0"/>
                <a:cs typeface="Times New Roman" panose="02020603050405020304" pitchFamily="18" charset="0"/>
              </a:rPr>
              <a:t>Учні можуть бути притягнуті до адміністративної відповідальності за умови досягнення ними станом на момент вчинення правопорушення </a:t>
            </a:r>
            <a:r>
              <a:rPr lang="uk-UA" sz="1800" b="1" dirty="0">
                <a:solidFill>
                  <a:srgbClr val="FFC000"/>
                </a:solidFill>
                <a:latin typeface="Times New Roman" panose="02020603050405020304" pitchFamily="18" charset="0"/>
                <a:cs typeface="Times New Roman" panose="02020603050405020304" pitchFamily="18" charset="0"/>
              </a:rPr>
              <a:t>16-річного віку</a:t>
            </a:r>
            <a:r>
              <a:rPr lang="uk-UA" sz="1800" dirty="0">
                <a:solidFill>
                  <a:schemeClr val="tx1"/>
                </a:solidFill>
                <a:latin typeface="Times New Roman" panose="02020603050405020304" pitchFamily="18" charset="0"/>
                <a:cs typeface="Times New Roman" panose="02020603050405020304" pitchFamily="18" charset="0"/>
              </a:rPr>
              <a:t>. За вчинення булінгу учнями, які не досягли 16-річного віку, відповідальність несуть їхні </a:t>
            </a:r>
            <a:r>
              <a:rPr lang="uk-UA" sz="1800" b="1" dirty="0">
                <a:solidFill>
                  <a:srgbClr val="FFC000"/>
                </a:solidFill>
                <a:latin typeface="Times New Roman" panose="02020603050405020304" pitchFamily="18" charset="0"/>
                <a:cs typeface="Times New Roman" panose="02020603050405020304" pitchFamily="18" charset="0"/>
              </a:rPr>
              <a:t>батьки або особи, що їх замінюють</a:t>
            </a:r>
          </a:p>
        </p:txBody>
      </p:sp>
      <p:pic>
        <p:nvPicPr>
          <p:cNvPr id="4" name="Рисунок 3">
            <a:extLst>
              <a:ext uri="{FF2B5EF4-FFF2-40B4-BE49-F238E27FC236}">
                <a16:creationId xmlns:a16="http://schemas.microsoft.com/office/drawing/2014/main" id="{816DB886-DC0C-1344-A809-888E1DDB590A}"/>
              </a:ext>
            </a:extLst>
          </p:cNvPr>
          <p:cNvPicPr>
            <a:picLocks noChangeAspect="1"/>
          </p:cNvPicPr>
          <p:nvPr/>
        </p:nvPicPr>
        <p:blipFill>
          <a:blip r:embed="rId2"/>
          <a:stretch>
            <a:fillRect/>
          </a:stretch>
        </p:blipFill>
        <p:spPr>
          <a:xfrm>
            <a:off x="10194561" y="217171"/>
            <a:ext cx="1440180" cy="1355464"/>
          </a:xfrm>
          <a:prstGeom prst="rect">
            <a:avLst/>
          </a:prstGeom>
        </p:spPr>
      </p:pic>
    </p:spTree>
    <p:extLst>
      <p:ext uri="{BB962C8B-B14F-4D97-AF65-F5344CB8AC3E}">
        <p14:creationId xmlns:p14="http://schemas.microsoft.com/office/powerpoint/2010/main" val="2402052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9362D2-C6A9-EA54-3324-6293AEF9925B}"/>
              </a:ext>
            </a:extLst>
          </p:cNvPr>
          <p:cNvSpPr>
            <a:spLocks noGrp="1"/>
          </p:cNvSpPr>
          <p:nvPr>
            <p:ph type="title"/>
          </p:nvPr>
        </p:nvSpPr>
        <p:spPr>
          <a:xfrm>
            <a:off x="387275" y="173167"/>
            <a:ext cx="11489167" cy="969833"/>
          </a:xfrm>
        </p:spPr>
        <p:txBody>
          <a:bodyPr>
            <a:normAutofit fontScale="90000"/>
          </a:bodyPr>
          <a:lstStyle/>
          <a:p>
            <a:r>
              <a:rPr lang="ru-RU" sz="3600" b="1" dirty="0">
                <a:solidFill>
                  <a:srgbClr val="92D050"/>
                </a:solidFill>
              </a:rPr>
              <a:t>Останнім часом Україною прокотилася хвиля протиправних діянь підлітків, які вчинялися над ровесниками.</a:t>
            </a:r>
            <a:br>
              <a:rPr lang="ru-RU" sz="3600" dirty="0">
                <a:solidFill>
                  <a:srgbClr val="FF0000"/>
                </a:solidFill>
              </a:rPr>
            </a:br>
            <a:endParaRPr lang="uk-UA" sz="3600" dirty="0">
              <a:solidFill>
                <a:srgbClr val="FF0000"/>
              </a:solidFill>
            </a:endParaRPr>
          </a:p>
        </p:txBody>
      </p:sp>
      <p:sp>
        <p:nvSpPr>
          <p:cNvPr id="15" name="TextBox 14">
            <a:extLst>
              <a:ext uri="{FF2B5EF4-FFF2-40B4-BE49-F238E27FC236}">
                <a16:creationId xmlns:a16="http://schemas.microsoft.com/office/drawing/2014/main" id="{027551C6-CEF2-B239-D624-627551D31613}"/>
              </a:ext>
            </a:extLst>
          </p:cNvPr>
          <p:cNvSpPr txBox="1"/>
          <p:nvPr/>
        </p:nvSpPr>
        <p:spPr>
          <a:xfrm>
            <a:off x="574699" y="1949031"/>
            <a:ext cx="6611409" cy="4247317"/>
          </a:xfrm>
          <a:prstGeom prst="rect">
            <a:avLst/>
          </a:prstGeom>
          <a:noFill/>
        </p:spPr>
        <p:txBody>
          <a:bodyPr wrap="square">
            <a:spAutoFit/>
          </a:bodyPr>
          <a:lstStyle/>
          <a:p>
            <a:r>
              <a:rPr lang="uk-UA" dirty="0"/>
              <a:t>Так, в </a:t>
            </a:r>
            <a:r>
              <a:rPr lang="uk-UA" b="1" dirty="0">
                <a:solidFill>
                  <a:srgbClr val="FFC000"/>
                </a:solidFill>
              </a:rPr>
              <a:t>Білій Церкві </a:t>
            </a:r>
            <a:r>
              <a:rPr lang="uk-UA" dirty="0"/>
              <a:t>група 14-16 літніх підлітків побили </a:t>
            </a:r>
          </a:p>
          <a:p>
            <a:r>
              <a:rPr lang="uk-UA" dirty="0"/>
              <a:t>12-річну школярку. Дівчинку били руками й ногами, принижували психологічно, приліплювали гумку до волосся, вимагали 15 тисяч гривень. Все це знімали на камеру. Покарати дівчинку група підлітків вирішила тому, що начебто вона розповіла однокласницям про те, що вони розповсюджують маріхуану. </a:t>
            </a:r>
          </a:p>
          <a:p>
            <a:r>
              <a:rPr lang="uk-UA" dirty="0"/>
              <a:t>Ситуація  спричинила великий резонанс серед мешканців міста, оскільки батько й брат дівчинки служать у ЗСУ, і захистити її нікому. Мати подала заяву до поліції, але виявилося, що злочин здійснювали діти чиновників та поліцейських, тому справу хотіли зам’яти.</a:t>
            </a:r>
          </a:p>
          <a:p>
            <a:r>
              <a:rPr lang="uk-UA" dirty="0"/>
              <a:t>      Розголос зробив </a:t>
            </a:r>
            <a:r>
              <a:rPr lang="uk-UA"/>
              <a:t>свою справу, </a:t>
            </a:r>
            <a:r>
              <a:rPr lang="uk-UA" dirty="0"/>
              <a:t>і тепер головному кривднику загрожує 12 років позбавлення волі!. Інші підлітки також понесуть кримінальну відповідальність…</a:t>
            </a:r>
          </a:p>
        </p:txBody>
      </p:sp>
      <p:pic>
        <p:nvPicPr>
          <p:cNvPr id="16" name="Рисунок 15">
            <a:extLst>
              <a:ext uri="{FF2B5EF4-FFF2-40B4-BE49-F238E27FC236}">
                <a16:creationId xmlns:a16="http://schemas.microsoft.com/office/drawing/2014/main" id="{A90550FC-C88D-979E-234D-9BA0700F8185}"/>
              </a:ext>
            </a:extLst>
          </p:cNvPr>
          <p:cNvPicPr>
            <a:picLocks noChangeAspect="1"/>
          </p:cNvPicPr>
          <p:nvPr/>
        </p:nvPicPr>
        <p:blipFill>
          <a:blip r:embed="rId2"/>
          <a:stretch>
            <a:fillRect/>
          </a:stretch>
        </p:blipFill>
        <p:spPr>
          <a:xfrm>
            <a:off x="7660546" y="2213811"/>
            <a:ext cx="3956755" cy="3717758"/>
          </a:xfrm>
          <a:prstGeom prst="rect">
            <a:avLst/>
          </a:prstGeom>
        </p:spPr>
      </p:pic>
    </p:spTree>
    <p:extLst>
      <p:ext uri="{BB962C8B-B14F-4D97-AF65-F5344CB8AC3E}">
        <p14:creationId xmlns:p14="http://schemas.microsoft.com/office/powerpoint/2010/main" val="3074303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5F644E-ACF1-E05B-5A83-31890ACCDEB1}"/>
              </a:ext>
            </a:extLst>
          </p:cNvPr>
          <p:cNvSpPr txBox="1"/>
          <p:nvPr/>
        </p:nvSpPr>
        <p:spPr>
          <a:xfrm>
            <a:off x="161365" y="241466"/>
            <a:ext cx="11629017" cy="5885586"/>
          </a:xfrm>
          <a:prstGeom prst="rect">
            <a:avLst/>
          </a:prstGeom>
          <a:noFill/>
        </p:spPr>
        <p:txBody>
          <a:bodyPr wrap="square">
            <a:spAutoFit/>
          </a:bodyPr>
          <a:lstStyle/>
          <a:p>
            <a:pPr algn="just">
              <a:lnSpc>
                <a:spcPct val="107000"/>
              </a:lnSpc>
              <a:spcAft>
                <a:spcPts val="800"/>
              </a:spcAft>
            </a:pPr>
            <a:r>
              <a:rPr lang="ru-RU" sz="3600" kern="1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Хочеться нагадати батькам про норми, </a:t>
            </a:r>
          </a:p>
          <a:p>
            <a:pPr algn="just">
              <a:lnSpc>
                <a:spcPct val="107000"/>
              </a:lnSpc>
              <a:spcAft>
                <a:spcPts val="800"/>
              </a:spcAft>
            </a:pPr>
            <a:r>
              <a:rPr lang="ru-RU" sz="3600" kern="1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які прописані в законодавстві України:</a:t>
            </a:r>
          </a:p>
          <a:p>
            <a:pPr algn="just">
              <a:lnSpc>
                <a:spcPct val="107000"/>
              </a:lnSpc>
              <a:spcAft>
                <a:spcPts val="800"/>
              </a:spcAft>
            </a:pPr>
            <a:endParaRPr lang="uk-UA"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uk-UA" sz="1800" i="1" kern="100" dirty="0">
                <a:effectLst/>
                <a:latin typeface="Roboto" panose="02000000000000000000" pitchFamily="2" charset="0"/>
                <a:ea typeface="Calibri" panose="020F0502020204030204" pitchFamily="34" charset="0"/>
                <a:cs typeface="Times New Roman" panose="02020603050405020304" pitchFamily="18" charset="0"/>
              </a:rPr>
              <a:t>Відповідно до статті 53 Конституції України повна загальна середня освіта є обов’язковою. </a:t>
            </a:r>
            <a:r>
              <a:rPr lang="uk-UA" sz="1800" i="1" kern="100" dirty="0">
                <a:solidFill>
                  <a:srgbClr val="FFC000"/>
                </a:solidFill>
                <a:effectLst/>
                <a:latin typeface="Roboto" panose="02000000000000000000" pitchFamily="2" charset="0"/>
                <a:ea typeface="Calibri" panose="020F0502020204030204" pitchFamily="34" charset="0"/>
                <a:cs typeface="Times New Roman" panose="02020603050405020304" pitchFamily="18" charset="0"/>
              </a:rPr>
              <a:t>Виховання дітей –</a:t>
            </a:r>
            <a:r>
              <a:rPr lang="uk-UA" sz="1800" i="1" kern="100" dirty="0">
                <a:effectLst/>
                <a:latin typeface="Roboto" panose="02000000000000000000" pitchFamily="2" charset="0"/>
                <a:ea typeface="Calibri" panose="020F0502020204030204" pitchFamily="34" charset="0"/>
                <a:cs typeface="Times New Roman" panose="02020603050405020304" pitchFamily="18" charset="0"/>
              </a:rPr>
              <a:t> це відповідальна справа, а забезпечення здобуття дитиною повної загальної середньої освіти є безпосереднім </a:t>
            </a:r>
            <a:r>
              <a:rPr lang="uk-UA" sz="1800" i="1" kern="100" dirty="0">
                <a:solidFill>
                  <a:srgbClr val="FFC000"/>
                </a:solidFill>
                <a:effectLst/>
                <a:latin typeface="Roboto" panose="02000000000000000000" pitchFamily="2" charset="0"/>
                <a:ea typeface="Calibri" panose="020F0502020204030204" pitchFamily="34" charset="0"/>
                <a:cs typeface="Times New Roman" panose="02020603050405020304" pitchFamily="18" charset="0"/>
              </a:rPr>
              <a:t>обов’язком батьків</a:t>
            </a:r>
            <a:r>
              <a:rPr lang="uk-UA" sz="1800" i="1" kern="100" dirty="0">
                <a:effectLst/>
                <a:latin typeface="Roboto" panose="02000000000000000000" pitchFamily="2" charset="0"/>
                <a:ea typeface="Calibri" panose="020F0502020204030204" pitchFamily="34" charset="0"/>
                <a:cs typeface="Times New Roman" panose="02020603050405020304" pitchFamily="18" charset="0"/>
              </a:rPr>
              <a:t>.</a:t>
            </a:r>
          </a:p>
          <a:p>
            <a:pPr marL="342900" lvl="0" indent="-342900" algn="just">
              <a:lnSpc>
                <a:spcPct val="107000"/>
              </a:lnSpc>
              <a:buFont typeface="Symbol" panose="05050102010706020507" pitchFamily="18" charset="2"/>
              <a:buChar char=""/>
            </a:pPr>
            <a:endParaRPr lang="uk-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uk-UA" sz="1800" i="1" kern="100" dirty="0">
                <a:effectLst/>
                <a:latin typeface="Roboto" panose="02000000000000000000" pitchFamily="2" charset="0"/>
                <a:ea typeface="Calibri" panose="020F0502020204030204" pitchFamily="34" charset="0"/>
                <a:cs typeface="Times New Roman" panose="02020603050405020304" pitchFamily="18" charset="0"/>
              </a:rPr>
              <a:t>Під час </a:t>
            </a:r>
            <a:r>
              <a:rPr lang="uk-UA" sz="1800" i="1" kern="100" dirty="0">
                <a:solidFill>
                  <a:srgbClr val="FFC000"/>
                </a:solidFill>
                <a:effectLst/>
                <a:latin typeface="Roboto" panose="02000000000000000000" pitchFamily="2" charset="0"/>
                <a:ea typeface="Calibri" panose="020F0502020204030204" pitchFamily="34" charset="0"/>
                <a:cs typeface="Times New Roman" panose="02020603050405020304" pitchFamily="18" charset="0"/>
              </a:rPr>
              <a:t>дистанційного навчання</a:t>
            </a:r>
            <a:r>
              <a:rPr lang="uk-UA" sz="1800" i="1" kern="100" dirty="0">
                <a:effectLst/>
                <a:latin typeface="Roboto" panose="02000000000000000000" pitchFamily="2" charset="0"/>
                <a:ea typeface="Calibri" panose="020F0502020204030204" pitchFamily="34" charset="0"/>
                <a:cs typeface="Times New Roman" panose="02020603050405020304" pitchFamily="18" charset="0"/>
              </a:rPr>
              <a:t>, присутність дитини на уроках є обов’язковою, </a:t>
            </a:r>
            <a:r>
              <a:rPr lang="uk-UA" sz="1800" i="1" kern="100" dirty="0">
                <a:solidFill>
                  <a:srgbClr val="FFC000"/>
                </a:solidFill>
                <a:effectLst/>
                <a:latin typeface="Roboto" panose="02000000000000000000" pitchFamily="2" charset="0"/>
                <a:ea typeface="Calibri" panose="020F0502020204030204" pitchFamily="34" charset="0"/>
                <a:cs typeface="Times New Roman" panose="02020603050405020304" pitchFamily="18" charset="0"/>
              </a:rPr>
              <a:t>контроль за цим покладається на батьків дитини</a:t>
            </a:r>
            <a:r>
              <a:rPr lang="uk-UA" sz="1800" i="1" kern="100" dirty="0">
                <a:effectLst/>
                <a:latin typeface="Roboto" panose="02000000000000000000" pitchFamily="2" charset="0"/>
                <a:ea typeface="Calibri" panose="020F0502020204030204" pitchFamily="34" charset="0"/>
                <a:cs typeface="Times New Roman" panose="02020603050405020304" pitchFamily="18" charset="0"/>
              </a:rPr>
              <a:t>, бо відповідно до пункту 3 статті 55 Закону України «Про освіту», батьки зобов’язані сприяти виконанню дитиною освітньої програми та досягненню дитиною передбачених нею результатів навчання. Батьки або особи, які їх замінюють, мають право і зобов’язані виховувати дитину, піклуватися про її здоров’я, фізичний, духовний і моральний розвиток, навчання, створювати належні умови для розвитку її природних здібностей … (стаття 12 Закону України «Про охорону дитинства»).</a:t>
            </a:r>
          </a:p>
          <a:p>
            <a:pPr marL="342900" lvl="0" indent="-342900" algn="just">
              <a:lnSpc>
                <a:spcPct val="107000"/>
              </a:lnSpc>
              <a:buFont typeface="Symbol" panose="05050102010706020507" pitchFamily="18" charset="2"/>
              <a:buChar char=""/>
            </a:pPr>
            <a:endParaRPr lang="uk-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uk-UA" sz="1800" i="1" kern="100" dirty="0">
                <a:effectLst/>
                <a:latin typeface="Roboto" panose="02000000000000000000" pitchFamily="2" charset="0"/>
                <a:ea typeface="Calibri" panose="020F0502020204030204" pitchFamily="34" charset="0"/>
                <a:cs typeface="Times New Roman" panose="02020603050405020304" pitchFamily="18" charset="0"/>
              </a:rPr>
              <a:t>На </a:t>
            </a:r>
            <a:r>
              <a:rPr lang="uk-UA" sz="1800" i="1" kern="100" dirty="0">
                <a:solidFill>
                  <a:srgbClr val="FFC000"/>
                </a:solidFill>
                <a:effectLst/>
                <a:latin typeface="Roboto" panose="02000000000000000000" pitchFamily="2" charset="0"/>
                <a:ea typeface="Calibri" panose="020F0502020204030204" pitchFamily="34" charset="0"/>
                <a:cs typeface="Times New Roman" panose="02020603050405020304" pitchFamily="18" charset="0"/>
              </a:rPr>
              <a:t>батьків учнів</a:t>
            </a:r>
            <a:r>
              <a:rPr lang="uk-UA" sz="1800" i="1" kern="100" dirty="0">
                <a:effectLst/>
                <a:latin typeface="Roboto" panose="02000000000000000000" pitchFamily="2" charset="0"/>
                <a:ea typeface="Calibri" panose="020F0502020204030204" pitchFamily="34" charset="0"/>
                <a:cs typeface="Times New Roman" panose="02020603050405020304" pitchFamily="18" charset="0"/>
              </a:rPr>
              <a:t>, а також керівників закладів освіти, які виконують обов’язки опікунів дитини у випадках, визначених законом, покладається </a:t>
            </a:r>
            <a:r>
              <a:rPr lang="uk-UA" sz="1800" i="1" kern="100" dirty="0">
                <a:solidFill>
                  <a:srgbClr val="FFC000"/>
                </a:solidFill>
                <a:effectLst/>
                <a:latin typeface="Roboto" panose="02000000000000000000" pitchFamily="2" charset="0"/>
                <a:ea typeface="Calibri" panose="020F0502020204030204" pitchFamily="34" charset="0"/>
                <a:cs typeface="Times New Roman" panose="02020603050405020304" pitchFamily="18" charset="0"/>
              </a:rPr>
              <a:t>відповідальність за здобуття ними повної загальної середньої освіти </a:t>
            </a:r>
            <a:r>
              <a:rPr lang="uk-UA" sz="1800" i="1" kern="100" dirty="0">
                <a:effectLst/>
                <a:latin typeface="Roboto" panose="02000000000000000000" pitchFamily="2" charset="0"/>
                <a:ea typeface="Calibri" panose="020F0502020204030204" pitchFamily="34" charset="0"/>
                <a:cs typeface="Times New Roman" panose="02020603050405020304" pitchFamily="18" charset="0"/>
              </a:rPr>
              <a:t>(стаття 25 Закону України «Про повну загальну середню освіту»).</a:t>
            </a:r>
            <a:endParaRPr lang="uk-UA"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4202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4FCB74-C3A4-AFDA-C1FE-8EA3EB89F98D}"/>
              </a:ext>
            </a:extLst>
          </p:cNvPr>
          <p:cNvSpPr txBox="1"/>
          <p:nvPr/>
        </p:nvSpPr>
        <p:spPr>
          <a:xfrm>
            <a:off x="225911" y="190754"/>
            <a:ext cx="11499924" cy="5895781"/>
          </a:xfrm>
          <a:prstGeom prst="rect">
            <a:avLst/>
          </a:prstGeom>
          <a:noFill/>
        </p:spPr>
        <p:txBody>
          <a:bodyPr wrap="square">
            <a:spAutoFit/>
          </a:bodyPr>
          <a:lstStyle/>
          <a:p>
            <a:pPr marL="342900" lvl="0" indent="-342900" algn="just">
              <a:lnSpc>
                <a:spcPct val="107000"/>
              </a:lnSpc>
              <a:spcAft>
                <a:spcPts val="800"/>
              </a:spcAft>
              <a:buFont typeface="Symbol" panose="05050102010706020507" pitchFamily="18" charset="2"/>
              <a:buChar char=""/>
            </a:pPr>
            <a:r>
              <a:rPr lang="uk-UA" sz="1800" b="1" i="1" kern="100" dirty="0">
                <a:solidFill>
                  <a:srgbClr val="92D050"/>
                </a:solidFill>
                <a:effectLst/>
                <a:latin typeface="Roboto" panose="02000000000000000000" pitchFamily="2" charset="0"/>
                <a:ea typeface="Calibri" panose="020F0502020204030204" pitchFamily="34" charset="0"/>
                <a:cs typeface="Times New Roman" panose="02020603050405020304" pitchFamily="18" charset="0"/>
              </a:rPr>
              <a:t>Основні обов’язки батьків щодо здобуття дітьми освіти:  </a:t>
            </a:r>
            <a:r>
              <a:rPr lang="uk-UA" sz="1800" i="1" kern="100" dirty="0">
                <a:effectLst/>
                <a:latin typeface="Roboto" panose="02000000000000000000" pitchFamily="2" charset="0"/>
                <a:ea typeface="Calibri" panose="020F0502020204030204" pitchFamily="34" charset="0"/>
                <a:cs typeface="Times New Roman" panose="02020603050405020304" pitchFamily="18" charset="0"/>
              </a:rPr>
              <a:t>забезпечити здобуття дитиною повної загальної середньої освіти, готувати її до самостійного життя (стаття 150 Сімейного кодексу України);• сприяти виконанню дитиною освітньої програми та досягненню дитиною передбачених нею результатів навчання (стаття 55 Закону України «Про освіту»); дотримуватися установчих документів, правил внутрішнього розпорядку закладу освіти, а також умов договору про надання освітніх послуг (за наявності) (стаття 55 Закону України «Про освіту»). Відповідальність батьків за невиконання обов’язків щодо здобуття освіти їхніми дітьми</a:t>
            </a:r>
          </a:p>
          <a:p>
            <a:pPr marL="342900" lvl="0" indent="-342900" algn="just">
              <a:lnSpc>
                <a:spcPct val="107000"/>
              </a:lnSpc>
              <a:spcAft>
                <a:spcPts val="800"/>
              </a:spcAft>
              <a:buFont typeface="Symbol" panose="05050102010706020507" pitchFamily="18" charset="2"/>
              <a:buChar char=""/>
            </a:pPr>
            <a:endParaRPr lang="uk-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uk-UA" sz="1800" b="1" i="1" dirty="0">
                <a:effectLst/>
                <a:latin typeface="Roboto" panose="02000000000000000000" pitchFamily="2" charset="0"/>
                <a:ea typeface="Times New Roman" panose="02020603050405020304" pitchFamily="18" charset="0"/>
              </a:rPr>
              <a:t>Згідно Постанові від 13.09.2017 №684 «Про затвердження Порядку ведення обліку дітей дошкільного, шкільного віку та учнів»: </a:t>
            </a:r>
            <a:r>
              <a:rPr lang="uk-UA" sz="1800" b="1" i="1" dirty="0">
                <a:solidFill>
                  <a:srgbClr val="92D050"/>
                </a:solidFill>
                <a:effectLst/>
                <a:latin typeface="Roboto" panose="02000000000000000000" pitchFamily="2" charset="0"/>
                <a:ea typeface="Times New Roman" panose="02020603050405020304" pitchFamily="18" charset="0"/>
              </a:rPr>
              <a:t>«У разі відсутності учнів, які не досягли повноліття, на навчальних заняттях протягом 10 робочих днів підряд з невідомих або без поважних причин </a:t>
            </a:r>
            <a:r>
              <a:rPr lang="uk-UA" sz="1800" b="1" i="1" dirty="0">
                <a:effectLst/>
                <a:latin typeface="Roboto" panose="02000000000000000000" pitchFamily="2" charset="0"/>
                <a:ea typeface="Times New Roman" panose="02020603050405020304" pitchFamily="18" charset="0"/>
              </a:rPr>
              <a:t>заклад освіти невідкладно надає відповідному територіальному органу Національної поліції та службі у справах дітей дані таких учнів для провадження діяльності відповідно до законодавства, пов’язаної із захистом їх прав на здобуття загальної середньої освіти.</a:t>
            </a:r>
          </a:p>
          <a:p>
            <a:pPr marL="342900" lvl="0" indent="-342900">
              <a:buFont typeface="Symbol" panose="05050102010706020507" pitchFamily="18" charset="2"/>
              <a:buChar char=""/>
            </a:pPr>
            <a:endParaRPr lang="uk-UA" sz="16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uk-UA" sz="1800" b="1" i="1" dirty="0">
                <a:effectLst/>
                <a:latin typeface="Roboto" panose="02000000000000000000" pitchFamily="2" charset="0"/>
                <a:ea typeface="Times New Roman" panose="02020603050405020304" pitchFamily="18" charset="0"/>
              </a:rPr>
              <a:t>А у «Положенні про </a:t>
            </a:r>
            <a:r>
              <a:rPr lang="uk-UA" sz="1800" b="1" i="1" dirty="0">
                <a:solidFill>
                  <a:srgbClr val="92D050"/>
                </a:solidFill>
                <a:effectLst/>
                <a:latin typeface="Roboto" panose="02000000000000000000" pitchFamily="2" charset="0"/>
                <a:ea typeface="Times New Roman" panose="02020603050405020304" pitchFamily="18" charset="0"/>
              </a:rPr>
              <a:t>дистанційну форму </a:t>
            </a:r>
            <a:r>
              <a:rPr lang="uk-UA" sz="1800" b="1" i="1" dirty="0">
                <a:effectLst/>
                <a:latin typeface="Roboto" panose="02000000000000000000" pitchFamily="2" charset="0"/>
                <a:ea typeface="Times New Roman" panose="02020603050405020304" pitchFamily="18" charset="0"/>
              </a:rPr>
              <a:t>здобуття повної загальної середньої освіти» сказано: «У разі, якщо під час дистанційного навчання </a:t>
            </a:r>
            <a:r>
              <a:rPr lang="uk-UA" sz="1800" b="1" i="1" dirty="0">
                <a:solidFill>
                  <a:srgbClr val="92D050"/>
                </a:solidFill>
                <a:effectLst/>
                <a:latin typeface="Roboto" panose="02000000000000000000" pitchFamily="2" charset="0"/>
                <a:ea typeface="Times New Roman" panose="02020603050405020304" pitchFamily="18" charset="0"/>
              </a:rPr>
              <a:t>батьки не виконують свої обов’язки щодо забезпечення здобуття дитиною освіти, зокрема не забезпечують участь дитини в освітньому процесі протягом 10 робочих днів підряд з невідомих причин</a:t>
            </a:r>
            <a:r>
              <a:rPr lang="uk-UA" sz="1800" b="1" i="1" dirty="0">
                <a:effectLst/>
                <a:latin typeface="Roboto" panose="02000000000000000000" pitchFamily="2" charset="0"/>
                <a:ea typeface="Times New Roman" panose="02020603050405020304" pitchFamily="18" charset="0"/>
              </a:rPr>
              <a:t>, заклад освіти інформує про це відповідну </a:t>
            </a:r>
            <a:r>
              <a:rPr lang="uk-UA" sz="1800" b="1" i="1" dirty="0">
                <a:solidFill>
                  <a:srgbClr val="92D050"/>
                </a:solidFill>
                <a:effectLst/>
                <a:latin typeface="Roboto" panose="02000000000000000000" pitchFamily="2" charset="0"/>
                <a:ea typeface="Times New Roman" panose="02020603050405020304" pitchFamily="18" charset="0"/>
              </a:rPr>
              <a:t>службу у справах дітей.»</a:t>
            </a:r>
            <a:endParaRPr lang="uk-UA" sz="1600" dirty="0">
              <a:solidFill>
                <a:srgbClr val="92D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4430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BDC84E-2497-0EB1-70CD-2658B0F6DB19}"/>
              </a:ext>
            </a:extLst>
          </p:cNvPr>
          <p:cNvSpPr txBox="1"/>
          <p:nvPr/>
        </p:nvSpPr>
        <p:spPr>
          <a:xfrm>
            <a:off x="763792" y="743276"/>
            <a:ext cx="10811435" cy="3385542"/>
          </a:xfrm>
          <a:prstGeom prst="rect">
            <a:avLst/>
          </a:prstGeom>
          <a:noFill/>
        </p:spPr>
        <p:txBody>
          <a:bodyPr wrap="square">
            <a:spAutoFit/>
          </a:bodyPr>
          <a:lstStyle/>
          <a:p>
            <a:pPr marL="342900" lvl="0" indent="-342900">
              <a:buFont typeface="Symbol" panose="05050102010706020507" pitchFamily="18" charset="2"/>
              <a:buChar char=""/>
            </a:pPr>
            <a:r>
              <a:rPr lang="uk-UA" sz="1800" b="1" i="1" dirty="0">
                <a:solidFill>
                  <a:srgbClr val="92D050"/>
                </a:solidFill>
                <a:effectLst/>
                <a:latin typeface="Roboto" panose="02000000000000000000" pitchFamily="2" charset="0"/>
                <a:ea typeface="Times New Roman" panose="02020603050405020304" pitchFamily="18" charset="0"/>
              </a:rPr>
              <a:t>Закон України «Про охорону дитинства», с</a:t>
            </a:r>
            <a:r>
              <a:rPr lang="uk-UA" sz="1800" i="1" dirty="0">
                <a:solidFill>
                  <a:srgbClr val="92D050"/>
                </a:solidFill>
                <a:effectLst/>
                <a:latin typeface="Roboto" panose="02000000000000000000" pitchFamily="2" charset="0"/>
                <a:ea typeface="Times New Roman" panose="02020603050405020304" pitchFamily="18" charset="0"/>
              </a:rPr>
              <a:t>таття 12. </a:t>
            </a:r>
          </a:p>
          <a:p>
            <a:pPr lvl="0"/>
            <a:r>
              <a:rPr lang="uk-UA" i="1" dirty="0">
                <a:solidFill>
                  <a:srgbClr val="92D050"/>
                </a:solidFill>
                <a:latin typeface="Roboto" panose="02000000000000000000" pitchFamily="2" charset="0"/>
                <a:ea typeface="Times New Roman" panose="02020603050405020304" pitchFamily="18" charset="0"/>
              </a:rPr>
              <a:t>      </a:t>
            </a:r>
            <a:r>
              <a:rPr lang="uk-UA" sz="1800" i="1" dirty="0">
                <a:solidFill>
                  <a:srgbClr val="92D050"/>
                </a:solidFill>
                <a:effectLst/>
                <a:latin typeface="Roboto" panose="02000000000000000000" pitchFamily="2" charset="0"/>
                <a:ea typeface="Times New Roman" panose="02020603050405020304" pitchFamily="18" charset="0"/>
              </a:rPr>
              <a:t>«Права, обов’язки та відповідальність батьків за виховання та розвиток дитини»: </a:t>
            </a:r>
          </a:p>
          <a:p>
            <a:pPr lvl="0"/>
            <a:endParaRPr lang="uk-UA" i="1" dirty="0">
              <a:latin typeface="Roboto" panose="02000000000000000000" pitchFamily="2" charset="0"/>
              <a:ea typeface="Times New Roman" panose="02020603050405020304" pitchFamily="18" charset="0"/>
            </a:endParaRPr>
          </a:p>
          <a:p>
            <a:pPr lvl="0"/>
            <a:r>
              <a:rPr lang="uk-UA" sz="1800" i="1" dirty="0">
                <a:effectLst/>
                <a:latin typeface="Roboto" panose="02000000000000000000" pitchFamily="2" charset="0"/>
                <a:ea typeface="Times New Roman" panose="02020603050405020304" pitchFamily="18" charset="0"/>
              </a:rPr>
              <a:t> Виховання в сім’ї є першоосновою розвитку особистості дитини. На кожного з батьків покладається однакова відповідальність за виховання, навчання і розвиток дитини. Батьки або особи, які їх замінюють, мають право і </a:t>
            </a:r>
            <a:r>
              <a:rPr lang="uk-UA" sz="1800" b="1" i="1" dirty="0">
                <a:solidFill>
                  <a:srgbClr val="92D050"/>
                </a:solidFill>
                <a:effectLst/>
                <a:latin typeface="Roboto" panose="02000000000000000000" pitchFamily="2" charset="0"/>
                <a:ea typeface="Times New Roman" panose="02020603050405020304" pitchFamily="18" charset="0"/>
              </a:rPr>
              <a:t>зобов’язані виховувати дитину</a:t>
            </a:r>
            <a:r>
              <a:rPr lang="uk-UA" sz="1800" i="1" dirty="0">
                <a:effectLst/>
                <a:latin typeface="Roboto" panose="02000000000000000000" pitchFamily="2" charset="0"/>
                <a:ea typeface="Times New Roman" panose="02020603050405020304" pitchFamily="18" charset="0"/>
              </a:rPr>
              <a:t>, піклуватися про її здоров’я, фізичний, духовний і моральний розвиток</a:t>
            </a:r>
            <a:r>
              <a:rPr lang="uk-UA" sz="1800" b="1" i="1" dirty="0">
                <a:effectLst/>
                <a:latin typeface="Roboto" panose="02000000000000000000" pitchFamily="2" charset="0"/>
                <a:ea typeface="Times New Roman" panose="02020603050405020304" pitchFamily="18" charset="0"/>
              </a:rPr>
              <a:t>, навчання,</a:t>
            </a:r>
            <a:r>
              <a:rPr lang="uk-UA" sz="1800" i="1" dirty="0">
                <a:effectLst/>
                <a:latin typeface="Roboto" panose="02000000000000000000" pitchFamily="2" charset="0"/>
                <a:ea typeface="Times New Roman" panose="02020603050405020304" pitchFamily="18" charset="0"/>
              </a:rPr>
              <a:t> створювати належні умови для розвитку її природних здібностей, поважати гідність дитини, готувати її до самостійного життя та праці.</a:t>
            </a:r>
          </a:p>
          <a:p>
            <a:pPr marL="342900" lvl="0" indent="-342900">
              <a:buFont typeface="Symbol" panose="05050102010706020507" pitchFamily="18" charset="2"/>
              <a:buChar char=""/>
            </a:pPr>
            <a:endParaRPr lang="uk-UA" sz="16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uk-UA" sz="1800" i="1" dirty="0">
                <a:effectLst/>
                <a:latin typeface="Roboto" panose="02000000000000000000" pitchFamily="2" charset="0"/>
                <a:ea typeface="Times New Roman" panose="02020603050405020304" pitchFamily="18" charset="0"/>
              </a:rPr>
              <a:t>     </a:t>
            </a:r>
            <a:r>
              <a:rPr lang="uk-UA" sz="1800" b="1" i="1" dirty="0">
                <a:effectLst/>
                <a:latin typeface="Roboto" panose="02000000000000000000" pitchFamily="2" charset="0"/>
                <a:ea typeface="Times New Roman" panose="02020603050405020304" pitchFamily="18" charset="0"/>
              </a:rPr>
              <a:t>Батьки або особи, які їх замінюють, несуть відповідальність за порушення прав і обмеження законних інтересів дитини на </a:t>
            </a:r>
            <a:r>
              <a:rPr lang="uk-UA" sz="1800" i="1" dirty="0">
                <a:effectLst/>
                <a:latin typeface="Roboto" panose="02000000000000000000" pitchFamily="2" charset="0"/>
                <a:ea typeface="Times New Roman" panose="02020603050405020304" pitchFamily="18" charset="0"/>
              </a:rPr>
              <a:t>охорону здоров’я, фізичний і духовний розвиток, </a:t>
            </a:r>
            <a:r>
              <a:rPr lang="uk-UA" sz="1800" b="1" i="1" dirty="0">
                <a:effectLst/>
                <a:latin typeface="Roboto" panose="02000000000000000000" pitchFamily="2" charset="0"/>
                <a:ea typeface="Times New Roman" panose="02020603050405020304" pitchFamily="18" charset="0"/>
              </a:rPr>
              <a:t>навчання</a:t>
            </a:r>
            <a:r>
              <a:rPr lang="uk-UA" sz="1800" i="1" dirty="0">
                <a:effectLst/>
                <a:latin typeface="Roboto" panose="02000000000000000000" pitchFamily="2" charset="0"/>
                <a:ea typeface="Times New Roman" panose="02020603050405020304" pitchFamily="18" charset="0"/>
              </a:rPr>
              <a:t>, невиконання та ухилення від виконання батьківських обов’язків відповідно до закону.</a:t>
            </a:r>
            <a:endParaRPr lang="uk-UA" sz="1600" dirty="0">
              <a:effectLst/>
              <a:latin typeface="Times New Roman" panose="02020603050405020304" pitchFamily="18" charset="0"/>
              <a:ea typeface="Times New Roman" panose="02020603050405020304" pitchFamily="18" charset="0"/>
            </a:endParaRPr>
          </a:p>
        </p:txBody>
      </p:sp>
      <p:pic>
        <p:nvPicPr>
          <p:cNvPr id="1026" name="Picture 2" descr="Скачать картинки Закон и дети, стоковые фото Закон и дети в ...">
            <a:extLst>
              <a:ext uri="{FF2B5EF4-FFF2-40B4-BE49-F238E27FC236}">
                <a16:creationId xmlns:a16="http://schemas.microsoft.com/office/drawing/2014/main" id="{70157B8E-F337-97B9-4638-0D23376C6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2775" y="4375673"/>
            <a:ext cx="3024245" cy="2111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256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4A97DC-5DEA-C6DA-15E5-98943C3B8F08}"/>
              </a:ext>
            </a:extLst>
          </p:cNvPr>
          <p:cNvSpPr txBox="1"/>
          <p:nvPr/>
        </p:nvSpPr>
        <p:spPr>
          <a:xfrm>
            <a:off x="1" y="0"/>
            <a:ext cx="12192000" cy="6663363"/>
          </a:xfrm>
          <a:prstGeom prst="rect">
            <a:avLst/>
          </a:prstGeom>
          <a:noFill/>
        </p:spPr>
        <p:txBody>
          <a:bodyPr wrap="square">
            <a:spAutoFit/>
          </a:bodyPr>
          <a:lstStyle/>
          <a:p>
            <a:pPr lvl="0"/>
            <a:r>
              <a:rPr lang="uk-UA" sz="2400" b="1" i="1" dirty="0">
                <a:solidFill>
                  <a:srgbClr val="FFC000"/>
                </a:solidFill>
                <a:effectLst/>
                <a:latin typeface="Roboto" panose="02000000000000000000" pitchFamily="2" charset="0"/>
                <a:ea typeface="Times New Roman" panose="02020603050405020304" pitchFamily="18" charset="0"/>
              </a:rPr>
              <a:t>Сімейний кодекс України, стаття 150. </a:t>
            </a:r>
          </a:p>
          <a:p>
            <a:pPr lvl="0"/>
            <a:r>
              <a:rPr lang="uk-UA" sz="2400" b="1" i="1" dirty="0">
                <a:solidFill>
                  <a:srgbClr val="FFC000"/>
                </a:solidFill>
                <a:effectLst/>
                <a:latin typeface="Roboto" panose="02000000000000000000" pitchFamily="2" charset="0"/>
                <a:ea typeface="Times New Roman" panose="02020603050405020304" pitchFamily="18" charset="0"/>
              </a:rPr>
              <a:t>«Обов'язки батьків щодо виховання та розвитку дитини»:</a:t>
            </a:r>
          </a:p>
          <a:p>
            <a:pPr lvl="0"/>
            <a:r>
              <a:rPr lang="uk-UA" sz="3200" b="1" i="1" dirty="0">
                <a:latin typeface="Roboto" panose="02000000000000000000" pitchFamily="2" charset="0"/>
                <a:ea typeface="Times New Roman" panose="02020603050405020304" pitchFamily="18" charset="0"/>
              </a:rPr>
              <a:t> </a:t>
            </a:r>
            <a:r>
              <a:rPr lang="uk-UA" sz="1700" i="1" dirty="0">
                <a:effectLst/>
                <a:latin typeface="Roboto" panose="02000000000000000000" pitchFamily="2" charset="0"/>
                <a:ea typeface="Times New Roman" panose="02020603050405020304" pitchFamily="18" charset="0"/>
              </a:rPr>
              <a:t>1. Батьки зобов'язані виховувати дитину в дусі поваги до прав та свобод інших людей, любові до своєї сім'ї та родини, свого народу, своєї Батьківщини.</a:t>
            </a:r>
          </a:p>
          <a:p>
            <a:pPr lvl="0"/>
            <a:r>
              <a:rPr lang="uk-UA" sz="1700" i="1" dirty="0">
                <a:latin typeface="Roboto" panose="02000000000000000000" pitchFamily="2" charset="0"/>
                <a:ea typeface="Times New Roman" panose="02020603050405020304" pitchFamily="18" charset="0"/>
              </a:rPr>
              <a:t> </a:t>
            </a:r>
            <a:r>
              <a:rPr lang="uk-UA" sz="1700" i="1" dirty="0">
                <a:effectLst/>
                <a:latin typeface="Roboto" panose="02000000000000000000" pitchFamily="2" charset="0"/>
                <a:ea typeface="Times New Roman" panose="02020603050405020304" pitchFamily="18" charset="0"/>
              </a:rPr>
              <a:t>2. Батьки зобов'язані піклуватися про здоров'я дитини, її фізичний, духовний та моральний розвиток. </a:t>
            </a:r>
          </a:p>
          <a:p>
            <a:pPr lvl="0"/>
            <a:r>
              <a:rPr lang="uk-UA" sz="1700" i="1" dirty="0">
                <a:effectLst/>
                <a:latin typeface="Roboto" panose="02000000000000000000" pitchFamily="2" charset="0"/>
                <a:ea typeface="Times New Roman" panose="02020603050405020304" pitchFamily="18" charset="0"/>
              </a:rPr>
              <a:t> 3. Батьки зобов'язані забезпечити здобуття дитиною повної загальної середньої освіти, готувати її до самостійного життя.</a:t>
            </a:r>
            <a:endParaRPr lang="uk-UA" sz="1700" dirty="0">
              <a:latin typeface="Times New Roman" panose="02020603050405020304" pitchFamily="18" charset="0"/>
              <a:ea typeface="Times New Roman" panose="02020603050405020304" pitchFamily="18" charset="0"/>
            </a:endParaRPr>
          </a:p>
          <a:p>
            <a:pPr lvl="0"/>
            <a:r>
              <a:rPr lang="uk-UA" sz="1700" i="1" dirty="0">
                <a:latin typeface="Roboto" panose="02000000000000000000" pitchFamily="2" charset="0"/>
                <a:ea typeface="Times New Roman" panose="02020603050405020304" pitchFamily="18" charset="0"/>
              </a:rPr>
              <a:t> </a:t>
            </a:r>
            <a:r>
              <a:rPr lang="uk-UA" sz="1700" i="1" dirty="0">
                <a:effectLst/>
                <a:latin typeface="Roboto" panose="02000000000000000000" pitchFamily="2" charset="0"/>
                <a:ea typeface="Times New Roman" panose="02020603050405020304" pitchFamily="18" charset="0"/>
              </a:rPr>
              <a:t>4. Батьки зобов'язані поважати дитину.</a:t>
            </a:r>
            <a:endParaRPr lang="uk-UA" sz="1700" dirty="0">
              <a:effectLst/>
              <a:latin typeface="Times New Roman" panose="02020603050405020304" pitchFamily="18" charset="0"/>
              <a:ea typeface="Times New Roman" panose="02020603050405020304" pitchFamily="18" charset="0"/>
            </a:endParaRPr>
          </a:p>
          <a:p>
            <a:pPr lvl="0"/>
            <a:r>
              <a:rPr lang="uk-UA" sz="1700" i="1" dirty="0">
                <a:latin typeface="Roboto" panose="02000000000000000000" pitchFamily="2" charset="0"/>
                <a:ea typeface="Times New Roman" panose="02020603050405020304" pitchFamily="18" charset="0"/>
              </a:rPr>
              <a:t> </a:t>
            </a:r>
            <a:r>
              <a:rPr lang="uk-UA" sz="1700" i="1" dirty="0">
                <a:effectLst/>
                <a:latin typeface="Roboto" panose="02000000000000000000" pitchFamily="2" charset="0"/>
                <a:ea typeface="Times New Roman" panose="02020603050405020304" pitchFamily="18" charset="0"/>
              </a:rPr>
              <a:t>5. Передача дитини на виховання іншим особам не звільняє батьків від обов'язку батьківського піклування щодо неї.</a:t>
            </a:r>
            <a:endParaRPr lang="uk-UA" sz="1700" dirty="0">
              <a:latin typeface="Times New Roman" panose="02020603050405020304" pitchFamily="18" charset="0"/>
              <a:ea typeface="Times New Roman" panose="02020603050405020304" pitchFamily="18" charset="0"/>
            </a:endParaRPr>
          </a:p>
          <a:p>
            <a:pPr lvl="0"/>
            <a:r>
              <a:rPr lang="uk-UA" sz="1700" i="1" dirty="0">
                <a:effectLst/>
                <a:latin typeface="Times New Roman" panose="02020603050405020304" pitchFamily="18" charset="0"/>
                <a:ea typeface="Times New Roman" panose="02020603050405020304" pitchFamily="18" charset="0"/>
              </a:rPr>
              <a:t> </a:t>
            </a:r>
            <a:r>
              <a:rPr lang="uk-UA" sz="1700" i="1" dirty="0">
                <a:effectLst/>
                <a:latin typeface="Roboto" panose="02000000000000000000" pitchFamily="2" charset="0"/>
                <a:ea typeface="Times New Roman" panose="02020603050405020304" pitchFamily="18" charset="0"/>
              </a:rPr>
              <a:t>6. Забороняються будь-які види експлуатації батьками своєї дитини.</a:t>
            </a:r>
            <a:endParaRPr lang="uk-UA" sz="1700" dirty="0">
              <a:effectLst/>
              <a:latin typeface="Times New Roman" panose="02020603050405020304" pitchFamily="18" charset="0"/>
              <a:ea typeface="Times New Roman" panose="02020603050405020304" pitchFamily="18" charset="0"/>
            </a:endParaRPr>
          </a:p>
          <a:p>
            <a:pPr lvl="0"/>
            <a:r>
              <a:rPr lang="uk-UA" sz="1700" i="1" dirty="0">
                <a:latin typeface="Roboto" panose="02000000000000000000" pitchFamily="2" charset="0"/>
                <a:ea typeface="Times New Roman" panose="02020603050405020304" pitchFamily="18" charset="0"/>
              </a:rPr>
              <a:t> </a:t>
            </a:r>
            <a:r>
              <a:rPr lang="uk-UA" sz="1700" i="1" dirty="0">
                <a:effectLst/>
                <a:latin typeface="Roboto" panose="02000000000000000000" pitchFamily="2" charset="0"/>
                <a:ea typeface="Times New Roman" panose="02020603050405020304" pitchFamily="18" charset="0"/>
              </a:rPr>
              <a:t>7. Забороняються фізичні покарання дитини батьками, а також застосування ними інших видів покарань, які принижують людську гідність дитини.</a:t>
            </a:r>
          </a:p>
          <a:p>
            <a:pPr lvl="0"/>
            <a:r>
              <a:rPr lang="uk-UA" sz="2400" b="1" i="1" dirty="0">
                <a:solidFill>
                  <a:srgbClr val="FFC000"/>
                </a:solidFill>
                <a:effectLst/>
                <a:latin typeface="Roboto" panose="02000000000000000000" pitchFamily="2" charset="0"/>
                <a:ea typeface="Times New Roman" panose="02020603050405020304" pitchFamily="18" charset="0"/>
              </a:rPr>
              <a:t>Сімейний кодекс України, стаття 164. «Підстави позбавлення батьківських прав»:</a:t>
            </a:r>
            <a:endParaRPr lang="uk-UA" sz="2400" dirty="0">
              <a:solidFill>
                <a:srgbClr val="FFC000"/>
              </a:solidFill>
              <a:effectLst/>
              <a:latin typeface="Times New Roman" panose="02020603050405020304" pitchFamily="18" charset="0"/>
              <a:ea typeface="Times New Roman" panose="02020603050405020304" pitchFamily="18" charset="0"/>
            </a:endParaRPr>
          </a:p>
          <a:p>
            <a:pPr marL="457200"/>
            <a:r>
              <a:rPr lang="uk-UA" sz="1700" i="1" dirty="0">
                <a:effectLst/>
                <a:latin typeface="Roboto" panose="02000000000000000000" pitchFamily="2" charset="0"/>
                <a:ea typeface="Times New Roman" panose="02020603050405020304" pitchFamily="18" charset="0"/>
              </a:rPr>
              <a:t> </a:t>
            </a:r>
          </a:p>
          <a:p>
            <a:pPr marL="457200"/>
            <a:r>
              <a:rPr lang="uk-UA" sz="1700" i="1" dirty="0">
                <a:effectLst/>
                <a:latin typeface="Roboto" panose="02000000000000000000" pitchFamily="2" charset="0"/>
                <a:ea typeface="Times New Roman" panose="02020603050405020304" pitchFamily="18" charset="0"/>
              </a:rPr>
              <a:t>Мати, батько можуть бути позбавлені судом батьківських прав, якщо вона, він:</a:t>
            </a:r>
            <a:endParaRPr lang="uk-UA" sz="1700" dirty="0">
              <a:effectLst/>
              <a:latin typeface="Times New Roman" panose="02020603050405020304" pitchFamily="18" charset="0"/>
              <a:ea typeface="Times New Roman" panose="02020603050405020304" pitchFamily="18" charset="0"/>
            </a:endParaRPr>
          </a:p>
          <a:p>
            <a:pPr marL="457200"/>
            <a:r>
              <a:rPr lang="uk-UA" sz="1700" i="1" dirty="0">
                <a:effectLst/>
                <a:latin typeface="Roboto" panose="02000000000000000000" pitchFamily="2" charset="0"/>
                <a:ea typeface="Times New Roman" panose="02020603050405020304" pitchFamily="18" charset="0"/>
              </a:rPr>
              <a:t>  1) не забрали дитину з пологового будинку або з іншого закладу охорони здоров'я без поважної причини і протягом шести місяців не виявляли щодо неї батьківського піклування;</a:t>
            </a:r>
            <a:endParaRPr lang="uk-UA" sz="1700" dirty="0">
              <a:effectLst/>
              <a:latin typeface="Times New Roman" panose="02020603050405020304" pitchFamily="18" charset="0"/>
              <a:ea typeface="Times New Roman" panose="02020603050405020304" pitchFamily="18" charset="0"/>
            </a:endParaRPr>
          </a:p>
          <a:p>
            <a:pPr marL="457200"/>
            <a:r>
              <a:rPr lang="uk-UA" sz="1700" i="1" dirty="0">
                <a:effectLst/>
                <a:latin typeface="Roboto" panose="02000000000000000000" pitchFamily="2" charset="0"/>
                <a:ea typeface="Times New Roman" panose="02020603050405020304" pitchFamily="18" charset="0"/>
              </a:rPr>
              <a:t>2) ухиляються від виконання своїх обов’язків щодо виховання дитини та/або забезпечення здобуття нею повної загальної середньої освіти;</a:t>
            </a:r>
            <a:endParaRPr lang="uk-UA" sz="1700" dirty="0">
              <a:effectLst/>
              <a:latin typeface="Times New Roman" panose="02020603050405020304" pitchFamily="18" charset="0"/>
              <a:ea typeface="Times New Roman" panose="02020603050405020304" pitchFamily="18" charset="0"/>
            </a:endParaRPr>
          </a:p>
          <a:p>
            <a:pPr marL="457200"/>
            <a:r>
              <a:rPr lang="uk-UA" sz="1700" i="1" dirty="0">
                <a:effectLst/>
                <a:latin typeface="Roboto" panose="02000000000000000000" pitchFamily="2" charset="0"/>
                <a:ea typeface="Times New Roman" panose="02020603050405020304" pitchFamily="18" charset="0"/>
              </a:rPr>
              <a:t>3) жорстоко поводяться з дитиною;</a:t>
            </a:r>
            <a:endParaRPr lang="uk-UA" sz="1700" dirty="0">
              <a:effectLst/>
              <a:latin typeface="Times New Roman" panose="02020603050405020304" pitchFamily="18" charset="0"/>
              <a:ea typeface="Times New Roman" panose="02020603050405020304" pitchFamily="18" charset="0"/>
            </a:endParaRPr>
          </a:p>
          <a:p>
            <a:pPr marL="457200"/>
            <a:r>
              <a:rPr lang="uk-UA" sz="1700" i="1" dirty="0">
                <a:effectLst/>
                <a:latin typeface="Roboto" panose="02000000000000000000" pitchFamily="2" charset="0"/>
                <a:ea typeface="Times New Roman" panose="02020603050405020304" pitchFamily="18" charset="0"/>
              </a:rPr>
              <a:t>4) є хронічними алкоголіками або наркоманами;</a:t>
            </a:r>
            <a:endParaRPr lang="uk-UA" sz="1700" dirty="0">
              <a:effectLst/>
              <a:latin typeface="Times New Roman" panose="02020603050405020304" pitchFamily="18" charset="0"/>
              <a:ea typeface="Times New Roman" panose="02020603050405020304" pitchFamily="18" charset="0"/>
            </a:endParaRPr>
          </a:p>
          <a:p>
            <a:pPr marL="457200"/>
            <a:r>
              <a:rPr lang="uk-UA" sz="1700" i="1" dirty="0">
                <a:effectLst/>
                <a:latin typeface="Roboto" panose="02000000000000000000" pitchFamily="2" charset="0"/>
                <a:ea typeface="Times New Roman" panose="02020603050405020304" pitchFamily="18" charset="0"/>
              </a:rPr>
              <a:t> 5) вдаються до будь-яких видів експлуатації дитини, примушують її до жебракування та бродяжництва;</a:t>
            </a:r>
            <a:endParaRPr lang="uk-UA" sz="1700" dirty="0">
              <a:effectLst/>
              <a:latin typeface="Times New Roman" panose="02020603050405020304" pitchFamily="18" charset="0"/>
              <a:ea typeface="Times New Roman" panose="02020603050405020304" pitchFamily="18" charset="0"/>
            </a:endParaRPr>
          </a:p>
          <a:p>
            <a:pPr marL="457200"/>
            <a:r>
              <a:rPr lang="uk-UA" sz="1700" i="1" dirty="0">
                <a:effectLst/>
                <a:latin typeface="Roboto" panose="02000000000000000000" pitchFamily="2" charset="0"/>
                <a:ea typeface="Times New Roman" panose="02020603050405020304" pitchFamily="18" charset="0"/>
              </a:rPr>
              <a:t>6) засуджені за вчинення умисного кримінального правопорушення щодо дитини.</a:t>
            </a:r>
            <a:endParaRPr lang="uk-UA" sz="17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44504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240016-11EF-A55E-EB03-8F00AC7BBE60}"/>
              </a:ext>
            </a:extLst>
          </p:cNvPr>
          <p:cNvSpPr txBox="1"/>
          <p:nvPr/>
        </p:nvSpPr>
        <p:spPr>
          <a:xfrm>
            <a:off x="268941" y="387275"/>
            <a:ext cx="11155681" cy="6155531"/>
          </a:xfrm>
          <a:prstGeom prst="rect">
            <a:avLst/>
          </a:prstGeom>
          <a:noFill/>
        </p:spPr>
        <p:txBody>
          <a:bodyPr wrap="square">
            <a:spAutoFit/>
          </a:bodyPr>
          <a:lstStyle/>
          <a:p>
            <a:pPr marL="342900" lvl="0" indent="-342900">
              <a:buFont typeface="Symbol" panose="05050102010706020507" pitchFamily="18" charset="2"/>
              <a:buChar char=""/>
            </a:pPr>
            <a:r>
              <a:rPr lang="uk-UA" sz="1800" b="1" i="1" dirty="0">
                <a:solidFill>
                  <a:srgbClr val="92D050"/>
                </a:solidFill>
                <a:effectLst/>
                <a:latin typeface="Roboto" panose="02000000000000000000" pitchFamily="2" charset="0"/>
                <a:ea typeface="Times New Roman" panose="02020603050405020304" pitchFamily="18" charset="0"/>
              </a:rPr>
              <a:t> «Положення про дистанційну форму здобуття повної загальної середньої освіти» </a:t>
            </a:r>
          </a:p>
          <a:p>
            <a:pPr lvl="0"/>
            <a:r>
              <a:rPr lang="uk-UA" b="1" i="1" dirty="0">
                <a:solidFill>
                  <a:srgbClr val="92D050"/>
                </a:solidFill>
                <a:latin typeface="Roboto" panose="02000000000000000000" pitchFamily="2" charset="0"/>
                <a:ea typeface="Times New Roman" panose="02020603050405020304" pitchFamily="18" charset="0"/>
              </a:rPr>
              <a:t>        </a:t>
            </a:r>
            <a:r>
              <a:rPr lang="uk-UA" sz="1800" b="1" i="1" dirty="0">
                <a:solidFill>
                  <a:srgbClr val="92D050"/>
                </a:solidFill>
                <a:effectLst/>
                <a:latin typeface="Roboto" panose="02000000000000000000" pitchFamily="2" charset="0"/>
                <a:ea typeface="Times New Roman" panose="02020603050405020304" pitchFamily="18" charset="0"/>
              </a:rPr>
              <a:t>наказу МОН від 08 вересня 2020 року № 1115, пункт 13:</a:t>
            </a:r>
          </a:p>
          <a:p>
            <a:pPr lvl="0"/>
            <a:endParaRPr lang="uk-UA" sz="1600" dirty="0">
              <a:solidFill>
                <a:srgbClr val="92D050"/>
              </a:solidFill>
              <a:effectLst/>
              <a:latin typeface="Times New Roman" panose="02020603050405020304" pitchFamily="18" charset="0"/>
              <a:ea typeface="Times New Roman" panose="02020603050405020304" pitchFamily="18" charset="0"/>
            </a:endParaRPr>
          </a:p>
          <a:p>
            <a:pPr marL="457200"/>
            <a:r>
              <a:rPr lang="uk-UA" sz="1800" i="1" dirty="0">
                <a:solidFill>
                  <a:srgbClr val="000000"/>
                </a:solidFill>
                <a:effectLst/>
                <a:latin typeface="Roboto" panose="02000000000000000000" pitchFamily="2" charset="0"/>
                <a:ea typeface="Times New Roman" panose="02020603050405020304" pitchFamily="18" charset="0"/>
              </a:rPr>
              <a:t> </a:t>
            </a:r>
            <a:r>
              <a:rPr lang="uk-UA" sz="1800" i="1" dirty="0">
                <a:effectLst/>
                <a:latin typeface="Roboto" panose="02000000000000000000" pitchFamily="2" charset="0"/>
                <a:ea typeface="Times New Roman" panose="02020603050405020304" pitchFamily="18" charset="0"/>
              </a:rPr>
              <a:t>Батьки сприяють виконанню дитиною освітньої програми, навчальних програм з окремих предметів (інтегрованих курсів) і досягненню передбачених ними результатів навчання, реалізації індивідуальної освітньої траєкторії, дбають про фізичне та психічне здоров’я дітей, формують у них навички здорового способу життя, а також сприяють дотриманню учнями академічної доброчесності в освітньому процесі.</a:t>
            </a:r>
          </a:p>
          <a:p>
            <a:pPr marL="457200"/>
            <a:endParaRPr lang="uk-UA" sz="16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uk-UA" sz="1800" b="1" i="1" dirty="0">
                <a:solidFill>
                  <a:srgbClr val="92D050"/>
                </a:solidFill>
                <a:effectLst/>
                <a:latin typeface="Roboto" panose="02000000000000000000" pitchFamily="2" charset="0"/>
                <a:ea typeface="Times New Roman" panose="02020603050405020304" pitchFamily="18" charset="0"/>
              </a:rPr>
              <a:t>  Кодекс України про адміністративні правопорушення, стаття 184 «</a:t>
            </a:r>
            <a:r>
              <a:rPr lang="uk-UA" sz="1800" i="1" dirty="0">
                <a:solidFill>
                  <a:srgbClr val="92D050"/>
                </a:solidFill>
                <a:effectLst/>
                <a:latin typeface="Roboto" panose="02000000000000000000" pitchFamily="2" charset="0"/>
                <a:ea typeface="Times New Roman" panose="02020603050405020304" pitchFamily="18" charset="0"/>
              </a:rPr>
              <a:t>Невиконання батьками або </a:t>
            </a:r>
            <a:r>
              <a:rPr lang="uk-UA" sz="1800" b="1" i="1" dirty="0">
                <a:solidFill>
                  <a:srgbClr val="92D050"/>
                </a:solidFill>
                <a:effectLst/>
                <a:latin typeface="Roboto" panose="02000000000000000000" pitchFamily="2" charset="0"/>
                <a:ea typeface="Times New Roman" panose="02020603050405020304" pitchFamily="18" charset="0"/>
              </a:rPr>
              <a:t>особами, що їх замінюють, обов'язків щодо виховання дітей»:</a:t>
            </a:r>
          </a:p>
          <a:p>
            <a:pPr marL="342900" lvl="0" indent="-342900">
              <a:buFont typeface="Symbol" panose="05050102010706020507" pitchFamily="18" charset="2"/>
              <a:buChar char=""/>
            </a:pPr>
            <a:endParaRPr lang="uk-UA" sz="1600" b="1" dirty="0">
              <a:solidFill>
                <a:srgbClr val="92D050"/>
              </a:solidFill>
              <a:effectLst/>
              <a:latin typeface="Times New Roman" panose="02020603050405020304" pitchFamily="18" charset="0"/>
              <a:ea typeface="Times New Roman" panose="02020603050405020304" pitchFamily="18" charset="0"/>
            </a:endParaRPr>
          </a:p>
          <a:p>
            <a:pPr marL="457200"/>
            <a:r>
              <a:rPr lang="uk-UA" sz="1800" i="1" dirty="0">
                <a:effectLst/>
                <a:latin typeface="Roboto" panose="02000000000000000000" pitchFamily="2" charset="0"/>
                <a:ea typeface="Times New Roman" panose="02020603050405020304" pitchFamily="18" charset="0"/>
              </a:rPr>
              <a:t>Ухилення батьків або осіб, які їх замінюють, від виконання передбачених законодавством обов’язків щодо  забезпечення  необхідних умов життя, навчання та виховання неповнолітніх дітей - тягне за собою попередження або накладення </a:t>
            </a:r>
            <a:r>
              <a:rPr lang="uk-UA" sz="1800" b="1" i="1" dirty="0">
                <a:effectLst/>
                <a:latin typeface="Roboto" panose="02000000000000000000" pitchFamily="2" charset="0"/>
                <a:ea typeface="Times New Roman" panose="02020603050405020304" pitchFamily="18" charset="0"/>
              </a:rPr>
              <a:t>штрафу</a:t>
            </a:r>
            <a:r>
              <a:rPr lang="uk-UA" sz="1800" i="1" dirty="0">
                <a:effectLst/>
                <a:latin typeface="Roboto" panose="02000000000000000000" pitchFamily="2" charset="0"/>
                <a:ea typeface="Times New Roman" panose="02020603050405020304" pitchFamily="18" charset="0"/>
              </a:rPr>
              <a:t> від п’ятдесяти до ста неоподатковуваних мінімумів доходів громадян.</a:t>
            </a:r>
            <a:endParaRPr lang="uk-UA" sz="1600" dirty="0">
              <a:effectLst/>
              <a:latin typeface="Times New Roman" panose="02020603050405020304" pitchFamily="18" charset="0"/>
              <a:ea typeface="Times New Roman" panose="02020603050405020304" pitchFamily="18" charset="0"/>
            </a:endParaRPr>
          </a:p>
          <a:p>
            <a:pPr marL="457200"/>
            <a:r>
              <a:rPr lang="uk-UA" sz="1800" i="1" dirty="0">
                <a:effectLst/>
                <a:latin typeface="Roboto" panose="02000000000000000000" pitchFamily="2" charset="0"/>
                <a:ea typeface="Times New Roman" panose="02020603050405020304" pitchFamily="18" charset="0"/>
              </a:rPr>
              <a:t>Ті самі дії, вчинені повторно протягом року після накладення адміністративного стягнення, -</a:t>
            </a:r>
            <a:endParaRPr lang="uk-UA" sz="1600" dirty="0">
              <a:effectLst/>
              <a:latin typeface="Times New Roman" panose="02020603050405020304" pitchFamily="18" charset="0"/>
              <a:ea typeface="Times New Roman" panose="02020603050405020304" pitchFamily="18" charset="0"/>
            </a:endParaRPr>
          </a:p>
          <a:p>
            <a:pPr marL="457200"/>
            <a:r>
              <a:rPr lang="uk-UA" sz="1800" i="1" dirty="0">
                <a:effectLst/>
                <a:latin typeface="Roboto" panose="02000000000000000000" pitchFamily="2" charset="0"/>
                <a:ea typeface="Times New Roman" panose="02020603050405020304" pitchFamily="18" charset="0"/>
              </a:rPr>
              <a:t>тягнуть за собою накладення </a:t>
            </a:r>
            <a:r>
              <a:rPr lang="uk-UA" sz="1800" b="1" i="1" dirty="0">
                <a:effectLst/>
                <a:latin typeface="Roboto" panose="02000000000000000000" pitchFamily="2" charset="0"/>
                <a:ea typeface="Times New Roman" panose="02020603050405020304" pitchFamily="18" charset="0"/>
              </a:rPr>
              <a:t>штрафу від ста до трьохсот неоподатковуваних мінімумів доходів громадян.</a:t>
            </a:r>
          </a:p>
          <a:p>
            <a:pPr marL="457200"/>
            <a:endParaRPr lang="uk-UA" b="1" i="1" dirty="0">
              <a:latin typeface="Roboto" panose="02000000000000000000" pitchFamily="2" charset="0"/>
              <a:ea typeface="Times New Roman" panose="02020603050405020304" pitchFamily="18" charset="0"/>
            </a:endParaRPr>
          </a:p>
          <a:p>
            <a:pPr marL="457200"/>
            <a:endParaRPr lang="uk-UA" sz="2000" b="1" i="1" dirty="0">
              <a:solidFill>
                <a:srgbClr val="92D050"/>
              </a:solidFill>
              <a:effectLst/>
              <a:latin typeface="Roboto" panose="02000000000000000000" pitchFamily="2" charset="0"/>
              <a:ea typeface="Times New Roman" panose="02020603050405020304" pitchFamily="18" charset="0"/>
            </a:endParaRPr>
          </a:p>
          <a:p>
            <a:pPr marL="457200"/>
            <a:r>
              <a:rPr lang="uk-UA" sz="2000" b="1" i="1" dirty="0">
                <a:solidFill>
                  <a:srgbClr val="92D050"/>
                </a:solidFill>
                <a:latin typeface="Roboto" panose="02000000000000000000" pitchFamily="2" charset="0"/>
                <a:ea typeface="Times New Roman" panose="02020603050405020304" pitchFamily="18" charset="0"/>
              </a:rPr>
              <a:t>Шановні батьки, знайте свої права та обов'язки.  ОБІЗНАНІ- ЗНАЧИТЬ ЗАХИЩЕНІ! </a:t>
            </a:r>
            <a:endParaRPr lang="uk-UA" sz="2000" dirty="0">
              <a:solidFill>
                <a:srgbClr val="92D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72142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97A641-5715-6D6E-CB08-7F97EB5F8B0F}"/>
              </a:ext>
            </a:extLst>
          </p:cNvPr>
          <p:cNvSpPr>
            <a:spLocks noGrp="1"/>
          </p:cNvSpPr>
          <p:nvPr>
            <p:ph type="title"/>
          </p:nvPr>
        </p:nvSpPr>
        <p:spPr>
          <a:xfrm>
            <a:off x="462844" y="452718"/>
            <a:ext cx="5881512" cy="1827638"/>
          </a:xfrm>
        </p:spPr>
        <p:txBody>
          <a:bodyPr/>
          <a:lstStyle/>
          <a:p>
            <a:r>
              <a:rPr lang="uk-UA" b="1" dirty="0">
                <a:solidFill>
                  <a:srgbClr val="FF0000"/>
                </a:solidFill>
              </a:rPr>
              <a:t>Підліток та АГРЕСІЯ</a:t>
            </a:r>
          </a:p>
        </p:txBody>
      </p:sp>
      <p:sp>
        <p:nvSpPr>
          <p:cNvPr id="6" name="TextBox 5">
            <a:extLst>
              <a:ext uri="{FF2B5EF4-FFF2-40B4-BE49-F238E27FC236}">
                <a16:creationId xmlns:a16="http://schemas.microsoft.com/office/drawing/2014/main" id="{C64663F0-7334-4501-7794-F30536F46ED3}"/>
              </a:ext>
            </a:extLst>
          </p:cNvPr>
          <p:cNvSpPr txBox="1"/>
          <p:nvPr/>
        </p:nvSpPr>
        <p:spPr>
          <a:xfrm>
            <a:off x="112889" y="2786110"/>
            <a:ext cx="11909778" cy="4031873"/>
          </a:xfrm>
          <a:prstGeom prst="rect">
            <a:avLst/>
          </a:prstGeom>
          <a:noFill/>
        </p:spPr>
        <p:txBody>
          <a:bodyPr wrap="square">
            <a:spAutoFit/>
          </a:bodyPr>
          <a:lstStyle/>
          <a:p>
            <a:pPr>
              <a:spcAft>
                <a:spcPts val="1350"/>
              </a:spcAft>
            </a:pPr>
            <a:r>
              <a:rPr lang="uk-UA" sz="1700" dirty="0">
                <a:effectLst/>
                <a:latin typeface="Montserrat" panose="00000500000000000000" pitchFamily="2" charset="-52"/>
                <a:ea typeface="Times New Roman" panose="02020603050405020304" pitchFamily="18" charset="0"/>
              </a:rPr>
              <a:t>Підліткова агресія найчастіше проявляється у відповідь на несприятливе середовище, в якій підлітки знаходяться. Варто визнати, що основна причина криється у ставленні до них батьків і найближчих родичів. Відсутність любові і турботи, неконструктивна критика, надмірний тиск і контроль, постійні стреси породжують озлоблені ставлення до навколишнього світу.</a:t>
            </a:r>
            <a:endParaRPr lang="uk-UA" sz="1700" dirty="0">
              <a:effectLst/>
              <a:latin typeface="Times New Roman" panose="02020603050405020304" pitchFamily="18" charset="0"/>
              <a:ea typeface="Times New Roman" panose="02020603050405020304" pitchFamily="18" charset="0"/>
            </a:endParaRPr>
          </a:p>
          <a:p>
            <a:pPr>
              <a:spcAft>
                <a:spcPts val="1350"/>
              </a:spcAft>
            </a:pPr>
            <a:r>
              <a:rPr lang="uk-UA" sz="1700" dirty="0">
                <a:effectLst/>
                <a:latin typeface="Montserrat" panose="00000500000000000000" pitchFamily="2" charset="-52"/>
                <a:ea typeface="Times New Roman" panose="02020603050405020304" pitchFamily="18" charset="0"/>
              </a:rPr>
              <a:t>Підліток прагне швидше подорослішати, але емоційно залишається дитиною. Тому батькам в цей період особливо важливо дотримуватися тонку грань: ставитися до нього, як до дорослого, але й не забувати виявляти почуття і турботу.</a:t>
            </a:r>
            <a:endParaRPr lang="uk-UA" sz="1700" dirty="0">
              <a:effectLst/>
              <a:latin typeface="Times New Roman" panose="02020603050405020304" pitchFamily="18" charset="0"/>
              <a:ea typeface="Times New Roman" panose="02020603050405020304" pitchFamily="18" charset="0"/>
            </a:endParaRPr>
          </a:p>
          <a:p>
            <a:pPr>
              <a:spcAft>
                <a:spcPts val="1350"/>
              </a:spcAft>
            </a:pPr>
            <a:r>
              <a:rPr lang="uk-UA" sz="1700" dirty="0">
                <a:effectLst/>
                <a:latin typeface="Montserrat" panose="00000500000000000000" pitchFamily="2" charset="-52"/>
                <a:ea typeface="Times New Roman" panose="02020603050405020304" pitchFamily="18" charset="0"/>
              </a:rPr>
              <a:t>Агресія в підлітковому віці, скоріше, не напад, а захисна реакція на дії, спрямовані проти нього. Часто всі ці відчуття утрирувані, через надмірної емоційності та вразливості.</a:t>
            </a:r>
            <a:endParaRPr lang="uk-UA" sz="1700" dirty="0">
              <a:effectLst/>
              <a:latin typeface="Times New Roman" panose="02020603050405020304" pitchFamily="18" charset="0"/>
              <a:ea typeface="Times New Roman" panose="02020603050405020304" pitchFamily="18" charset="0"/>
            </a:endParaRPr>
          </a:p>
          <a:p>
            <a:r>
              <a:rPr lang="uk-UA" sz="1700" dirty="0">
                <a:effectLst/>
                <a:latin typeface="Montserrat" panose="00000500000000000000" pitchFamily="2" charset="-52"/>
                <a:ea typeface="Calibri" panose="020F0502020204030204" pitchFamily="34" charset="0"/>
                <a:cs typeface="Times New Roman" panose="02020603050405020304" pitchFamily="18" charset="0"/>
              </a:rPr>
              <a:t>Варто визнати, що батькам досить складно навчитися правильно реагувати на поведінку дитини. Вони не просто виявляються психологічно непідготовленими, а й зовсім не можуть впоратися з масою побутових проблем. Але, як кажуть: «попереджений, а значить, озброєний», тому ми позначили найчастіші причини виникнення підліткової агресії і дамо кілька порад, як з нею боротися.</a:t>
            </a:r>
            <a:endParaRPr lang="uk-UA" sz="1700" dirty="0"/>
          </a:p>
        </p:txBody>
      </p:sp>
      <p:pic>
        <p:nvPicPr>
          <p:cNvPr id="7" name="Рисунок 6">
            <a:extLst>
              <a:ext uri="{FF2B5EF4-FFF2-40B4-BE49-F238E27FC236}">
                <a16:creationId xmlns:a16="http://schemas.microsoft.com/office/drawing/2014/main" id="{BE67B14A-B856-6379-7B6B-1962DB9314F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81422" y="167851"/>
            <a:ext cx="4964467" cy="2526030"/>
          </a:xfrm>
          <a:prstGeom prst="rect">
            <a:avLst/>
          </a:prstGeom>
          <a:noFill/>
          <a:ln>
            <a:noFill/>
          </a:ln>
        </p:spPr>
      </p:pic>
    </p:spTree>
    <p:extLst>
      <p:ext uri="{BB962C8B-B14F-4D97-AF65-F5344CB8AC3E}">
        <p14:creationId xmlns:p14="http://schemas.microsoft.com/office/powerpoint/2010/main" val="815997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658094-BA8A-8F0F-DD9F-7D8E13B6F24C}"/>
              </a:ext>
            </a:extLst>
          </p:cNvPr>
          <p:cNvSpPr>
            <a:spLocks noGrp="1"/>
          </p:cNvSpPr>
          <p:nvPr>
            <p:ph type="title"/>
          </p:nvPr>
        </p:nvSpPr>
        <p:spPr>
          <a:xfrm>
            <a:off x="499356" y="102762"/>
            <a:ext cx="9404723" cy="766482"/>
          </a:xfrm>
        </p:spPr>
        <p:txBody>
          <a:bodyPr/>
          <a:lstStyle/>
          <a:p>
            <a:r>
              <a:rPr lang="uk-UA" b="1" dirty="0">
                <a:solidFill>
                  <a:srgbClr val="FFFF00"/>
                </a:solidFill>
              </a:rPr>
              <a:t>Причини підліткової  агресії</a:t>
            </a:r>
          </a:p>
        </p:txBody>
      </p:sp>
      <p:sp>
        <p:nvSpPr>
          <p:cNvPr id="6" name="TextBox 5">
            <a:extLst>
              <a:ext uri="{FF2B5EF4-FFF2-40B4-BE49-F238E27FC236}">
                <a16:creationId xmlns:a16="http://schemas.microsoft.com/office/drawing/2014/main" id="{9C889371-0310-2F45-6217-4D117AF6DABB}"/>
              </a:ext>
            </a:extLst>
          </p:cNvPr>
          <p:cNvSpPr txBox="1"/>
          <p:nvPr/>
        </p:nvSpPr>
        <p:spPr>
          <a:xfrm>
            <a:off x="160689" y="948690"/>
            <a:ext cx="11839400" cy="5909310"/>
          </a:xfrm>
          <a:prstGeom prst="rect">
            <a:avLst/>
          </a:prstGeom>
          <a:noFill/>
        </p:spPr>
        <p:txBody>
          <a:bodyPr wrap="square">
            <a:spAutoFit/>
          </a:bodyPr>
          <a:lstStyle/>
          <a:p>
            <a:r>
              <a:rPr lang="uk-UA" sz="1400" dirty="0"/>
              <a:t>Існує кілька типів причин виникнення агресії у підлітків: сімейні, особистісні та ситуативні.</a:t>
            </a:r>
          </a:p>
          <a:p>
            <a:r>
              <a:rPr lang="uk-UA" sz="1400" b="1" dirty="0">
                <a:solidFill>
                  <a:srgbClr val="FFC000"/>
                </a:solidFill>
              </a:rPr>
              <a:t>Сімейні причини агресії</a:t>
            </a:r>
          </a:p>
          <a:p>
            <a:r>
              <a:rPr lang="uk-UA" sz="1400" dirty="0"/>
              <a:t>Далеко не в кожній родині культивується правильний підхід до виховання дітей. Це, безсумнівно, мінус батьків, але й вони залежні від безлічі факторів і часто не в змозі стримувати і контролювати себе. У будь-якому випадку треба знати, яка поведінка батьків може привести до виникнення агресії у дітей в підлітковому віці:</a:t>
            </a:r>
          </a:p>
          <a:p>
            <a:r>
              <a:rPr lang="uk-UA" sz="1400" dirty="0"/>
              <a:t>Байдужість і вороже ставлення до дитини</a:t>
            </a:r>
          </a:p>
          <a:p>
            <a:r>
              <a:rPr lang="uk-UA" sz="1400" dirty="0"/>
              <a:t>Неприйняття (небажана дитина), брак любові </a:t>
            </a:r>
          </a:p>
          <a:p>
            <a:r>
              <a:rPr lang="uk-UA" sz="1400" dirty="0"/>
              <a:t>Надмірний контроль і опіка</a:t>
            </a:r>
          </a:p>
          <a:p>
            <a:r>
              <a:rPr lang="uk-UA" sz="1400" dirty="0"/>
              <a:t>Байдужість до життя підлітка</a:t>
            </a:r>
          </a:p>
          <a:p>
            <a:r>
              <a:rPr lang="uk-UA" sz="1400" dirty="0"/>
              <a:t>Відсутність емоційного зв’язку</a:t>
            </a:r>
          </a:p>
          <a:p>
            <a:r>
              <a:rPr lang="uk-UA" sz="1400" dirty="0"/>
              <a:t>Приниження і образа, особливо публічні</a:t>
            </a:r>
          </a:p>
          <a:p>
            <a:r>
              <a:rPr lang="uk-UA" sz="1400" dirty="0"/>
              <a:t>Придушення емоцій дитини і будь-яких проявів самостійності</a:t>
            </a:r>
          </a:p>
          <a:p>
            <a:r>
              <a:rPr lang="uk-UA" sz="1400" b="1" dirty="0">
                <a:solidFill>
                  <a:srgbClr val="FFC000"/>
                </a:solidFill>
              </a:rPr>
              <a:t>Особистісні причини</a:t>
            </a:r>
          </a:p>
          <a:p>
            <a:r>
              <a:rPr lang="uk-UA" sz="1400" dirty="0"/>
              <a:t>Ці причини можуть виникати як самі по собі, так і як наслідок сімейних обставин та впливу оточення:</a:t>
            </a:r>
          </a:p>
          <a:p>
            <a:r>
              <a:rPr lang="uk-UA" sz="1400" dirty="0"/>
              <a:t>Страх, очікування найгіршого</a:t>
            </a:r>
          </a:p>
          <a:p>
            <a:r>
              <a:rPr lang="uk-UA" sz="1400" dirty="0"/>
              <a:t>Невпевненість в безпеці</a:t>
            </a:r>
          </a:p>
          <a:p>
            <a:r>
              <a:rPr lang="uk-UA" sz="1400" dirty="0"/>
              <a:t>Гормональна неврівноваженість, зважаючи періоду статевого дозрівання</a:t>
            </a:r>
          </a:p>
          <a:p>
            <a:r>
              <a:rPr lang="uk-UA" sz="1400" dirty="0"/>
              <a:t>Дратівливість і образливість, як результат невпевненості в собі</a:t>
            </a:r>
          </a:p>
          <a:p>
            <a:r>
              <a:rPr lang="uk-UA" sz="1400" dirty="0"/>
              <a:t>Відчуття своєї провини в чомусь</a:t>
            </a:r>
          </a:p>
          <a:p>
            <a:r>
              <a:rPr lang="uk-UA" sz="1400" dirty="0"/>
              <a:t>Почуття самотності</a:t>
            </a:r>
          </a:p>
          <a:p>
            <a:r>
              <a:rPr lang="uk-UA" sz="1400" b="1" dirty="0">
                <a:solidFill>
                  <a:srgbClr val="FFC000"/>
                </a:solidFill>
              </a:rPr>
              <a:t>Ситуативні причини</a:t>
            </a:r>
          </a:p>
          <a:p>
            <a:r>
              <a:rPr lang="uk-UA" sz="1400" dirty="0"/>
              <a:t>Найчастіше пов’язані з конкретними ситуаціями, що мають місце бути в житті підлітка в конкретний період часу:</a:t>
            </a:r>
          </a:p>
          <a:p>
            <a:r>
              <a:rPr lang="uk-UA" sz="1400" dirty="0"/>
              <a:t>Перевтома, як результат фізичного і розумового навантаження</a:t>
            </a:r>
          </a:p>
          <a:p>
            <a:r>
              <a:rPr lang="uk-UA" sz="1400" dirty="0"/>
              <a:t>Хвороба</a:t>
            </a:r>
          </a:p>
          <a:p>
            <a:r>
              <a:rPr lang="uk-UA" sz="1400" dirty="0"/>
              <a:t>Неправильний раціон харчування</a:t>
            </a:r>
          </a:p>
          <a:p>
            <a:r>
              <a:rPr lang="uk-UA" sz="1400" dirty="0"/>
              <a:t>Надмірне захоплення комп’ютерними іграми</a:t>
            </a:r>
          </a:p>
          <a:p>
            <a:r>
              <a:rPr lang="uk-UA" sz="1400" dirty="0"/>
              <a:t>Локальні неприємні ситуації в сім’ї</a:t>
            </a:r>
          </a:p>
        </p:txBody>
      </p:sp>
    </p:spTree>
    <p:extLst>
      <p:ext uri="{BB962C8B-B14F-4D97-AF65-F5344CB8AC3E}">
        <p14:creationId xmlns:p14="http://schemas.microsoft.com/office/powerpoint/2010/main" val="3921425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F5FBDD-1A12-FF34-1B2C-A55FBE051185}"/>
              </a:ext>
            </a:extLst>
          </p:cNvPr>
          <p:cNvSpPr>
            <a:spLocks noGrp="1"/>
          </p:cNvSpPr>
          <p:nvPr>
            <p:ph type="title"/>
          </p:nvPr>
        </p:nvSpPr>
        <p:spPr>
          <a:xfrm>
            <a:off x="296155" y="170495"/>
            <a:ext cx="9404723" cy="743904"/>
          </a:xfrm>
        </p:spPr>
        <p:txBody>
          <a:bodyPr/>
          <a:lstStyle/>
          <a:p>
            <a:r>
              <a:rPr lang="uk-UA" b="1" dirty="0">
                <a:solidFill>
                  <a:srgbClr val="92D050"/>
                </a:solidFill>
              </a:rPr>
              <a:t>Способи боротьби з агресією</a:t>
            </a:r>
          </a:p>
        </p:txBody>
      </p:sp>
      <p:sp>
        <p:nvSpPr>
          <p:cNvPr id="6" name="TextBox 5">
            <a:extLst>
              <a:ext uri="{FF2B5EF4-FFF2-40B4-BE49-F238E27FC236}">
                <a16:creationId xmlns:a16="http://schemas.microsoft.com/office/drawing/2014/main" id="{097E5043-88A6-1235-D9EB-E2BF6FA0E051}"/>
              </a:ext>
            </a:extLst>
          </p:cNvPr>
          <p:cNvSpPr txBox="1"/>
          <p:nvPr/>
        </p:nvSpPr>
        <p:spPr>
          <a:xfrm>
            <a:off x="166688" y="1017517"/>
            <a:ext cx="11720512" cy="5386090"/>
          </a:xfrm>
          <a:prstGeom prst="rect">
            <a:avLst/>
          </a:prstGeom>
          <a:noFill/>
        </p:spPr>
        <p:txBody>
          <a:bodyPr wrap="square">
            <a:spAutoFit/>
          </a:bodyPr>
          <a:lstStyle/>
          <a:p>
            <a:r>
              <a:rPr lang="uk-UA" sz="1600" dirty="0"/>
              <a:t>Варто визнати, що єдиного рішення цієї проблеми не існує. Насамперед треба визначити, що могло стати причиною виникнення агресивної поведінки у підлітка. Грунтуючись на цьому, ви зможете визначити, що необхідно змінити в своїй поведінці, оточенні дитини.</a:t>
            </a:r>
          </a:p>
          <a:p>
            <a:endParaRPr lang="uk-UA" sz="800" dirty="0"/>
          </a:p>
          <a:p>
            <a:r>
              <a:rPr lang="uk-UA" sz="1600" dirty="0"/>
              <a:t>Запам’ятайте, головна ваша задача, як батьків — звести до мінімуму прояви агресії, а значить, забезпечити максимально комфортні умови для нього або змінити свій стиль виховання.</a:t>
            </a:r>
          </a:p>
          <a:p>
            <a:endParaRPr lang="uk-UA" sz="800" dirty="0"/>
          </a:p>
          <a:p>
            <a:r>
              <a:rPr lang="uk-UA" sz="1600" dirty="0"/>
              <a:t>Найчастіше батьки стають причиною виникнення агресії у дитини, тому варто почати з виховання самого себе:</a:t>
            </a:r>
          </a:p>
          <a:p>
            <a:r>
              <a:rPr lang="uk-UA" sz="1600" dirty="0"/>
              <a:t>Давайте можливість підлітку вирішувати, проявляти ініціативу або ж у всьому враховуйте його інтереси.</a:t>
            </a:r>
          </a:p>
          <a:p>
            <a:r>
              <a:rPr lang="uk-UA" sz="1600" dirty="0"/>
              <a:t>Виключіть агресію в родині. Проаналізуйте стосунки зі своєю другою половиною на наявність агресивних випадів.</a:t>
            </a:r>
          </a:p>
          <a:p>
            <a:endParaRPr lang="uk-UA" sz="800" dirty="0"/>
          </a:p>
          <a:p>
            <a:r>
              <a:rPr lang="uk-UA" sz="1600" dirty="0"/>
              <a:t>Перенаправте підліткову агресію в корисне русло, наприклад, </a:t>
            </a:r>
            <a:r>
              <a:rPr lang="uk-UA" sz="1600" dirty="0">
                <a:solidFill>
                  <a:srgbClr val="92D050"/>
                </a:solidFill>
              </a:rPr>
              <a:t>в спорт, творчість, волонтерство, турботу про тварин, піклування про дідусів, бабусь.</a:t>
            </a:r>
          </a:p>
          <a:p>
            <a:endParaRPr lang="uk-UA" sz="800" dirty="0"/>
          </a:p>
          <a:p>
            <a:r>
              <a:rPr lang="uk-UA" sz="1600" dirty="0"/>
              <a:t>Частіше розмовляйте з дитиною в якості одного. Не вказуйте що робити, візьміть на себе роль мудрого наставника, який радить, але не засуджує.</a:t>
            </a:r>
          </a:p>
          <a:p>
            <a:endParaRPr lang="uk-UA" sz="800" dirty="0"/>
          </a:p>
          <a:p>
            <a:r>
              <a:rPr lang="uk-UA" sz="1600" dirty="0"/>
              <a:t>Частіше хваліть підлітка, це вселить у нього впевненість.</a:t>
            </a:r>
          </a:p>
          <a:p>
            <a:r>
              <a:rPr lang="uk-UA" sz="1600" dirty="0"/>
              <a:t>Поважайте його вибір, навіть якщо він здається вам неправильним.</a:t>
            </a:r>
          </a:p>
          <a:p>
            <a:endParaRPr lang="uk-UA" sz="1600" dirty="0"/>
          </a:p>
          <a:p>
            <a:r>
              <a:rPr lang="uk-UA" sz="1600" dirty="0"/>
              <a:t>Агресивним підліток не стає просто так і з власної волі. Пам’ятайте, що ви приклад для наслідування своєї дитини. Адже не дарма кажуть: «Не виховуйте дітей, виховуйте себе». Якщо ж ви упустили момент і припускаєте, що не в силах впоратися самостійно, проконсультуйтеся з психологом.</a:t>
            </a:r>
          </a:p>
        </p:txBody>
      </p:sp>
    </p:spTree>
    <p:extLst>
      <p:ext uri="{BB962C8B-B14F-4D97-AF65-F5344CB8AC3E}">
        <p14:creationId xmlns:p14="http://schemas.microsoft.com/office/powerpoint/2010/main" val="22243244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71C2F2-E094-78BB-6554-69B99219C8F2}"/>
              </a:ext>
            </a:extLst>
          </p:cNvPr>
          <p:cNvSpPr>
            <a:spLocks noGrp="1"/>
          </p:cNvSpPr>
          <p:nvPr>
            <p:ph type="title"/>
          </p:nvPr>
        </p:nvSpPr>
        <p:spPr>
          <a:xfrm>
            <a:off x="560050" y="259080"/>
            <a:ext cx="9404723" cy="526228"/>
          </a:xfrm>
        </p:spPr>
        <p:txBody>
          <a:bodyPr/>
          <a:lstStyle/>
          <a:p>
            <a:pPr algn="ctr"/>
            <a:r>
              <a:rPr lang="uk-UA" sz="3600" b="1" dirty="0">
                <a:solidFill>
                  <a:srgbClr val="FF0000"/>
                </a:solidFill>
              </a:rPr>
              <a:t>Що робити, якщо підліток агресивний?</a:t>
            </a:r>
          </a:p>
        </p:txBody>
      </p:sp>
      <p:sp>
        <p:nvSpPr>
          <p:cNvPr id="10" name="TextBox 9">
            <a:extLst>
              <a:ext uri="{FF2B5EF4-FFF2-40B4-BE49-F238E27FC236}">
                <a16:creationId xmlns:a16="http://schemas.microsoft.com/office/drawing/2014/main" id="{B1D9ACC2-17B7-80EA-BF4B-E1B73D950614}"/>
              </a:ext>
            </a:extLst>
          </p:cNvPr>
          <p:cNvSpPr txBox="1"/>
          <p:nvPr/>
        </p:nvSpPr>
        <p:spPr>
          <a:xfrm>
            <a:off x="193639" y="1035380"/>
            <a:ext cx="11550126" cy="5822620"/>
          </a:xfrm>
          <a:prstGeom prst="rect">
            <a:avLst/>
          </a:prstGeom>
          <a:noFill/>
        </p:spPr>
        <p:txBody>
          <a:bodyPr wrap="square">
            <a:spAutoFit/>
          </a:bodyPr>
          <a:lstStyle/>
          <a:p>
            <a:pPr algn="just">
              <a:lnSpc>
                <a:spcPct val="107000"/>
              </a:lnSpc>
              <a:spcAft>
                <a:spcPts val="800"/>
              </a:spcAft>
            </a:pPr>
            <a:r>
              <a:rPr lang="uk-UA" sz="1800" kern="100" dirty="0">
                <a:effectLst/>
                <a:latin typeface="Times New Roman" panose="02020603050405020304" pitchFamily="18" charset="0"/>
                <a:ea typeface="Calibri" panose="020F0502020204030204" pitchFamily="34" charset="0"/>
                <a:cs typeface="Times New Roman" panose="02020603050405020304" pitchFamily="18" charset="0"/>
              </a:rPr>
              <a:t>Агресія підлітків – одне з найбільш типових проявів підліткової кризи. Часто батьки розгублюються, зіткнувшись з підлітковою агресією, і всі їх спроби припинити агресивну поведінку тільки ще більше розпалює дитини. Що робити, якщо ваша дитина почав вести себе агресивно?</a:t>
            </a:r>
            <a:endParaRPr lang="uk-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1800" kern="100" dirty="0">
                <a:effectLst/>
                <a:latin typeface="Times New Roman" panose="02020603050405020304" pitchFamily="18" charset="0"/>
                <a:ea typeface="Calibri" panose="020F0502020204030204" pitchFamily="34" charset="0"/>
                <a:cs typeface="Times New Roman" panose="02020603050405020304" pitchFamily="18" charset="0"/>
              </a:rPr>
              <a:t>​          В першу чергу потрібно заспокоїтися. Агресія підлітків – вкрай неприємне, але при цьому закономірне і природне явище. Не дарма підлітковий вік називають перехідним: у цей період дитина переходить з дитинства у доросле життя, а це, погодьтеся, непросто. Агресія підлітків – це ознака внутрішнього дискомфорту і невміння володіти своїми емоціями.  </a:t>
            </a:r>
            <a:endParaRPr lang="uk-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1800" kern="100" dirty="0">
                <a:effectLst/>
                <a:latin typeface="Times New Roman" panose="02020603050405020304" pitchFamily="18" charset="0"/>
                <a:ea typeface="Calibri" panose="020F0502020204030204" pitchFamily="34" charset="0"/>
                <a:cs typeface="Times New Roman" panose="02020603050405020304" pitchFamily="18" charset="0"/>
              </a:rPr>
              <a:t>     Агресія підлітків може виражатися по-різному, в залежності від індивідуальних особливостей характеру дитини і взаємин у сім’ї.</a:t>
            </a:r>
            <a:endParaRPr lang="uk-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1800" kern="100" dirty="0">
                <a:effectLst/>
                <a:latin typeface="Times New Roman" panose="02020603050405020304" pitchFamily="18" charset="0"/>
                <a:ea typeface="Calibri" panose="020F0502020204030204" pitchFamily="34" charset="0"/>
                <a:cs typeface="Times New Roman" panose="02020603050405020304" pitchFamily="18" charset="0"/>
              </a:rPr>
              <a:t>     Агресивні підлітки, при всій відмінності їх особових характеристик і особливостей поведінки, відрізняються деякими загальними рисами. До таких рис відноситься бідність ціннісних орієнтацій, їх примітивність, відсутність захоплень, вузькість і нестійкість інтересів.</a:t>
            </a:r>
            <a:endParaRPr lang="uk-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1800" kern="100" dirty="0">
                <a:effectLst/>
                <a:latin typeface="Times New Roman" panose="02020603050405020304" pitchFamily="18" charset="0"/>
                <a:ea typeface="Calibri" panose="020F0502020204030204" pitchFamily="34" charset="0"/>
                <a:cs typeface="Times New Roman" panose="02020603050405020304" pitchFamily="18" charset="0"/>
              </a:rPr>
              <a:t>     У цих дітей, як правило, низький рівень інтелектуального розвитку, підвищена навіюваність, копіювання, недорозвиненість етичних уявлень. Їм властива емоційна грубість, озлобленість, як проти однолітків, так і проти навколишніх дорослих. У таких підлітків спостерігається крайня самооцінка (або максимально позитивна, або максимально негативна), підвищена тривожність, страх перед широкими соціальними контактами, егоцентризм, невміння знаходити вихід з важких ситуацій, переважання захисних механізмів над іншими механізмами, регулюючими поведінку.</a:t>
            </a:r>
            <a:endParaRPr lang="uk-UA"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5982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A92F4C-EDCC-EFF4-9FFE-31BCD6EF7E33}"/>
              </a:ext>
            </a:extLst>
          </p:cNvPr>
          <p:cNvSpPr txBox="1"/>
          <p:nvPr/>
        </p:nvSpPr>
        <p:spPr>
          <a:xfrm>
            <a:off x="297628" y="1215958"/>
            <a:ext cx="11596744" cy="5121467"/>
          </a:xfrm>
          <a:prstGeom prst="rect">
            <a:avLst/>
          </a:prstGeom>
          <a:noFill/>
        </p:spPr>
        <p:txBody>
          <a:bodyPr wrap="square">
            <a:spAutoFit/>
          </a:bodyPr>
          <a:lstStyle/>
          <a:p>
            <a:pPr algn="just">
              <a:lnSpc>
                <a:spcPct val="107000"/>
              </a:lnSpc>
              <a:spcAft>
                <a:spcPts val="800"/>
              </a:spcAft>
            </a:pPr>
            <a:r>
              <a:rPr lang="uk-UA" sz="1800" kern="100" dirty="0">
                <a:effectLst/>
                <a:latin typeface="Times New Roman" panose="02020603050405020304" pitchFamily="18" charset="0"/>
                <a:ea typeface="Calibri" panose="020F0502020204030204" pitchFamily="34" charset="0"/>
                <a:cs typeface="Times New Roman" panose="02020603050405020304" pitchFamily="18" charset="0"/>
              </a:rPr>
              <a:t> Разом з тим серед агресивних підлітків зустрічаються і діти добре інтелектуально та соціально розвинені. У них агресивність виступає засобом підняття престижу, демонстрація своєї самостійності, дорослості. ​Часто такі підлітки знаходяться по відношенню до офіційного керівництва коледжу в деякій опозиції, що виражається в їх підкресленій незалежності від викладачів. Вони претендують на неформальну, але авторитетнішу владу, спираючись на свою реальну фізичну силу. Ці неформальні лідери володіють великою організуючою силою, можливо тому, що за свій успіх вони можуть використовувати привабливий для всіх підлітків принцип справедливості. Не випадково біля них збираються не дуже розбірливі в цілях і засобах, компанії підлітків. Сприяють успіху таких лідерів і уміння безпомилково визначати слабких, тих, хто виявляється беззахисним перед нахабством і цинізмом, особливо, якщо цей цинізм представлений під виглядом морального принципу ” виживають сильні, слабкі вимирають “.</a:t>
            </a:r>
            <a:endParaRPr lang="uk-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600" kern="1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Як боротися з проявами агресії підлітків? </a:t>
            </a:r>
          </a:p>
          <a:p>
            <a:pPr algn="just">
              <a:lnSpc>
                <a:spcPct val="107000"/>
              </a:lnSpc>
              <a:spcAft>
                <a:spcPts val="800"/>
              </a:spcAft>
            </a:pPr>
            <a:r>
              <a:rPr lang="uk-UA" sz="1800" kern="100" dirty="0">
                <a:effectLst/>
                <a:latin typeface="Times New Roman" panose="02020603050405020304" pitchFamily="18" charset="0"/>
                <a:ea typeface="Calibri" panose="020F0502020204030204" pitchFamily="34" charset="0"/>
                <a:cs typeface="Times New Roman" panose="02020603050405020304" pitchFamily="18" charset="0"/>
              </a:rPr>
              <a:t>На жаль, не всі звичайні методи боротьби з підлітковою агресією виявляються дієвими. Дитяча агресія знаходить вихід в основному в сім’ї: у маленької дитини просто немає іншого оточення. Агресія підлітків спрямована не тільки на членів сім’ї, але й на однолітків, і навіть на «чужих» дорослих (наприклад, викладачів, працівників навчального закладу).</a:t>
            </a:r>
            <a:endParaRPr lang="uk-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1800" kern="100" dirty="0">
                <a:effectLst/>
                <a:latin typeface="Times New Roman" panose="02020603050405020304" pitchFamily="18" charset="0"/>
                <a:ea typeface="Calibri" panose="020F0502020204030204" pitchFamily="34" charset="0"/>
                <a:cs typeface="Times New Roman" panose="02020603050405020304" pitchFamily="18" charset="0"/>
              </a:rPr>
              <a:t>     Перше правило придушення агресії підлітків – не проявляти агресію самому.</a:t>
            </a:r>
            <a:endParaRPr lang="uk-UA" dirty="0"/>
          </a:p>
        </p:txBody>
      </p:sp>
    </p:spTree>
    <p:extLst>
      <p:ext uri="{BB962C8B-B14F-4D97-AF65-F5344CB8AC3E}">
        <p14:creationId xmlns:p14="http://schemas.microsoft.com/office/powerpoint/2010/main" val="3602941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3F5FB2-D516-28B3-E611-28ED5AD4F38C}"/>
              </a:ext>
            </a:extLst>
          </p:cNvPr>
          <p:cNvSpPr>
            <a:spLocks noGrp="1"/>
          </p:cNvSpPr>
          <p:nvPr>
            <p:ph type="title"/>
          </p:nvPr>
        </p:nvSpPr>
        <p:spPr>
          <a:xfrm>
            <a:off x="376519" y="256655"/>
            <a:ext cx="11576108" cy="874915"/>
          </a:xfrm>
        </p:spPr>
        <p:txBody>
          <a:bodyPr>
            <a:noAutofit/>
          </a:bodyPr>
          <a:lstStyle/>
          <a:p>
            <a:pPr algn="ctr"/>
            <a:r>
              <a:rPr lang="uk-UA" sz="2800" b="1" dirty="0">
                <a:solidFill>
                  <a:schemeClr val="accent3"/>
                </a:solidFill>
              </a:rPr>
              <a:t>Яке покарання може бути застосоване для  підлітків - учасників та свідків цього жахливого злочину?</a:t>
            </a:r>
            <a:br>
              <a:rPr lang="uk-UA" sz="2800" b="1" dirty="0">
                <a:solidFill>
                  <a:schemeClr val="accent3"/>
                </a:solidFill>
              </a:rPr>
            </a:br>
            <a:br>
              <a:rPr lang="uk-UA" sz="2800" b="1" dirty="0">
                <a:solidFill>
                  <a:schemeClr val="accent3"/>
                </a:solidFill>
              </a:rPr>
            </a:br>
            <a:r>
              <a:rPr lang="uk-UA" sz="2800" dirty="0">
                <a:solidFill>
                  <a:srgbClr val="C00000"/>
                </a:solidFill>
              </a:rPr>
              <a:t>                              </a:t>
            </a:r>
            <a:r>
              <a:rPr lang="uk-UA" sz="2400" dirty="0">
                <a:solidFill>
                  <a:schemeClr val="accent3"/>
                </a:solidFill>
                <a:latin typeface="Arial Narrow" panose="020B0606020202030204" pitchFamily="34" charset="0"/>
              </a:rPr>
              <a:t>Ч.1 статті 121 Кримінального кодексу України</a:t>
            </a:r>
            <a:br>
              <a:rPr lang="uk-UA" sz="2800" dirty="0">
                <a:solidFill>
                  <a:srgbClr val="C00000"/>
                </a:solidFill>
                <a:latin typeface="Arial Narrow" panose="020B0606020202030204" pitchFamily="34" charset="0"/>
              </a:rPr>
            </a:br>
            <a:br>
              <a:rPr lang="uk-UA" sz="2800" dirty="0">
                <a:solidFill>
                  <a:srgbClr val="C00000"/>
                </a:solidFill>
              </a:rPr>
            </a:br>
            <a:endParaRPr lang="uk-UA" sz="2800" dirty="0">
              <a:solidFill>
                <a:srgbClr val="C00000"/>
              </a:solidFill>
            </a:endParaRPr>
          </a:p>
        </p:txBody>
      </p:sp>
      <p:pic>
        <p:nvPicPr>
          <p:cNvPr id="4" name="Рисунок 3">
            <a:extLst>
              <a:ext uri="{FF2B5EF4-FFF2-40B4-BE49-F238E27FC236}">
                <a16:creationId xmlns:a16="http://schemas.microsoft.com/office/drawing/2014/main" id="{71A3F2B8-CAEB-8BFF-3A9D-C0EFC6B64637}"/>
              </a:ext>
            </a:extLst>
          </p:cNvPr>
          <p:cNvPicPr>
            <a:picLocks noChangeAspect="1"/>
          </p:cNvPicPr>
          <p:nvPr/>
        </p:nvPicPr>
        <p:blipFill>
          <a:blip r:embed="rId2"/>
          <a:stretch>
            <a:fillRect/>
          </a:stretch>
        </p:blipFill>
        <p:spPr>
          <a:xfrm>
            <a:off x="4248599" y="2265608"/>
            <a:ext cx="7460558" cy="4096868"/>
          </a:xfrm>
          <a:prstGeom prst="rect">
            <a:avLst/>
          </a:prstGeom>
        </p:spPr>
      </p:pic>
      <p:pic>
        <p:nvPicPr>
          <p:cNvPr id="3" name="Рисунок 2">
            <a:extLst>
              <a:ext uri="{FF2B5EF4-FFF2-40B4-BE49-F238E27FC236}">
                <a16:creationId xmlns:a16="http://schemas.microsoft.com/office/drawing/2014/main" id="{473CF117-0FE4-EE33-1784-5E1F2251A1ED}"/>
              </a:ext>
            </a:extLst>
          </p:cNvPr>
          <p:cNvPicPr>
            <a:picLocks noChangeAspect="1"/>
          </p:cNvPicPr>
          <p:nvPr/>
        </p:nvPicPr>
        <p:blipFill>
          <a:blip r:embed="rId3"/>
          <a:stretch>
            <a:fillRect/>
          </a:stretch>
        </p:blipFill>
        <p:spPr>
          <a:xfrm>
            <a:off x="603567" y="2754489"/>
            <a:ext cx="2921142" cy="1943887"/>
          </a:xfrm>
          <a:prstGeom prst="rect">
            <a:avLst/>
          </a:prstGeom>
        </p:spPr>
      </p:pic>
    </p:spTree>
    <p:extLst>
      <p:ext uri="{BB962C8B-B14F-4D97-AF65-F5344CB8AC3E}">
        <p14:creationId xmlns:p14="http://schemas.microsoft.com/office/powerpoint/2010/main" val="1415381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731362B-45D4-78CC-7687-C1105CB80FCA}"/>
              </a:ext>
            </a:extLst>
          </p:cNvPr>
          <p:cNvSpPr txBox="1"/>
          <p:nvPr/>
        </p:nvSpPr>
        <p:spPr>
          <a:xfrm>
            <a:off x="575733" y="1708849"/>
            <a:ext cx="10668000" cy="3440301"/>
          </a:xfrm>
          <a:prstGeom prst="rect">
            <a:avLst/>
          </a:prstGeom>
          <a:noFill/>
        </p:spPr>
        <p:txBody>
          <a:bodyPr wrap="square">
            <a:spAutoFit/>
          </a:bodyPr>
          <a:lstStyle/>
          <a:p>
            <a:pPr algn="just">
              <a:lnSpc>
                <a:spcPct val="107000"/>
              </a:lnSpc>
              <a:spcAft>
                <a:spcPts val="800"/>
              </a:spcAft>
            </a:pPr>
            <a:r>
              <a:rPr lang="uk-UA" sz="1800" kern="100" dirty="0">
                <a:effectLst/>
                <a:latin typeface="Times New Roman" panose="02020603050405020304" pitchFamily="18" charset="0"/>
                <a:ea typeface="Calibri" panose="020F0502020204030204" pitchFamily="34" charset="0"/>
                <a:cs typeface="Times New Roman" panose="02020603050405020304" pitchFamily="18" charset="0"/>
              </a:rPr>
              <a:t>Замість того, щоб заспокоїти дитину, батьківська агресія часто викликає ефект «сніжної грудки», тільки погіршуючи ситуацію. Так що візьміть себе в руки. До речі, це ж стосується і прояви агресії до інших членів родини: якщо підліток бачить, що його батьки лаються, він може брати з них приклад: вам можна, а чому мені не можна?</a:t>
            </a:r>
            <a:endParaRPr lang="uk-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1800" kern="100" dirty="0">
                <a:effectLst/>
                <a:latin typeface="Times New Roman" panose="02020603050405020304" pitchFamily="18" charset="0"/>
                <a:ea typeface="Calibri" panose="020F0502020204030204" pitchFamily="34" charset="0"/>
                <a:cs typeface="Times New Roman" panose="02020603050405020304" pitchFamily="18" charset="0"/>
              </a:rPr>
              <a:t>     Постарайтеся виробити оптимальний стиль виховання (якщо ви з якоїсь причини не зробили цього раніше).  Однаково погані і авторитарний стиль (надмірно жорсткий, не враховує думку і бажання дитини), і ліберальний (коли батькам, грубо кажучи, плювати на дитину і він росте сам по собі), і непослідовний (батьки накладають заборони, а потім забувають про них, дають дитині обіцянки, але не виконують). Оптимальним є демократичний стиль виховання: незважаючи на те, що остаточні рішення приймають дорослі, вони враховують думку і бажання дитини. Якщо батьки і накладають заборони – то вони зрозумілі дитині (ніяких «Ні, тому що я так сказав (а)!»).</a:t>
            </a:r>
            <a:endParaRPr lang="uk-UA"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276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954F9CE-C056-CC35-CEEE-B2EFCC3FE7A8}"/>
              </a:ext>
            </a:extLst>
          </p:cNvPr>
          <p:cNvSpPr txBox="1"/>
          <p:nvPr/>
        </p:nvSpPr>
        <p:spPr>
          <a:xfrm>
            <a:off x="372534" y="612844"/>
            <a:ext cx="11458222" cy="4524315"/>
          </a:xfrm>
          <a:prstGeom prst="rect">
            <a:avLst/>
          </a:prstGeom>
          <a:noFill/>
        </p:spPr>
        <p:txBody>
          <a:bodyPr wrap="square">
            <a:spAutoFit/>
          </a:bodyPr>
          <a:lstStyle/>
          <a:p>
            <a:r>
              <a:rPr lang="uk-UA" dirty="0"/>
              <a:t>Агресія підлітків може бути спрямована в інше русло. Іноді спорт і творчість допомагають перетворити прояву агресії у соціально прийнятні форми поведінки. Крім того, самовираження через хобі, перемоги і досягнення можуть допомогти  позбутися внутрішнього дискомфорту і невдоволення самим собою, усунувши таким чином першопричину агресії.</a:t>
            </a:r>
          </a:p>
          <a:p>
            <a:endParaRPr lang="uk-UA" dirty="0"/>
          </a:p>
          <a:p>
            <a:r>
              <a:rPr lang="uk-UA" dirty="0"/>
              <a:t>   Якщо студент став зовсім неконтрольованим, проявляє фізичну агресію по відношенню до ровесників і навіть дорослих, може знадобитися допомога фахівця.</a:t>
            </a:r>
          </a:p>
          <a:p>
            <a:endParaRPr lang="uk-UA" dirty="0"/>
          </a:p>
          <a:p>
            <a:r>
              <a:rPr lang="uk-UA" dirty="0"/>
              <a:t>      Але врахуйте, що не можна просто здати дитину на руки психолога і сподіватися на те, що він вирішить всі проблеми. Часто батьки посилюють прояви підліткової агресії, так що, можливо, психолог порадить і вам дещо переглянути у вашій поведінці та стосунках з дитиною.</a:t>
            </a:r>
          </a:p>
          <a:p>
            <a:r>
              <a:rPr lang="uk-UA" dirty="0"/>
              <a:t>          </a:t>
            </a:r>
          </a:p>
          <a:p>
            <a:r>
              <a:rPr lang="uk-UA" dirty="0"/>
              <a:t>Агресія підлітків – це, мабуть найнеприємніший прояв підліткового віку, з яким непросто боротися, але</a:t>
            </a:r>
          </a:p>
          <a:p>
            <a:pPr algn="ctr"/>
            <a:r>
              <a:rPr lang="uk-UA" sz="3600" dirty="0">
                <a:solidFill>
                  <a:srgbClr val="FFC000"/>
                </a:solidFill>
              </a:rPr>
              <a:t>для люблячих батьків немає нічого неможливого!</a:t>
            </a:r>
          </a:p>
        </p:txBody>
      </p:sp>
      <p:pic>
        <p:nvPicPr>
          <p:cNvPr id="3074" name="Picture 2" descr="Батьки та діти: кому і чим забов'язані діти — Вона">
            <a:extLst>
              <a:ext uri="{FF2B5EF4-FFF2-40B4-BE49-F238E27FC236}">
                <a16:creationId xmlns:a16="http://schemas.microsoft.com/office/drawing/2014/main" id="{983E021A-CC81-DD84-E64E-14ABBFAE6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6466" y="5225269"/>
            <a:ext cx="2124912" cy="1331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466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a:extLst>
              <a:ext uri="{FF2B5EF4-FFF2-40B4-BE49-F238E27FC236}">
                <a16:creationId xmlns:a16="http://schemas.microsoft.com/office/drawing/2014/main" id="{A9FADC40-7F74-E5EB-4BA8-443213F2E54A}"/>
              </a:ext>
            </a:extLst>
          </p:cNvPr>
          <p:cNvPicPr>
            <a:picLocks noGrp="1" noChangeAspect="1"/>
          </p:cNvPicPr>
          <p:nvPr>
            <p:ph idx="1"/>
          </p:nvPr>
        </p:nvPicPr>
        <p:blipFill>
          <a:blip r:embed="rId2"/>
          <a:stretch>
            <a:fillRect/>
          </a:stretch>
        </p:blipFill>
        <p:spPr>
          <a:xfrm>
            <a:off x="4346221" y="1757227"/>
            <a:ext cx="6970823" cy="3663246"/>
          </a:xfrm>
          <a:prstGeom prst="rect">
            <a:avLst/>
          </a:prstGeom>
        </p:spPr>
      </p:pic>
      <p:pic>
        <p:nvPicPr>
          <p:cNvPr id="5" name="Рисунок 4">
            <a:extLst>
              <a:ext uri="{FF2B5EF4-FFF2-40B4-BE49-F238E27FC236}">
                <a16:creationId xmlns:a16="http://schemas.microsoft.com/office/drawing/2014/main" id="{58B4643C-C04F-8698-6A5B-2628DC51E14F}"/>
              </a:ext>
            </a:extLst>
          </p:cNvPr>
          <p:cNvPicPr>
            <a:picLocks noChangeAspect="1"/>
          </p:cNvPicPr>
          <p:nvPr/>
        </p:nvPicPr>
        <p:blipFill>
          <a:blip r:embed="rId3"/>
          <a:stretch>
            <a:fillRect/>
          </a:stretch>
        </p:blipFill>
        <p:spPr>
          <a:xfrm>
            <a:off x="327377" y="129063"/>
            <a:ext cx="7471929" cy="1462774"/>
          </a:xfrm>
          <a:prstGeom prst="rect">
            <a:avLst/>
          </a:prstGeom>
        </p:spPr>
        <p:style>
          <a:lnRef idx="1">
            <a:schemeClr val="accent3"/>
          </a:lnRef>
          <a:fillRef idx="2">
            <a:schemeClr val="accent3"/>
          </a:fillRef>
          <a:effectRef idx="1">
            <a:schemeClr val="accent3"/>
          </a:effectRef>
          <a:fontRef idx="minor">
            <a:schemeClr val="dk1"/>
          </a:fontRef>
        </p:style>
      </p:pic>
      <p:sp>
        <p:nvSpPr>
          <p:cNvPr id="6" name="Прямокутник 5">
            <a:extLst>
              <a:ext uri="{FF2B5EF4-FFF2-40B4-BE49-F238E27FC236}">
                <a16:creationId xmlns:a16="http://schemas.microsoft.com/office/drawing/2014/main" id="{9C762A31-66A5-FB3E-4576-4F202028BEBA}"/>
              </a:ext>
            </a:extLst>
          </p:cNvPr>
          <p:cNvSpPr/>
          <p:nvPr/>
        </p:nvSpPr>
        <p:spPr>
          <a:xfrm>
            <a:off x="556328" y="5678985"/>
            <a:ext cx="10760716" cy="954107"/>
          </a:xfrm>
          <a:prstGeom prst="rect">
            <a:avLst/>
          </a:prstGeom>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uk-UA" sz="2800" b="1" cap="none" spc="0" dirty="0">
                <a:ln w="22225">
                  <a:solidFill>
                    <a:schemeClr val="accent2"/>
                  </a:solidFill>
                  <a:prstDash val="solid"/>
                </a:ln>
                <a:solidFill>
                  <a:srgbClr val="FF0000"/>
                </a:solidFill>
                <a:effectLst/>
              </a:rPr>
              <a:t>Отже, хлопцю, який бив дівчинку та вимагав у неї гроші можуть присудити 12 років  позбавлення волі !!!</a:t>
            </a:r>
          </a:p>
        </p:txBody>
      </p:sp>
    </p:spTree>
    <p:extLst>
      <p:ext uri="{BB962C8B-B14F-4D97-AF65-F5344CB8AC3E}">
        <p14:creationId xmlns:p14="http://schemas.microsoft.com/office/powerpoint/2010/main" val="3132695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25FE3C-6E74-EC79-E8FA-552B20A3A9FE}"/>
              </a:ext>
            </a:extLst>
          </p:cNvPr>
          <p:cNvSpPr>
            <a:spLocks noGrp="1"/>
          </p:cNvSpPr>
          <p:nvPr>
            <p:ph type="title"/>
          </p:nvPr>
        </p:nvSpPr>
        <p:spPr>
          <a:xfrm>
            <a:off x="455612" y="249845"/>
            <a:ext cx="10178322" cy="736967"/>
          </a:xfrm>
        </p:spPr>
        <p:txBody>
          <a:bodyPr>
            <a:normAutofit/>
          </a:bodyPr>
          <a:lstStyle/>
          <a:p>
            <a:r>
              <a:rPr lang="uk-UA" b="1" dirty="0">
                <a:solidFill>
                  <a:srgbClr val="FFC000"/>
                </a:solidFill>
              </a:rPr>
              <a:t>Випадок другий</a:t>
            </a:r>
          </a:p>
        </p:txBody>
      </p:sp>
      <p:pic>
        <p:nvPicPr>
          <p:cNvPr id="8" name="Рисунок 7">
            <a:extLst>
              <a:ext uri="{FF2B5EF4-FFF2-40B4-BE49-F238E27FC236}">
                <a16:creationId xmlns:a16="http://schemas.microsoft.com/office/drawing/2014/main" id="{61207541-50A4-C0EB-153D-EC3D85C68CD4}"/>
              </a:ext>
            </a:extLst>
          </p:cNvPr>
          <p:cNvPicPr>
            <a:picLocks noChangeAspect="1"/>
          </p:cNvPicPr>
          <p:nvPr/>
        </p:nvPicPr>
        <p:blipFill>
          <a:blip r:embed="rId2"/>
          <a:stretch>
            <a:fillRect/>
          </a:stretch>
        </p:blipFill>
        <p:spPr>
          <a:xfrm>
            <a:off x="804309" y="1551457"/>
            <a:ext cx="2743438" cy="4237087"/>
          </a:xfrm>
          <a:prstGeom prst="rect">
            <a:avLst/>
          </a:prstGeom>
        </p:spPr>
      </p:pic>
      <p:pic>
        <p:nvPicPr>
          <p:cNvPr id="11" name="Місце для вмісту 10">
            <a:extLst>
              <a:ext uri="{FF2B5EF4-FFF2-40B4-BE49-F238E27FC236}">
                <a16:creationId xmlns:a16="http://schemas.microsoft.com/office/drawing/2014/main" id="{689571CB-74D0-1D68-58CA-9D0DC1CA6B42}"/>
              </a:ext>
            </a:extLst>
          </p:cNvPr>
          <p:cNvPicPr>
            <a:picLocks noGrp="1" noChangeAspect="1"/>
          </p:cNvPicPr>
          <p:nvPr>
            <p:ph idx="1"/>
          </p:nvPr>
        </p:nvPicPr>
        <p:blipFill>
          <a:blip r:embed="rId3"/>
          <a:stretch>
            <a:fillRect/>
          </a:stretch>
        </p:blipFill>
        <p:spPr>
          <a:xfrm>
            <a:off x="8157472" y="249845"/>
            <a:ext cx="3444539" cy="2694666"/>
          </a:xfrm>
          <a:prstGeom prst="rect">
            <a:avLst/>
          </a:prstGeom>
        </p:spPr>
      </p:pic>
      <p:pic>
        <p:nvPicPr>
          <p:cNvPr id="12" name="Рисунок 11">
            <a:extLst>
              <a:ext uri="{FF2B5EF4-FFF2-40B4-BE49-F238E27FC236}">
                <a16:creationId xmlns:a16="http://schemas.microsoft.com/office/drawing/2014/main" id="{DE7A171A-7D39-54DB-0EF1-D739FF4BA8F5}"/>
              </a:ext>
            </a:extLst>
          </p:cNvPr>
          <p:cNvPicPr>
            <a:picLocks noChangeAspect="1"/>
          </p:cNvPicPr>
          <p:nvPr/>
        </p:nvPicPr>
        <p:blipFill>
          <a:blip r:embed="rId4"/>
          <a:stretch>
            <a:fillRect/>
          </a:stretch>
        </p:blipFill>
        <p:spPr>
          <a:xfrm>
            <a:off x="5587569" y="3287866"/>
            <a:ext cx="6014442" cy="3320289"/>
          </a:xfrm>
          <a:prstGeom prst="rect">
            <a:avLst/>
          </a:prstGeom>
        </p:spPr>
      </p:pic>
      <p:sp>
        <p:nvSpPr>
          <p:cNvPr id="14" name="TextBox 13">
            <a:extLst>
              <a:ext uri="{FF2B5EF4-FFF2-40B4-BE49-F238E27FC236}">
                <a16:creationId xmlns:a16="http://schemas.microsoft.com/office/drawing/2014/main" id="{2931D880-4B3D-C2D8-E150-E8DF7AB16FAA}"/>
              </a:ext>
            </a:extLst>
          </p:cNvPr>
          <p:cNvSpPr txBox="1"/>
          <p:nvPr/>
        </p:nvSpPr>
        <p:spPr>
          <a:xfrm>
            <a:off x="3977941" y="1310456"/>
            <a:ext cx="3967880" cy="1938992"/>
          </a:xfrm>
          <a:prstGeom prst="rect">
            <a:avLst/>
          </a:prstGeom>
          <a:noFill/>
        </p:spPr>
        <p:txBody>
          <a:bodyPr wrap="square">
            <a:spAutoFit/>
          </a:bodyPr>
          <a:lstStyle/>
          <a:p>
            <a:r>
              <a:rPr lang="ru-RU" sz="2000" dirty="0"/>
              <a:t>Згодом  випадок насильства та агресії на камеру повторився </a:t>
            </a:r>
            <a:r>
              <a:rPr lang="ru-RU" sz="2000" b="1" dirty="0">
                <a:solidFill>
                  <a:srgbClr val="FFC000"/>
                </a:solidFill>
              </a:rPr>
              <a:t>у Києві </a:t>
            </a:r>
            <a:r>
              <a:rPr lang="ru-RU" sz="2000" dirty="0"/>
              <a:t>- дві школярки побили дівчинку і теж зафіксували знущання на телефон. </a:t>
            </a:r>
            <a:endParaRPr lang="uk-UA" sz="2000" dirty="0"/>
          </a:p>
        </p:txBody>
      </p:sp>
    </p:spTree>
    <p:extLst>
      <p:ext uri="{BB962C8B-B14F-4D97-AF65-F5344CB8AC3E}">
        <p14:creationId xmlns:p14="http://schemas.microsoft.com/office/powerpoint/2010/main" val="3938820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C7A653-AEF8-E2E5-5A92-488FBD426125}"/>
              </a:ext>
            </a:extLst>
          </p:cNvPr>
          <p:cNvSpPr>
            <a:spLocks noGrp="1"/>
          </p:cNvSpPr>
          <p:nvPr>
            <p:ph type="title"/>
          </p:nvPr>
        </p:nvSpPr>
        <p:spPr>
          <a:xfrm>
            <a:off x="511988" y="559329"/>
            <a:ext cx="10178322" cy="1492132"/>
          </a:xfrm>
        </p:spPr>
        <p:txBody>
          <a:bodyPr>
            <a:normAutofit/>
          </a:bodyPr>
          <a:lstStyle/>
          <a:p>
            <a:r>
              <a:rPr lang="uk-UA" b="1" dirty="0">
                <a:solidFill>
                  <a:schemeClr val="accent3"/>
                </a:solidFill>
              </a:rPr>
              <a:t>Яке покарання</a:t>
            </a:r>
            <a:br>
              <a:rPr lang="uk-UA" b="1" dirty="0">
                <a:solidFill>
                  <a:schemeClr val="accent3"/>
                </a:solidFill>
              </a:rPr>
            </a:br>
            <a:r>
              <a:rPr lang="uk-UA" b="1" dirty="0">
                <a:solidFill>
                  <a:schemeClr val="accent3"/>
                </a:solidFill>
              </a:rPr>
              <a:t>очікує на дівчат?</a:t>
            </a:r>
          </a:p>
        </p:txBody>
      </p:sp>
      <p:pic>
        <p:nvPicPr>
          <p:cNvPr id="4" name="Місце для вмісту 3">
            <a:extLst>
              <a:ext uri="{FF2B5EF4-FFF2-40B4-BE49-F238E27FC236}">
                <a16:creationId xmlns:a16="http://schemas.microsoft.com/office/drawing/2014/main" id="{A4EF99AF-CDA9-AFA1-3817-FB81C43A5DB6}"/>
              </a:ext>
            </a:extLst>
          </p:cNvPr>
          <p:cNvPicPr>
            <a:picLocks noGrp="1" noChangeAspect="1"/>
          </p:cNvPicPr>
          <p:nvPr>
            <p:ph idx="1"/>
          </p:nvPr>
        </p:nvPicPr>
        <p:blipFill>
          <a:blip r:embed="rId2"/>
          <a:stretch>
            <a:fillRect/>
          </a:stretch>
        </p:blipFill>
        <p:spPr>
          <a:xfrm>
            <a:off x="6096000" y="436818"/>
            <a:ext cx="4794743" cy="2605927"/>
          </a:xfrm>
          <a:prstGeom prst="rect">
            <a:avLst/>
          </a:prstGeom>
        </p:spPr>
      </p:pic>
      <p:pic>
        <p:nvPicPr>
          <p:cNvPr id="9" name="Рисунок 8">
            <a:extLst>
              <a:ext uri="{FF2B5EF4-FFF2-40B4-BE49-F238E27FC236}">
                <a16:creationId xmlns:a16="http://schemas.microsoft.com/office/drawing/2014/main" id="{85FB1A31-C45A-505F-83F1-E1861F89A35E}"/>
              </a:ext>
            </a:extLst>
          </p:cNvPr>
          <p:cNvPicPr>
            <a:picLocks noChangeAspect="1"/>
          </p:cNvPicPr>
          <p:nvPr/>
        </p:nvPicPr>
        <p:blipFill>
          <a:blip r:embed="rId3"/>
          <a:stretch>
            <a:fillRect/>
          </a:stretch>
        </p:blipFill>
        <p:spPr>
          <a:xfrm>
            <a:off x="908280" y="3315158"/>
            <a:ext cx="9782030" cy="3227786"/>
          </a:xfrm>
          <a:prstGeom prst="rect">
            <a:avLst/>
          </a:prstGeom>
        </p:spPr>
      </p:pic>
    </p:spTree>
    <p:extLst>
      <p:ext uri="{BB962C8B-B14F-4D97-AF65-F5344CB8AC3E}">
        <p14:creationId xmlns:p14="http://schemas.microsoft.com/office/powerpoint/2010/main" val="1447255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026E0F-C53C-EC18-2757-F66C3C970B77}"/>
              </a:ext>
            </a:extLst>
          </p:cNvPr>
          <p:cNvSpPr>
            <a:spLocks noGrp="1"/>
          </p:cNvSpPr>
          <p:nvPr>
            <p:ph type="title"/>
          </p:nvPr>
        </p:nvSpPr>
        <p:spPr>
          <a:xfrm>
            <a:off x="733097" y="551793"/>
            <a:ext cx="10178322" cy="915669"/>
          </a:xfrm>
        </p:spPr>
        <p:txBody>
          <a:bodyPr/>
          <a:lstStyle/>
          <a:p>
            <a:r>
              <a:rPr lang="uk-UA" b="1" dirty="0">
                <a:solidFill>
                  <a:schemeClr val="accent3"/>
                </a:solidFill>
              </a:rPr>
              <a:t>Випадок третій</a:t>
            </a:r>
            <a:br>
              <a:rPr lang="uk-UA" dirty="0"/>
            </a:br>
            <a:endParaRPr lang="uk-UA" dirty="0"/>
          </a:p>
        </p:txBody>
      </p:sp>
      <p:sp>
        <p:nvSpPr>
          <p:cNvPr id="6" name="Місце для вмісту 5">
            <a:extLst>
              <a:ext uri="{FF2B5EF4-FFF2-40B4-BE49-F238E27FC236}">
                <a16:creationId xmlns:a16="http://schemas.microsoft.com/office/drawing/2014/main" id="{137DC568-9F34-0105-A89C-2DAD1B780FFC}"/>
              </a:ext>
            </a:extLst>
          </p:cNvPr>
          <p:cNvSpPr>
            <a:spLocks noGrp="1"/>
          </p:cNvSpPr>
          <p:nvPr>
            <p:ph idx="1"/>
          </p:nvPr>
        </p:nvSpPr>
        <p:spPr>
          <a:xfrm>
            <a:off x="5175817" y="2735223"/>
            <a:ext cx="5638586" cy="3820620"/>
          </a:xfrm>
        </p:spPr>
        <p:txBody>
          <a:bodyPr>
            <a:normAutofit fontScale="85000" lnSpcReduction="10000"/>
          </a:bodyPr>
          <a:lstStyle/>
          <a:p>
            <a:r>
              <a:rPr lang="uk-UA" dirty="0"/>
              <a:t>Повідомляється, що поліція Київщини проводить перевірку за фактом побиття юнака </a:t>
            </a:r>
            <a:r>
              <a:rPr lang="uk-UA" b="1" dirty="0">
                <a:solidFill>
                  <a:srgbClr val="FFC000"/>
                </a:solidFill>
              </a:rPr>
              <a:t>в Бучі. </a:t>
            </a:r>
            <a:r>
              <a:rPr lang="uk-UA" dirty="0"/>
              <a:t>Інцидент стався у одному з житлових комплексів Софіївської Борщагівки, що розташована в передмісті Києва. Відомо, що правоохоронці під час моніторингу соціальних мереж в одному з </a:t>
            </a:r>
            <a:r>
              <a:rPr lang="en-US" dirty="0"/>
              <a:t>Telegram </a:t>
            </a:r>
            <a:r>
              <a:rPr lang="uk-UA" dirty="0"/>
              <a:t>каналів, виявили відео, на якому підлітки бʼють хлопця.</a:t>
            </a:r>
          </a:p>
          <a:p>
            <a:r>
              <a:rPr lang="uk-UA" dirty="0"/>
              <a:t>Один з учасників бійки продовжував бити хлопця ногами та руками, допоки його не відтягнув інший юнак. Інші ж учасники події фільмували це все на відео та дивились чи не проходять повз підвалу мешканці будинку</a:t>
            </a:r>
          </a:p>
        </p:txBody>
      </p:sp>
      <p:pic>
        <p:nvPicPr>
          <p:cNvPr id="7" name="Рисунок 6">
            <a:extLst>
              <a:ext uri="{FF2B5EF4-FFF2-40B4-BE49-F238E27FC236}">
                <a16:creationId xmlns:a16="http://schemas.microsoft.com/office/drawing/2014/main" id="{0304F50F-3E68-75E6-C2BD-7433C888F9F6}"/>
              </a:ext>
            </a:extLst>
          </p:cNvPr>
          <p:cNvPicPr>
            <a:picLocks noChangeAspect="1"/>
          </p:cNvPicPr>
          <p:nvPr/>
        </p:nvPicPr>
        <p:blipFill>
          <a:blip r:embed="rId2"/>
          <a:stretch>
            <a:fillRect/>
          </a:stretch>
        </p:blipFill>
        <p:spPr>
          <a:xfrm>
            <a:off x="701363" y="1841662"/>
            <a:ext cx="4162591" cy="3604118"/>
          </a:xfrm>
          <a:prstGeom prst="rect">
            <a:avLst/>
          </a:prstGeom>
        </p:spPr>
      </p:pic>
      <p:sp>
        <p:nvSpPr>
          <p:cNvPr id="9" name="TextBox 8">
            <a:extLst>
              <a:ext uri="{FF2B5EF4-FFF2-40B4-BE49-F238E27FC236}">
                <a16:creationId xmlns:a16="http://schemas.microsoft.com/office/drawing/2014/main" id="{DF68EB45-1D18-C556-5CA3-09D53FF2AC2B}"/>
              </a:ext>
            </a:extLst>
          </p:cNvPr>
          <p:cNvSpPr txBox="1"/>
          <p:nvPr/>
        </p:nvSpPr>
        <p:spPr>
          <a:xfrm>
            <a:off x="5519415" y="302157"/>
            <a:ext cx="5208089" cy="2031325"/>
          </a:xfrm>
          <a:prstGeom prst="rect">
            <a:avLst/>
          </a:prstGeom>
          <a:noFill/>
        </p:spPr>
        <p:txBody>
          <a:bodyPr wrap="square">
            <a:spAutoFit/>
          </a:bodyPr>
          <a:lstStyle/>
          <a:p>
            <a:r>
              <a:rPr lang="uk-UA" dirty="0"/>
              <a:t>Поліція встановлює обставини та всіх учасників бійки</a:t>
            </a:r>
          </a:p>
          <a:p>
            <a:r>
              <a:rPr lang="uk-UA" dirty="0"/>
              <a:t>Ввечері 25 січня, мережею поширилось відео, на якому група підлітків заштовхала хлопця у підвал однієї з багатоповерхівок. Після цього підлітки почали його бити. Правоохоронці розпочали перевірку за цим фактом.</a:t>
            </a:r>
          </a:p>
        </p:txBody>
      </p:sp>
    </p:spTree>
    <p:extLst>
      <p:ext uri="{BB962C8B-B14F-4D97-AF65-F5344CB8AC3E}">
        <p14:creationId xmlns:p14="http://schemas.microsoft.com/office/powerpoint/2010/main" val="2853749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F17D7A-A3DC-5FE5-F939-7767342C5ED4}"/>
              </a:ext>
            </a:extLst>
          </p:cNvPr>
          <p:cNvSpPr>
            <a:spLocks noGrp="1"/>
          </p:cNvSpPr>
          <p:nvPr>
            <p:ph type="title"/>
          </p:nvPr>
        </p:nvSpPr>
        <p:spPr>
          <a:xfrm>
            <a:off x="573865" y="240345"/>
            <a:ext cx="4984337" cy="1492132"/>
          </a:xfrm>
        </p:spPr>
        <p:style>
          <a:lnRef idx="1">
            <a:schemeClr val="accent6"/>
          </a:lnRef>
          <a:fillRef idx="2">
            <a:schemeClr val="accent6"/>
          </a:fillRef>
          <a:effectRef idx="1">
            <a:schemeClr val="accent6"/>
          </a:effectRef>
          <a:fontRef idx="minor">
            <a:schemeClr val="dk1"/>
          </a:fontRef>
        </p:style>
        <p:txBody>
          <a:bodyPr>
            <a:normAutofit/>
          </a:bodyPr>
          <a:lstStyle/>
          <a:p>
            <a:pPr algn="ctr"/>
            <a:r>
              <a:rPr lang="uk-UA" b="1" dirty="0">
                <a:solidFill>
                  <a:srgbClr val="FF0000"/>
                </a:solidFill>
              </a:rPr>
              <a:t>Що чекає на кривдників?</a:t>
            </a:r>
          </a:p>
        </p:txBody>
      </p:sp>
      <p:pic>
        <p:nvPicPr>
          <p:cNvPr id="4" name="Місце для вмісту 3">
            <a:extLst>
              <a:ext uri="{FF2B5EF4-FFF2-40B4-BE49-F238E27FC236}">
                <a16:creationId xmlns:a16="http://schemas.microsoft.com/office/drawing/2014/main" id="{33E5BA93-AD22-AAE0-0965-E40A1AE3E9EE}"/>
              </a:ext>
            </a:extLst>
          </p:cNvPr>
          <p:cNvPicPr>
            <a:picLocks noGrp="1" noChangeAspect="1"/>
          </p:cNvPicPr>
          <p:nvPr>
            <p:ph idx="1"/>
          </p:nvPr>
        </p:nvPicPr>
        <p:blipFill>
          <a:blip r:embed="rId2"/>
          <a:stretch>
            <a:fillRect/>
          </a:stretch>
        </p:blipFill>
        <p:spPr>
          <a:xfrm>
            <a:off x="5741082" y="240345"/>
            <a:ext cx="5877053" cy="1566808"/>
          </a:xfrm>
          <a:prstGeom prst="rect">
            <a:avLst/>
          </a:prstGeom>
        </p:spPr>
      </p:pic>
      <p:sp>
        <p:nvSpPr>
          <p:cNvPr id="5" name="Rectangle 1">
            <a:extLst>
              <a:ext uri="{FF2B5EF4-FFF2-40B4-BE49-F238E27FC236}">
                <a16:creationId xmlns:a16="http://schemas.microsoft.com/office/drawing/2014/main" id="{341B278F-64BD-6C29-4A20-9CEA254BB97E}"/>
              </a:ext>
            </a:extLst>
          </p:cNvPr>
          <p:cNvSpPr>
            <a:spLocks noChangeArrowheads="1"/>
          </p:cNvSpPr>
          <p:nvPr/>
        </p:nvSpPr>
        <p:spPr bwMode="auto">
          <a:xfrm>
            <a:off x="1006839" y="2272990"/>
            <a:ext cx="10780986"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Стаття 296 Кримінального кодексу України. Хуліганство</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0" i="0" u="none" strike="noStrike" cap="none" normalizeH="0" baseline="0" dirty="0">
                <a:ln>
                  <a:noFill/>
                </a:ln>
                <a:effectLst/>
                <a:latin typeface="Times New Roman" panose="02020603050405020304" pitchFamily="18" charset="0"/>
                <a:cs typeface="Times New Roman" panose="02020603050405020304" pitchFamily="18" charset="0"/>
              </a:rPr>
              <a:t>1. Хуліганство, тобто грубе порушення громадського порядку з мотивів явної неповаги до суспільства, що супроводжується особливою зухвалістю чи винятковим цинізмом,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0" i="0" u="none" strike="noStrike" cap="none" normalizeH="0" baseline="0" dirty="0">
                <a:ln>
                  <a:noFill/>
                </a:ln>
                <a:effectLst/>
                <a:latin typeface="Times New Roman" panose="02020603050405020304" pitchFamily="18" charset="0"/>
                <a:cs typeface="Times New Roman" panose="02020603050405020304" pitchFamily="18" charset="0"/>
              </a:rPr>
              <a:t>карається штрафом від п'ятисот до тисячі неоподатковуваних мінімумів доходів громадян або арештом на строк до шести місяців, або обмеженням волі на строк до п'яти років.</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0" i="0" u="none" strike="noStrike" cap="none" normalizeH="0" baseline="0" dirty="0">
                <a:ln>
                  <a:noFill/>
                </a:ln>
                <a:solidFill>
                  <a:srgbClr val="FFC000"/>
                </a:solidFill>
                <a:effectLst/>
                <a:latin typeface="Times New Roman" panose="02020603050405020304" pitchFamily="18" charset="0"/>
                <a:cs typeface="Times New Roman" panose="02020603050405020304" pitchFamily="18" charset="0"/>
              </a:rPr>
              <a:t>2. Ті самі дії, вчинені групою осіб, - караються обмеженням волі на строк до п'яти років або позбавленням волі на строк до чотирьох років.</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0" i="0" u="none" strike="noStrike" cap="none" normalizeH="0" baseline="0" dirty="0">
                <a:ln>
                  <a:noFill/>
                </a:ln>
                <a:effectLst/>
                <a:latin typeface="Times New Roman" panose="02020603050405020304" pitchFamily="18" charset="0"/>
                <a:cs typeface="Times New Roman" panose="02020603050405020304" pitchFamily="18" charset="0"/>
              </a:rPr>
              <a:t>3. Дії, передбачені частинами першою або другою цієї статті, якщо вони були вчинені особою, раніше судимою за хуліганство, чи пов'язані з опором представникові влади або представникові громадськості, який виконує обов'язки з охорони громадського порядку, чи іншим громадянам, які припиняли хуліганські дії,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0" i="0" u="none" strike="noStrike" cap="none" normalizeH="0" baseline="0" dirty="0">
                <a:ln>
                  <a:noFill/>
                </a:ln>
                <a:effectLst/>
                <a:latin typeface="Times New Roman" panose="02020603050405020304" pitchFamily="18" charset="0"/>
                <a:cs typeface="Times New Roman" panose="02020603050405020304" pitchFamily="18" charset="0"/>
              </a:rPr>
              <a:t>караються позбавленням волі на строк від двох до п’яти років.</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0" i="0" u="none" strike="noStrike" cap="none" normalizeH="0" baseline="0" dirty="0">
                <a:ln>
                  <a:noFill/>
                </a:ln>
                <a:effectLst/>
                <a:latin typeface="Times New Roman" panose="02020603050405020304" pitchFamily="18" charset="0"/>
                <a:cs typeface="Times New Roman" panose="02020603050405020304" pitchFamily="18" charset="0"/>
              </a:rPr>
              <a:t>4. Дії, передбачені частинами першою, другою або третьою цієї статті, якщо вони вчинені із застосуванням вогнепальної або холодної зброї чи іншого предмета, спеціально пристосованого або заздалегідь заготовленого для нанесення тілесних ушкоджень,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0" i="0" u="none" strike="noStrike" cap="none" normalizeH="0" baseline="0" dirty="0">
                <a:ln>
                  <a:noFill/>
                </a:ln>
                <a:effectLst/>
                <a:latin typeface="Times New Roman" panose="02020603050405020304" pitchFamily="18" charset="0"/>
                <a:cs typeface="Times New Roman" panose="02020603050405020304" pitchFamily="18" charset="0"/>
              </a:rPr>
              <a:t>караються позбавленням волі на строк від трьох до семи років.</a:t>
            </a:r>
          </a:p>
        </p:txBody>
      </p:sp>
    </p:spTree>
    <p:extLst>
      <p:ext uri="{BB962C8B-B14F-4D97-AF65-F5344CB8AC3E}">
        <p14:creationId xmlns:p14="http://schemas.microsoft.com/office/powerpoint/2010/main" val="20740329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Іон">
  <a:themeElements>
    <a:clrScheme name="І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І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І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TM02836342[[fn=Іон]]</Template>
  <TotalTime>1695</TotalTime>
  <Words>3636</Words>
  <Application>Microsoft Office PowerPoint</Application>
  <PresentationFormat>Широкоэкранный</PresentationFormat>
  <Paragraphs>179</Paragraphs>
  <Slides>41</Slides>
  <Notes>0</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41</vt:i4>
      </vt:variant>
    </vt:vector>
  </HeadingPairs>
  <TitlesOfParts>
    <vt:vector size="52" baseType="lpstr">
      <vt:lpstr>Aptos Narrow</vt:lpstr>
      <vt:lpstr>Arial</vt:lpstr>
      <vt:lpstr>Arial Narrow</vt:lpstr>
      <vt:lpstr>Calibri</vt:lpstr>
      <vt:lpstr>Century Gothic</vt:lpstr>
      <vt:lpstr>Montserrat</vt:lpstr>
      <vt:lpstr>Roboto</vt:lpstr>
      <vt:lpstr>Symbol</vt:lpstr>
      <vt:lpstr>Times New Roman</vt:lpstr>
      <vt:lpstr>Wingdings 3</vt:lpstr>
      <vt:lpstr>Іон</vt:lpstr>
      <vt:lpstr>Батькам  про булінг, протиправну поведінку дітей та агресію</vt:lpstr>
      <vt:lpstr>                                                         Зараз навчання у Харкові та в нашому Центрі відбувається у дистанційній формі.                                                                 Це якоюсь мірою попереджає випадки  булінгу серед дітей, але можуть                                                          зростати прояви кібербулінгу…Будьте уважними до дитини!  Згідно закону «Про освіту» під час дистанційного навчання чи у вільний від офлайн–навчання час, за безпеку та життєдіяльність дитини несуть відповідальність батьки! Саме на батьках лежить обов'язок виховання дитини у добрі, толерантності та емпатії  Нажаль, війна та прояви агресії, які підлітки бачать навколо чи відчувають у своїх родинах, можуть негативно відбиватися на їх психологічному стані та поведінці. Тому часто свої образи чи агресію підлітки можуть перенаправляти на інших   Як наслідок, почастішали випадки знущань над дітьми на вулицях Нещодавно ми всі бачили резонансні випадки насильства у Києві, Білій Церкві, Бучі, Первомайську. Як підлітки жорстоко  принижували, били дітей, вимагали гроші, знімати тортури на камеру й викладали в соціальні мережі.  То це булінг чи вже більш серйозні правопорушення та злочини? І чим це загрожує винуватцям насильства?   Пропонуємо  докладніше розглянути випадки протиправної поведінки</vt:lpstr>
      <vt:lpstr>Останнім часом Україною прокотилася хвиля протиправних діянь підлітків, які вчинялися над ровесниками. </vt:lpstr>
      <vt:lpstr>Яке покарання може бути застосоване для  підлітків - учасників та свідків цього жахливого злочину?                                Ч.1 статті 121 Кримінального кодексу України  </vt:lpstr>
      <vt:lpstr>Презентация PowerPoint</vt:lpstr>
      <vt:lpstr>Випадок другий</vt:lpstr>
      <vt:lpstr>Яке покарання очікує на дівчат?</vt:lpstr>
      <vt:lpstr>Випадок третій </vt:lpstr>
      <vt:lpstr>Що чекає на кривдників?</vt:lpstr>
      <vt:lpstr> Ми розглянули випадки правопорушень, насильства і злочинів.  І караються вони згідно  статей Кримінального кодексу України   Нажаль, випадки насильства продовжують ширитися країною, немов  якийсь  жорстокий, кимось організований сценарій чи флеш-моб. Не виключено, що цьому  сприяє вербування та інформаційні операції країни-агресора…  Десятки підлітків, не задумуючись про наслідки, вчиняють протиправні дії, ламають своє майбутнє та  життя.   Їх всіх очікують суворі покарання і довгі роки позбавлення волі  Будьте уважними до свої дітей.  Завжди тримайте з ними зв’язок. Ви повинні знати, де перебуває ваша дитина і з ким.   Чи здатна ваша дитина причинити комусь зло? Або, навпаки- чи не цькують її?  Перейдемо ж до булінгу - насильства в освітніх закладах. Воно теж карається, але згідно статей  Адміністративного кодексу України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Чому діти булять?</vt:lpstr>
      <vt:lpstr>Презентация PowerPoint</vt:lpstr>
      <vt:lpstr>Презентация PowerPoint</vt:lpstr>
      <vt:lpstr>Презентация PowerPoint</vt:lpstr>
      <vt:lpstr>Булінг. Ситуація в Україні</vt:lpstr>
      <vt:lpstr>Презентация PowerPoint</vt:lpstr>
      <vt:lpstr>Презентация PowerPoint</vt:lpstr>
      <vt:lpstr>Як допомогти дитині, якщо вона виявилася агресором?</vt:lpstr>
      <vt:lpstr>Презентация PowerPoint</vt:lpstr>
      <vt:lpstr>Презентация PowerPoint</vt:lpstr>
      <vt:lpstr>Куди звертатися у випадку булінгу?</vt:lpstr>
      <vt:lpstr>Яке ж покарання очікує на булера  чи його батьків/представників?</vt:lpstr>
      <vt:lpstr>Презентация PowerPoint</vt:lpstr>
      <vt:lpstr>Презентация PowerPoint</vt:lpstr>
      <vt:lpstr>Презентация PowerPoint</vt:lpstr>
      <vt:lpstr>Презентация PowerPoint</vt:lpstr>
      <vt:lpstr>Презентация PowerPoint</vt:lpstr>
      <vt:lpstr>Підліток та АГРЕСІЯ</vt:lpstr>
      <vt:lpstr>Причини підліткової  агресії</vt:lpstr>
      <vt:lpstr>Способи боротьби з агресією</vt:lpstr>
      <vt:lpstr>Що робити, якщо підліток агресивний?</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Батькам  про булінг, протиправну поведінку дітей та агресію</dc:title>
  <dc:creator>ЦПТО 4</dc:creator>
  <cp:lastModifiedBy>Номе</cp:lastModifiedBy>
  <cp:revision>18</cp:revision>
  <dcterms:created xsi:type="dcterms:W3CDTF">2025-01-28T21:43:24Z</dcterms:created>
  <dcterms:modified xsi:type="dcterms:W3CDTF">2025-02-03T14:34:35Z</dcterms:modified>
</cp:coreProperties>
</file>