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0" r:id="rId3"/>
    <p:sldId id="303" r:id="rId4"/>
    <p:sldId id="318" r:id="rId5"/>
    <p:sldId id="315" r:id="rId6"/>
    <p:sldId id="271" r:id="rId7"/>
    <p:sldId id="274" r:id="rId8"/>
    <p:sldId id="273" r:id="rId9"/>
    <p:sldId id="284" r:id="rId10"/>
    <p:sldId id="276" r:id="rId11"/>
    <p:sldId id="295" r:id="rId12"/>
    <p:sldId id="296" r:id="rId13"/>
    <p:sldId id="325" r:id="rId14"/>
    <p:sldId id="312" r:id="rId15"/>
    <p:sldId id="300" r:id="rId16"/>
    <p:sldId id="302" r:id="rId17"/>
    <p:sldId id="278" r:id="rId18"/>
    <p:sldId id="279" r:id="rId19"/>
    <p:sldId id="282" r:id="rId20"/>
    <p:sldId id="283" r:id="rId21"/>
    <p:sldId id="280" r:id="rId22"/>
    <p:sldId id="281" r:id="rId23"/>
    <p:sldId id="285" r:id="rId24"/>
    <p:sldId id="286" r:id="rId25"/>
    <p:sldId id="287" r:id="rId26"/>
    <p:sldId id="324" r:id="rId27"/>
    <p:sldId id="288" r:id="rId28"/>
    <p:sldId id="289" r:id="rId29"/>
    <p:sldId id="290" r:id="rId30"/>
    <p:sldId id="291" r:id="rId31"/>
    <p:sldId id="292" r:id="rId32"/>
    <p:sldId id="293" r:id="rId33"/>
    <p:sldId id="294" r:id="rId34"/>
    <p:sldId id="297" r:id="rId35"/>
    <p:sldId id="298" r:id="rId36"/>
    <p:sldId id="299" r:id="rId37"/>
    <p:sldId id="317" r:id="rId38"/>
    <p:sldId id="304" r:id="rId39"/>
    <p:sldId id="305" r:id="rId40"/>
    <p:sldId id="306" r:id="rId41"/>
    <p:sldId id="307" r:id="rId42"/>
    <p:sldId id="309" r:id="rId43"/>
    <p:sldId id="310" r:id="rId44"/>
    <p:sldId id="308" r:id="rId45"/>
    <p:sldId id="311" r:id="rId46"/>
    <p:sldId id="313" r:id="rId47"/>
    <p:sldId id="314" r:id="rId48"/>
    <p:sldId id="319" r:id="rId49"/>
    <p:sldId id="322" r:id="rId50"/>
    <p:sldId id="316" r:id="rId51"/>
    <p:sldId id="327" r:id="rId52"/>
    <p:sldId id="275" r:id="rId53"/>
  </p:sldIdLst>
  <p:sldSz cx="18288000" cy="10287000"/>
  <p:notesSz cx="6858000" cy="9144000"/>
  <p:embeddedFontLst>
    <p:embeddedFont>
      <p:font typeface="Calibri" panose="020F0502020204030204" pitchFamily="34" charset="0"/>
      <p:regular r:id="rId54"/>
      <p:bold r:id="rId55"/>
      <p:italic r:id="rId56"/>
      <p:boldItalic r:id="rId57"/>
    </p:embeddedFont>
    <p:embeddedFont>
      <p:font typeface="Comic Sans MS" panose="030F0702030302020204" pitchFamily="66" charset="0"/>
      <p:regular r:id="rId58"/>
      <p:bold r:id="rId59"/>
      <p:italic r:id="rId60"/>
      <p:boldItalic r:id="rId61"/>
    </p:embeddedFont>
    <p:embeddedFont>
      <p:font typeface="Tahoma" panose="020B0604030504040204" pitchFamily="3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ЦПТО 4" initials="Ц4" lastIdx="3" clrIdx="0">
    <p:extLst>
      <p:ext uri="{19B8F6BF-5375-455C-9EA6-DF929625EA0E}">
        <p15:presenceInfo xmlns:p15="http://schemas.microsoft.com/office/powerpoint/2012/main" userId="a3bb3cc464905c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83" autoAdjust="0"/>
    <p:restoredTop sz="94622" autoAdjust="0"/>
  </p:normalViewPr>
  <p:slideViewPr>
    <p:cSldViewPr>
      <p:cViewPr varScale="1">
        <p:scale>
          <a:sx n="68" d="100"/>
          <a:sy n="68" d="100"/>
        </p:scale>
        <p:origin x="108"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84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www.youtube.com/watch?v=O5PNSU7jVcE"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a:extLst>
              <a:ext uri="{FF2B5EF4-FFF2-40B4-BE49-F238E27FC236}">
                <a16:creationId xmlns:a16="http://schemas.microsoft.com/office/drawing/2014/main" id="{DEEF03F6-A38E-4E72-B668-E0DE9D3079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73" y="-114300"/>
            <a:ext cx="18366273" cy="10389094"/>
          </a:xfrm>
          <a:prstGeom prst="rect">
            <a:avLst/>
          </a:prstGeom>
        </p:spPr>
      </p:pic>
      <p:pic>
        <p:nvPicPr>
          <p:cNvPr id="22" name="Рисунок 21">
            <a:extLst>
              <a:ext uri="{FF2B5EF4-FFF2-40B4-BE49-F238E27FC236}">
                <a16:creationId xmlns:a16="http://schemas.microsoft.com/office/drawing/2014/main" id="{71B7F425-FB39-4BE1-A32D-6458B30944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2967454"/>
            <a:ext cx="7586393" cy="6931924"/>
          </a:xfrm>
          <a:prstGeom prst="rect">
            <a:avLst/>
          </a:prstGeom>
          <a:effectLst>
            <a:glow rad="127000">
              <a:schemeClr val="bg1"/>
            </a:glow>
          </a:effectLst>
        </p:spPr>
      </p:pic>
      <p:pic>
        <p:nvPicPr>
          <p:cNvPr id="24" name="Рисунок 23">
            <a:extLst>
              <a:ext uri="{FF2B5EF4-FFF2-40B4-BE49-F238E27FC236}">
                <a16:creationId xmlns:a16="http://schemas.microsoft.com/office/drawing/2014/main" id="{F065A258-EB3E-4FA2-9D5B-9CADFA7B5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3999" y="1854694"/>
            <a:ext cx="14741988" cy="8420100"/>
          </a:xfrm>
          <a:prstGeom prst="rect">
            <a:avLst/>
          </a:prstGeom>
          <a:effectLst>
            <a:glow rad="127000">
              <a:schemeClr val="bg1"/>
            </a:glow>
          </a:effectLst>
        </p:spPr>
      </p:pic>
      <p:pic>
        <p:nvPicPr>
          <p:cNvPr id="27" name="Рисунок 26">
            <a:extLst>
              <a:ext uri="{FF2B5EF4-FFF2-40B4-BE49-F238E27FC236}">
                <a16:creationId xmlns:a16="http://schemas.microsoft.com/office/drawing/2014/main" id="{B0F1418B-894C-4CC2-B7FD-4F4AB26065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548" y="3593012"/>
            <a:ext cx="9815411" cy="6693988"/>
          </a:xfrm>
          <a:prstGeom prst="rect">
            <a:avLst/>
          </a:prstGeom>
          <a:effectLst>
            <a:glow rad="127000">
              <a:schemeClr val="bg1">
                <a:alpha val="64000"/>
              </a:schemeClr>
            </a:glow>
          </a:effectLst>
        </p:spPr>
      </p:pic>
    </p:spTree>
    <p:extLst>
      <p:ext uri="{BB962C8B-B14F-4D97-AF65-F5344CB8AC3E}">
        <p14:creationId xmlns:p14="http://schemas.microsoft.com/office/powerpoint/2010/main" val="9586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C30BE9F-9765-4D07-88E8-835DD61778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pic>
        <p:nvPicPr>
          <p:cNvPr id="7" name="Рисунок 6">
            <a:extLst>
              <a:ext uri="{FF2B5EF4-FFF2-40B4-BE49-F238E27FC236}">
                <a16:creationId xmlns:a16="http://schemas.microsoft.com/office/drawing/2014/main" id="{B8C81A2D-F070-4C50-9732-189F0FC667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0"/>
            <a:ext cx="12522269" cy="1627773"/>
          </a:xfrm>
          <a:prstGeom prst="rect">
            <a:avLst/>
          </a:prstGeom>
          <a:effectLst>
            <a:glow rad="127000">
              <a:schemeClr val="bg1">
                <a:alpha val="62000"/>
              </a:schemeClr>
            </a:glow>
          </a:effectLst>
        </p:spPr>
      </p:pic>
      <p:graphicFrame>
        <p:nvGraphicFramePr>
          <p:cNvPr id="8" name="Таблиця 8">
            <a:extLst>
              <a:ext uri="{FF2B5EF4-FFF2-40B4-BE49-F238E27FC236}">
                <a16:creationId xmlns:a16="http://schemas.microsoft.com/office/drawing/2014/main" id="{7C003985-513E-4FFE-B23E-0586008E654F}"/>
              </a:ext>
            </a:extLst>
          </p:cNvPr>
          <p:cNvGraphicFramePr>
            <a:graphicFrameLocks noGrp="1"/>
          </p:cNvGraphicFramePr>
          <p:nvPr/>
        </p:nvGraphicFramePr>
        <p:xfrm>
          <a:off x="447983" y="1625768"/>
          <a:ext cx="10753410" cy="8242135"/>
        </p:xfrm>
        <a:graphic>
          <a:graphicData uri="http://schemas.openxmlformats.org/drawingml/2006/table">
            <a:tbl>
              <a:tblPr firstRow="1" bandRow="1">
                <a:tableStyleId>{5C22544A-7EE6-4342-B048-85BDC9FD1C3A}</a:tableStyleId>
              </a:tblPr>
              <a:tblGrid>
                <a:gridCol w="716894">
                  <a:extLst>
                    <a:ext uri="{9D8B030D-6E8A-4147-A177-3AD203B41FA5}">
                      <a16:colId xmlns:a16="http://schemas.microsoft.com/office/drawing/2014/main" val="3732248593"/>
                    </a:ext>
                  </a:extLst>
                </a:gridCol>
                <a:gridCol w="716894">
                  <a:extLst>
                    <a:ext uri="{9D8B030D-6E8A-4147-A177-3AD203B41FA5}">
                      <a16:colId xmlns:a16="http://schemas.microsoft.com/office/drawing/2014/main" val="3294894880"/>
                    </a:ext>
                  </a:extLst>
                </a:gridCol>
                <a:gridCol w="716894">
                  <a:extLst>
                    <a:ext uri="{9D8B030D-6E8A-4147-A177-3AD203B41FA5}">
                      <a16:colId xmlns:a16="http://schemas.microsoft.com/office/drawing/2014/main" val="1525672826"/>
                    </a:ext>
                  </a:extLst>
                </a:gridCol>
                <a:gridCol w="716894">
                  <a:extLst>
                    <a:ext uri="{9D8B030D-6E8A-4147-A177-3AD203B41FA5}">
                      <a16:colId xmlns:a16="http://schemas.microsoft.com/office/drawing/2014/main" val="3193606734"/>
                    </a:ext>
                  </a:extLst>
                </a:gridCol>
                <a:gridCol w="716894">
                  <a:extLst>
                    <a:ext uri="{9D8B030D-6E8A-4147-A177-3AD203B41FA5}">
                      <a16:colId xmlns:a16="http://schemas.microsoft.com/office/drawing/2014/main" val="2435376699"/>
                    </a:ext>
                  </a:extLst>
                </a:gridCol>
                <a:gridCol w="716894">
                  <a:extLst>
                    <a:ext uri="{9D8B030D-6E8A-4147-A177-3AD203B41FA5}">
                      <a16:colId xmlns:a16="http://schemas.microsoft.com/office/drawing/2014/main" val="1174013078"/>
                    </a:ext>
                  </a:extLst>
                </a:gridCol>
                <a:gridCol w="716894">
                  <a:extLst>
                    <a:ext uri="{9D8B030D-6E8A-4147-A177-3AD203B41FA5}">
                      <a16:colId xmlns:a16="http://schemas.microsoft.com/office/drawing/2014/main" val="228432057"/>
                    </a:ext>
                  </a:extLst>
                </a:gridCol>
                <a:gridCol w="716894">
                  <a:extLst>
                    <a:ext uri="{9D8B030D-6E8A-4147-A177-3AD203B41FA5}">
                      <a16:colId xmlns:a16="http://schemas.microsoft.com/office/drawing/2014/main" val="1061672615"/>
                    </a:ext>
                  </a:extLst>
                </a:gridCol>
                <a:gridCol w="716894">
                  <a:extLst>
                    <a:ext uri="{9D8B030D-6E8A-4147-A177-3AD203B41FA5}">
                      <a16:colId xmlns:a16="http://schemas.microsoft.com/office/drawing/2014/main" val="3638405774"/>
                    </a:ext>
                  </a:extLst>
                </a:gridCol>
                <a:gridCol w="716894">
                  <a:extLst>
                    <a:ext uri="{9D8B030D-6E8A-4147-A177-3AD203B41FA5}">
                      <a16:colId xmlns:a16="http://schemas.microsoft.com/office/drawing/2014/main" val="2621635757"/>
                    </a:ext>
                  </a:extLst>
                </a:gridCol>
                <a:gridCol w="716894">
                  <a:extLst>
                    <a:ext uri="{9D8B030D-6E8A-4147-A177-3AD203B41FA5}">
                      <a16:colId xmlns:a16="http://schemas.microsoft.com/office/drawing/2014/main" val="3234115727"/>
                    </a:ext>
                  </a:extLst>
                </a:gridCol>
                <a:gridCol w="716894">
                  <a:extLst>
                    <a:ext uri="{9D8B030D-6E8A-4147-A177-3AD203B41FA5}">
                      <a16:colId xmlns:a16="http://schemas.microsoft.com/office/drawing/2014/main" val="640080938"/>
                    </a:ext>
                  </a:extLst>
                </a:gridCol>
                <a:gridCol w="716894">
                  <a:extLst>
                    <a:ext uri="{9D8B030D-6E8A-4147-A177-3AD203B41FA5}">
                      <a16:colId xmlns:a16="http://schemas.microsoft.com/office/drawing/2014/main" val="1259777177"/>
                    </a:ext>
                  </a:extLst>
                </a:gridCol>
                <a:gridCol w="716894">
                  <a:extLst>
                    <a:ext uri="{9D8B030D-6E8A-4147-A177-3AD203B41FA5}">
                      <a16:colId xmlns:a16="http://schemas.microsoft.com/office/drawing/2014/main" val="1471631922"/>
                    </a:ext>
                  </a:extLst>
                </a:gridCol>
                <a:gridCol w="716894">
                  <a:extLst>
                    <a:ext uri="{9D8B030D-6E8A-4147-A177-3AD203B41FA5}">
                      <a16:colId xmlns:a16="http://schemas.microsoft.com/office/drawing/2014/main" val="1649839067"/>
                    </a:ext>
                  </a:extLst>
                </a:gridCol>
              </a:tblGrid>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М</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Ф</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В</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А</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Д</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Ж</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З</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8124235"/>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Ф</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З</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И</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Ч</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Й</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Ц</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У</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0654092"/>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У</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Щ</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З</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Д</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А</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В</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6053871"/>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Ч</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М</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И</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Т</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Ь</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У</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Ц</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8813885"/>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М</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Ч</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2777549"/>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В</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А</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Щ</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Д</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Ж</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З</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5372086"/>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У</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А</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Ь</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496835"/>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В</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А</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А</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7754914"/>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М</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И</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Ц</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И</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Ф</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Р</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В</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Ч</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5656981"/>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Ш</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М</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Т</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В</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Ц</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К</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4195062"/>
                  </a:ext>
                </a:extLst>
              </a:tr>
              <a:tr h="749285">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Ч</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П</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С</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И</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Х</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Л</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О</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Г</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Ч</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Н</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Е</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uk-UA" sz="2800" b="1" dirty="0">
                          <a:solidFill>
                            <a:schemeClr val="tx1"/>
                          </a:solidFill>
                          <a:effectLst>
                            <a:outerShdw blurRad="38100" dist="38100" dir="2700000" algn="tl">
                              <a:srgbClr val="000000">
                                <a:alpha val="43137"/>
                              </a:srgbClr>
                            </a:outerShdw>
                          </a:effectLst>
                          <a:latin typeface="Comic Sans MS" panose="030F0702030302020204" pitchFamily="66" charset="0"/>
                        </a:rPr>
                        <a:t>І</a:t>
                      </a:r>
                      <a:endParaRPr lang="ru-UA" sz="2800" b="1" dirty="0">
                        <a:solidFill>
                          <a:schemeClr val="tx1"/>
                        </a:solidFill>
                        <a:effectLst>
                          <a:outerShdw blurRad="38100" dist="38100" dir="2700000" algn="tl">
                            <a:srgbClr val="000000">
                              <a:alpha val="43137"/>
                            </a:srgbClr>
                          </a:outerShdw>
                        </a:effectLst>
                        <a:latin typeface="Comic Sans MS" panose="030F0702030302020204" pitchFamily="66"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2512124"/>
                  </a:ext>
                </a:extLst>
              </a:tr>
            </a:tbl>
          </a:graphicData>
        </a:graphic>
      </p:graphicFrame>
      <p:pic>
        <p:nvPicPr>
          <p:cNvPr id="15" name="Рисунок 14">
            <a:extLst>
              <a:ext uri="{FF2B5EF4-FFF2-40B4-BE49-F238E27FC236}">
                <a16:creationId xmlns:a16="http://schemas.microsoft.com/office/drawing/2014/main" id="{BF560D58-DB5A-4B47-8085-D34D980AEB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1840" y="1415217"/>
            <a:ext cx="8219119" cy="8661232"/>
          </a:xfrm>
          <a:prstGeom prst="rect">
            <a:avLst/>
          </a:prstGeom>
          <a:effectLst>
            <a:glow rad="127000">
              <a:schemeClr val="bg1"/>
            </a:glow>
          </a:effectLst>
        </p:spPr>
      </p:pic>
      <p:sp>
        <p:nvSpPr>
          <p:cNvPr id="16" name="TextBox 15">
            <a:extLst>
              <a:ext uri="{FF2B5EF4-FFF2-40B4-BE49-F238E27FC236}">
                <a16:creationId xmlns:a16="http://schemas.microsoft.com/office/drawing/2014/main" id="{871BF6DF-44E6-4A94-A935-ACC5A3847D57}"/>
              </a:ext>
            </a:extLst>
          </p:cNvPr>
          <p:cNvSpPr txBox="1"/>
          <p:nvPr/>
        </p:nvSpPr>
        <p:spPr>
          <a:xfrm>
            <a:off x="11672333" y="5448300"/>
            <a:ext cx="3810006" cy="2800767"/>
          </a:xfrm>
          <a:prstGeom prst="rect">
            <a:avLst/>
          </a:prstGeom>
          <a:noFill/>
        </p:spPr>
        <p:txBody>
          <a:bodyPr wrap="square" rtlCol="0">
            <a:spAutoFit/>
          </a:bodyPr>
          <a:lstStyle/>
          <a:p>
            <a:pPr algn="ctr"/>
            <a:r>
              <a:rPr lang="uk-UA" sz="44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Знайдіть у філворді </a:t>
            </a:r>
          </a:p>
          <a:p>
            <a:pPr algn="ctr"/>
            <a:r>
              <a:rPr lang="uk-UA" sz="44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5 видів насильства.</a:t>
            </a:r>
            <a:endParaRPr lang="ru-UA" sz="44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887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6159977-9CD8-404E-A59D-3EC0E3C159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7791"/>
            <a:ext cx="18669000" cy="10287000"/>
          </a:xfrm>
          <a:prstGeom prst="rect">
            <a:avLst/>
          </a:prstGeom>
        </p:spPr>
      </p:pic>
      <p:pic>
        <p:nvPicPr>
          <p:cNvPr id="4" name="Рисунок 3">
            <a:extLst>
              <a:ext uri="{FF2B5EF4-FFF2-40B4-BE49-F238E27FC236}">
                <a16:creationId xmlns:a16="http://schemas.microsoft.com/office/drawing/2014/main" id="{D3EC3B15-A104-4EE2-99EF-1AD08DEFC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32217" y="2026608"/>
            <a:ext cx="4109060" cy="8230313"/>
          </a:xfrm>
          <a:prstGeom prst="rect">
            <a:avLst/>
          </a:prstGeom>
        </p:spPr>
      </p:pic>
      <p:sp>
        <p:nvSpPr>
          <p:cNvPr id="19" name="Прямокутник: округлені кути 18">
            <a:extLst>
              <a:ext uri="{FF2B5EF4-FFF2-40B4-BE49-F238E27FC236}">
                <a16:creationId xmlns:a16="http://schemas.microsoft.com/office/drawing/2014/main" id="{6A3DBE5F-6E0E-4ECF-88D2-6F20325E0AFF}"/>
              </a:ext>
            </a:extLst>
          </p:cNvPr>
          <p:cNvSpPr/>
          <p:nvPr/>
        </p:nvSpPr>
        <p:spPr>
          <a:xfrm>
            <a:off x="2209800" y="1615133"/>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Учитель просить учня виконувати домашнє завдання.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0" name="Прямокутник: округлені кути 19">
            <a:extLst>
              <a:ext uri="{FF2B5EF4-FFF2-40B4-BE49-F238E27FC236}">
                <a16:creationId xmlns:a16="http://schemas.microsoft.com/office/drawing/2014/main" id="{96F23CAC-17D0-46C0-A41A-3289C8FED3EF}"/>
              </a:ext>
            </a:extLst>
          </p:cNvPr>
          <p:cNvSpPr/>
          <p:nvPr/>
        </p:nvSpPr>
        <p:spPr>
          <a:xfrm>
            <a:off x="114300" y="1621149"/>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2" name="Прямокутник: округлені кути 21">
            <a:extLst>
              <a:ext uri="{FF2B5EF4-FFF2-40B4-BE49-F238E27FC236}">
                <a16:creationId xmlns:a16="http://schemas.microsoft.com/office/drawing/2014/main" id="{94218B0E-3529-4A60-97B8-6A9C88C88DA5}"/>
              </a:ext>
            </a:extLst>
          </p:cNvPr>
          <p:cNvSpPr/>
          <p:nvPr/>
        </p:nvSpPr>
        <p:spPr>
          <a:xfrm>
            <a:off x="2209800" y="2930531"/>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Учень ображає іншого через зовнішність.</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3" name="Прямокутник: округлені кути 22">
            <a:extLst>
              <a:ext uri="{FF2B5EF4-FFF2-40B4-BE49-F238E27FC236}">
                <a16:creationId xmlns:a16="http://schemas.microsoft.com/office/drawing/2014/main" id="{407037B0-0504-44C3-A77F-87AA33A2680E}"/>
              </a:ext>
            </a:extLst>
          </p:cNvPr>
          <p:cNvSpPr/>
          <p:nvPr/>
        </p:nvSpPr>
        <p:spPr>
          <a:xfrm>
            <a:off x="114300" y="2936547"/>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4" name="Прямокутник: округлені кути 23">
            <a:extLst>
              <a:ext uri="{FF2B5EF4-FFF2-40B4-BE49-F238E27FC236}">
                <a16:creationId xmlns:a16="http://schemas.microsoft.com/office/drawing/2014/main" id="{25F53F05-0B3E-4474-AB62-40FEFF91CE22}"/>
              </a:ext>
            </a:extLst>
          </p:cNvPr>
          <p:cNvSpPr/>
          <p:nvPr/>
        </p:nvSpPr>
        <p:spPr>
          <a:xfrm>
            <a:off x="2209800" y="4187866"/>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У соціальних мережах група підлітків поширює фото одногрупника без його дозволу.</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5" name="Прямокутник: округлені кути 24">
            <a:extLst>
              <a:ext uri="{FF2B5EF4-FFF2-40B4-BE49-F238E27FC236}">
                <a16:creationId xmlns:a16="http://schemas.microsoft.com/office/drawing/2014/main" id="{1298DF43-D1AD-49E6-981A-2436F787DFA9}"/>
              </a:ext>
            </a:extLst>
          </p:cNvPr>
          <p:cNvSpPr/>
          <p:nvPr/>
        </p:nvSpPr>
        <p:spPr>
          <a:xfrm>
            <a:off x="114300" y="4193882"/>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6" name="Прямокутник: округлені кути 25">
            <a:extLst>
              <a:ext uri="{FF2B5EF4-FFF2-40B4-BE49-F238E27FC236}">
                <a16:creationId xmlns:a16="http://schemas.microsoft.com/office/drawing/2014/main" id="{58691FEE-3A4B-4714-B210-1349A17AE9D9}"/>
              </a:ext>
            </a:extLst>
          </p:cNvPr>
          <p:cNvSpPr/>
          <p:nvPr/>
        </p:nvSpPr>
        <p:spPr>
          <a:xfrm>
            <a:off x="2209800" y="5564285"/>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Учень розповідає у групі анекдоти.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7" name="Прямокутник: округлені кути 26">
            <a:extLst>
              <a:ext uri="{FF2B5EF4-FFF2-40B4-BE49-F238E27FC236}">
                <a16:creationId xmlns:a16="http://schemas.microsoft.com/office/drawing/2014/main" id="{B0D890A3-4F39-415C-9CB5-F17E8874CFF0}"/>
              </a:ext>
            </a:extLst>
          </p:cNvPr>
          <p:cNvSpPr/>
          <p:nvPr/>
        </p:nvSpPr>
        <p:spPr>
          <a:xfrm>
            <a:off x="114300" y="5570301"/>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8" name="Прямокутник: округлені кути 27">
            <a:extLst>
              <a:ext uri="{FF2B5EF4-FFF2-40B4-BE49-F238E27FC236}">
                <a16:creationId xmlns:a16="http://schemas.microsoft.com/office/drawing/2014/main" id="{340E7FCE-6005-4721-8A43-E2BA9A025EED}"/>
              </a:ext>
            </a:extLst>
          </p:cNvPr>
          <p:cNvSpPr/>
          <p:nvPr/>
        </p:nvSpPr>
        <p:spPr>
          <a:xfrm>
            <a:off x="2209800" y="6888657"/>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Одногрупник примушує іншого виконати за нього курсову роботу</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9" name="Прямокутник: округлені кути 28">
            <a:extLst>
              <a:ext uri="{FF2B5EF4-FFF2-40B4-BE49-F238E27FC236}">
                <a16:creationId xmlns:a16="http://schemas.microsoft.com/office/drawing/2014/main" id="{88E2B431-8B59-4FCF-8F73-A489C4C14332}"/>
              </a:ext>
            </a:extLst>
          </p:cNvPr>
          <p:cNvSpPr/>
          <p:nvPr/>
        </p:nvSpPr>
        <p:spPr>
          <a:xfrm>
            <a:off x="114300" y="6894673"/>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30" name="Прямокутник: округлені кути 29">
            <a:extLst>
              <a:ext uri="{FF2B5EF4-FFF2-40B4-BE49-F238E27FC236}">
                <a16:creationId xmlns:a16="http://schemas.microsoft.com/office/drawing/2014/main" id="{0AC72FE2-0A1C-4791-B3C5-0A0F974C8119}"/>
              </a:ext>
            </a:extLst>
          </p:cNvPr>
          <p:cNvSpPr/>
          <p:nvPr/>
        </p:nvSpPr>
        <p:spPr>
          <a:xfrm>
            <a:off x="2209800" y="8213029"/>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Друзі  після навчання грають у гру «Вибивний», яка передбачає вибивання</a:t>
            </a:r>
            <a:r>
              <a:rPr lang="en-US" sz="3200" b="1" dirty="0">
                <a:effectLst>
                  <a:glow rad="127000">
                    <a:schemeClr val="bg1"/>
                  </a:glow>
                  <a:outerShdw blurRad="38100" dist="38100" dir="2700000" algn="tl">
                    <a:srgbClr val="000000">
                      <a:alpha val="43137"/>
                    </a:srgbClr>
                  </a:outerShdw>
                </a:effectLst>
                <a:latin typeface="Comic Sans MS" panose="030F0702030302020204" pitchFamily="66" charset="0"/>
              </a:rPr>
              <a:t> </a:t>
            </a: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інших гравців </a:t>
            </a: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м</a:t>
            </a:r>
            <a:r>
              <a:rPr lang="en-US" sz="3200" b="1" dirty="0">
                <a:effectLst>
                  <a:glow rad="127000">
                    <a:schemeClr val="bg1"/>
                  </a:glow>
                  <a:outerShdw blurRad="38100" dist="38100" dir="2700000" algn="tl">
                    <a:srgbClr val="000000">
                      <a:alpha val="43137"/>
                    </a:srgbClr>
                  </a:outerShdw>
                </a:effectLst>
                <a:latin typeface="Comic Sans MS" panose="030F0702030302020204" pitchFamily="66" charset="0"/>
              </a:rPr>
              <a:t>’</a:t>
            </a: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ячем.</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31" name="Прямокутник: округлені кути 30">
            <a:extLst>
              <a:ext uri="{FF2B5EF4-FFF2-40B4-BE49-F238E27FC236}">
                <a16:creationId xmlns:a16="http://schemas.microsoft.com/office/drawing/2014/main" id="{9BD525BC-AAA3-4A8E-A031-D41770DE97AA}"/>
              </a:ext>
            </a:extLst>
          </p:cNvPr>
          <p:cNvSpPr/>
          <p:nvPr/>
        </p:nvSpPr>
        <p:spPr>
          <a:xfrm>
            <a:off x="114300" y="8219045"/>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33" name="Рисунок 32">
            <a:extLst>
              <a:ext uri="{FF2B5EF4-FFF2-40B4-BE49-F238E27FC236}">
                <a16:creationId xmlns:a16="http://schemas.microsoft.com/office/drawing/2014/main" id="{ABE421A6-B584-4F00-9E4E-1676FCD00E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060" y="2870982"/>
            <a:ext cx="1091279" cy="1237595"/>
          </a:xfrm>
          <a:prstGeom prst="rect">
            <a:avLst/>
          </a:prstGeom>
        </p:spPr>
      </p:pic>
      <p:pic>
        <p:nvPicPr>
          <p:cNvPr id="34" name="Рисунок 33">
            <a:extLst>
              <a:ext uri="{FF2B5EF4-FFF2-40B4-BE49-F238E27FC236}">
                <a16:creationId xmlns:a16="http://schemas.microsoft.com/office/drawing/2014/main" id="{2A6DD2ED-0623-4F9B-93AB-8847A3518A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059" y="4108577"/>
            <a:ext cx="1091279" cy="1237595"/>
          </a:xfrm>
          <a:prstGeom prst="rect">
            <a:avLst/>
          </a:prstGeom>
        </p:spPr>
      </p:pic>
      <p:pic>
        <p:nvPicPr>
          <p:cNvPr id="35" name="Рисунок 34">
            <a:extLst>
              <a:ext uri="{FF2B5EF4-FFF2-40B4-BE49-F238E27FC236}">
                <a16:creationId xmlns:a16="http://schemas.microsoft.com/office/drawing/2014/main" id="{D41A379E-801E-49F2-8C1B-DCF19FAFBA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059" y="6817229"/>
            <a:ext cx="1091279" cy="1237595"/>
          </a:xfrm>
          <a:prstGeom prst="rect">
            <a:avLst/>
          </a:prstGeom>
        </p:spPr>
      </p:pic>
      <p:pic>
        <p:nvPicPr>
          <p:cNvPr id="37" name="Рисунок 36">
            <a:extLst>
              <a:ext uri="{FF2B5EF4-FFF2-40B4-BE49-F238E27FC236}">
                <a16:creationId xmlns:a16="http://schemas.microsoft.com/office/drawing/2014/main" id="{D03EC8F0-D219-4DCE-B961-1B3712BD13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059" y="1529981"/>
            <a:ext cx="1121761" cy="1164437"/>
          </a:xfrm>
          <a:prstGeom prst="rect">
            <a:avLst/>
          </a:prstGeom>
        </p:spPr>
      </p:pic>
      <p:pic>
        <p:nvPicPr>
          <p:cNvPr id="38" name="Рисунок 37">
            <a:extLst>
              <a:ext uri="{FF2B5EF4-FFF2-40B4-BE49-F238E27FC236}">
                <a16:creationId xmlns:a16="http://schemas.microsoft.com/office/drawing/2014/main" id="{886D7C7F-1186-452A-ADDC-B390EB04B7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109" y="5556424"/>
            <a:ext cx="1121761" cy="1164437"/>
          </a:xfrm>
          <a:prstGeom prst="rect">
            <a:avLst/>
          </a:prstGeom>
        </p:spPr>
      </p:pic>
      <p:pic>
        <p:nvPicPr>
          <p:cNvPr id="39" name="Рисунок 38">
            <a:extLst>
              <a:ext uri="{FF2B5EF4-FFF2-40B4-BE49-F238E27FC236}">
                <a16:creationId xmlns:a16="http://schemas.microsoft.com/office/drawing/2014/main" id="{E21725B9-1C08-4E6A-9A3A-EE83BD014E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817" y="8242106"/>
            <a:ext cx="1121761" cy="1164437"/>
          </a:xfrm>
          <a:prstGeom prst="rect">
            <a:avLst/>
          </a:prstGeom>
        </p:spPr>
      </p:pic>
      <p:pic>
        <p:nvPicPr>
          <p:cNvPr id="2" name="Рисунок 1">
            <a:extLst>
              <a:ext uri="{FF2B5EF4-FFF2-40B4-BE49-F238E27FC236}">
                <a16:creationId xmlns:a16="http://schemas.microsoft.com/office/drawing/2014/main" id="{EE8D9642-BE82-4E3E-B5A8-0B87DCE5A8CF}"/>
              </a:ext>
            </a:extLst>
          </p:cNvPr>
          <p:cNvPicPr>
            <a:picLocks noChangeAspect="1"/>
          </p:cNvPicPr>
          <p:nvPr/>
        </p:nvPicPr>
        <p:blipFill>
          <a:blip r:embed="rId6"/>
          <a:srcRect l="26643"/>
          <a:stretch/>
        </p:blipFill>
        <p:spPr>
          <a:xfrm>
            <a:off x="3810000" y="-127403"/>
            <a:ext cx="9333527" cy="1877731"/>
          </a:xfrm>
          <a:prstGeom prst="rect">
            <a:avLst/>
          </a:prstGeom>
          <a:effectLst>
            <a:glow rad="127000">
              <a:schemeClr val="bg1"/>
            </a:glow>
          </a:effectLst>
        </p:spPr>
      </p:pic>
    </p:spTree>
    <p:extLst>
      <p:ext uri="{BB962C8B-B14F-4D97-AF65-F5344CB8AC3E}">
        <p14:creationId xmlns:p14="http://schemas.microsoft.com/office/powerpoint/2010/main" val="7347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6159977-9CD8-404E-A59D-3EC0E3C159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30079"/>
            <a:ext cx="18722277" cy="10287000"/>
          </a:xfrm>
          <a:prstGeom prst="rect">
            <a:avLst/>
          </a:prstGeom>
        </p:spPr>
      </p:pic>
      <p:pic>
        <p:nvPicPr>
          <p:cNvPr id="4" name="Рисунок 3">
            <a:extLst>
              <a:ext uri="{FF2B5EF4-FFF2-40B4-BE49-F238E27FC236}">
                <a16:creationId xmlns:a16="http://schemas.microsoft.com/office/drawing/2014/main" id="{D3EC3B15-A104-4EE2-99EF-1AD08DEFC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32217" y="2026608"/>
            <a:ext cx="4109060" cy="8230313"/>
          </a:xfrm>
          <a:prstGeom prst="rect">
            <a:avLst/>
          </a:prstGeom>
        </p:spPr>
      </p:pic>
      <p:sp>
        <p:nvSpPr>
          <p:cNvPr id="19" name="Прямокутник: округлені кути 18">
            <a:extLst>
              <a:ext uri="{FF2B5EF4-FFF2-40B4-BE49-F238E27FC236}">
                <a16:creationId xmlns:a16="http://schemas.microsoft.com/office/drawing/2014/main" id="{6A3DBE5F-6E0E-4ECF-88D2-6F20325E0AFF}"/>
              </a:ext>
            </a:extLst>
          </p:cNvPr>
          <p:cNvSpPr/>
          <p:nvPr/>
        </p:nvSpPr>
        <p:spPr>
          <a:xfrm>
            <a:off x="2209800" y="1615133"/>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Один учень щодня забирає гроші першокурсників.</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0" name="Прямокутник: округлені кути 19">
            <a:extLst>
              <a:ext uri="{FF2B5EF4-FFF2-40B4-BE49-F238E27FC236}">
                <a16:creationId xmlns:a16="http://schemas.microsoft.com/office/drawing/2014/main" id="{96F23CAC-17D0-46C0-A41A-3289C8FED3EF}"/>
              </a:ext>
            </a:extLst>
          </p:cNvPr>
          <p:cNvSpPr/>
          <p:nvPr/>
        </p:nvSpPr>
        <p:spPr>
          <a:xfrm>
            <a:off x="114300" y="1621149"/>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2" name="Прямокутник: округлені кути 21">
            <a:extLst>
              <a:ext uri="{FF2B5EF4-FFF2-40B4-BE49-F238E27FC236}">
                <a16:creationId xmlns:a16="http://schemas.microsoft.com/office/drawing/2014/main" id="{94218B0E-3529-4A60-97B8-6A9C88C88DA5}"/>
              </a:ext>
            </a:extLst>
          </p:cNvPr>
          <p:cNvSpPr/>
          <p:nvPr/>
        </p:nvSpPr>
        <p:spPr>
          <a:xfrm>
            <a:off x="2209800" y="2930531"/>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У сім’ї батьки сварять дитину за погані оцінки та ставлять «у куток».</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3" name="Прямокутник: округлені кути 22">
            <a:extLst>
              <a:ext uri="{FF2B5EF4-FFF2-40B4-BE49-F238E27FC236}">
                <a16:creationId xmlns:a16="http://schemas.microsoft.com/office/drawing/2014/main" id="{407037B0-0504-44C3-A77F-87AA33A2680E}"/>
              </a:ext>
            </a:extLst>
          </p:cNvPr>
          <p:cNvSpPr/>
          <p:nvPr/>
        </p:nvSpPr>
        <p:spPr>
          <a:xfrm>
            <a:off x="114300" y="2936547"/>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4" name="Прямокутник: округлені кути 23">
            <a:extLst>
              <a:ext uri="{FF2B5EF4-FFF2-40B4-BE49-F238E27FC236}">
                <a16:creationId xmlns:a16="http://schemas.microsoft.com/office/drawing/2014/main" id="{25F53F05-0B3E-4474-AB62-40FEFF91CE22}"/>
              </a:ext>
            </a:extLst>
          </p:cNvPr>
          <p:cNvSpPr/>
          <p:nvPr/>
        </p:nvSpPr>
        <p:spPr>
          <a:xfrm>
            <a:off x="2209800" y="4187866"/>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Дівчина поширює неправдиві чутки про свою подругу.</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5" name="Прямокутник: округлені кути 24">
            <a:extLst>
              <a:ext uri="{FF2B5EF4-FFF2-40B4-BE49-F238E27FC236}">
                <a16:creationId xmlns:a16="http://schemas.microsoft.com/office/drawing/2014/main" id="{1298DF43-D1AD-49E6-981A-2436F787DFA9}"/>
              </a:ext>
            </a:extLst>
          </p:cNvPr>
          <p:cNvSpPr/>
          <p:nvPr/>
        </p:nvSpPr>
        <p:spPr>
          <a:xfrm>
            <a:off x="114300" y="4193882"/>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6" name="Прямокутник: округлені кути 25">
            <a:extLst>
              <a:ext uri="{FF2B5EF4-FFF2-40B4-BE49-F238E27FC236}">
                <a16:creationId xmlns:a16="http://schemas.microsoft.com/office/drawing/2014/main" id="{58691FEE-3A4B-4714-B210-1349A17AE9D9}"/>
              </a:ext>
            </a:extLst>
          </p:cNvPr>
          <p:cNvSpPr/>
          <p:nvPr/>
        </p:nvSpPr>
        <p:spPr>
          <a:xfrm>
            <a:off x="2209800" y="5564285"/>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Учениця  систематично бере без дозволу одногрупниці особисті речі, ігноруючи її прохання не робити цього.</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7" name="Прямокутник: округлені кути 26">
            <a:extLst>
              <a:ext uri="{FF2B5EF4-FFF2-40B4-BE49-F238E27FC236}">
                <a16:creationId xmlns:a16="http://schemas.microsoft.com/office/drawing/2014/main" id="{B0D890A3-4F39-415C-9CB5-F17E8874CFF0}"/>
              </a:ext>
            </a:extLst>
          </p:cNvPr>
          <p:cNvSpPr/>
          <p:nvPr/>
        </p:nvSpPr>
        <p:spPr>
          <a:xfrm>
            <a:off x="114300" y="5570301"/>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8" name="Прямокутник: округлені кути 27">
            <a:extLst>
              <a:ext uri="{FF2B5EF4-FFF2-40B4-BE49-F238E27FC236}">
                <a16:creationId xmlns:a16="http://schemas.microsoft.com/office/drawing/2014/main" id="{340E7FCE-6005-4721-8A43-E2BA9A025EED}"/>
              </a:ext>
            </a:extLst>
          </p:cNvPr>
          <p:cNvSpPr/>
          <p:nvPr/>
        </p:nvSpPr>
        <p:spPr>
          <a:xfrm>
            <a:off x="2209800" y="6888657"/>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Друзі разом грають у футбол, і хтось випадково вдарив іншого м’ячем.</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9" name="Прямокутник: округлені кути 28">
            <a:extLst>
              <a:ext uri="{FF2B5EF4-FFF2-40B4-BE49-F238E27FC236}">
                <a16:creationId xmlns:a16="http://schemas.microsoft.com/office/drawing/2014/main" id="{88E2B431-8B59-4FCF-8F73-A489C4C14332}"/>
              </a:ext>
            </a:extLst>
          </p:cNvPr>
          <p:cNvSpPr/>
          <p:nvPr/>
        </p:nvSpPr>
        <p:spPr>
          <a:xfrm>
            <a:off x="114300" y="6894673"/>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30" name="Прямокутник: округлені кути 29">
            <a:extLst>
              <a:ext uri="{FF2B5EF4-FFF2-40B4-BE49-F238E27FC236}">
                <a16:creationId xmlns:a16="http://schemas.microsoft.com/office/drawing/2014/main" id="{0AC72FE2-0A1C-4791-B3C5-0A0F974C8119}"/>
              </a:ext>
            </a:extLst>
          </p:cNvPr>
          <p:cNvSpPr/>
          <p:nvPr/>
        </p:nvSpPr>
        <p:spPr>
          <a:xfrm>
            <a:off x="2209800" y="8213029"/>
            <a:ext cx="12115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Учитель поставив двійку за невиконане домашнє завдання.</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31" name="Прямокутник: округлені кути 30">
            <a:extLst>
              <a:ext uri="{FF2B5EF4-FFF2-40B4-BE49-F238E27FC236}">
                <a16:creationId xmlns:a16="http://schemas.microsoft.com/office/drawing/2014/main" id="{9BD525BC-AAA3-4A8E-A031-D41770DE97AA}"/>
              </a:ext>
            </a:extLst>
          </p:cNvPr>
          <p:cNvSpPr/>
          <p:nvPr/>
        </p:nvSpPr>
        <p:spPr>
          <a:xfrm>
            <a:off x="114300" y="8219045"/>
            <a:ext cx="1828800" cy="1166167"/>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33" name="Рисунок 32">
            <a:extLst>
              <a:ext uri="{FF2B5EF4-FFF2-40B4-BE49-F238E27FC236}">
                <a16:creationId xmlns:a16="http://schemas.microsoft.com/office/drawing/2014/main" id="{ABE421A6-B584-4F00-9E4E-1676FCD00E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060" y="2870982"/>
            <a:ext cx="1091279" cy="1237595"/>
          </a:xfrm>
          <a:prstGeom prst="rect">
            <a:avLst/>
          </a:prstGeom>
        </p:spPr>
      </p:pic>
      <p:pic>
        <p:nvPicPr>
          <p:cNvPr id="34" name="Рисунок 33">
            <a:extLst>
              <a:ext uri="{FF2B5EF4-FFF2-40B4-BE49-F238E27FC236}">
                <a16:creationId xmlns:a16="http://schemas.microsoft.com/office/drawing/2014/main" id="{2A6DD2ED-0623-4F9B-93AB-8847A3518A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059" y="4108577"/>
            <a:ext cx="1091279" cy="1237595"/>
          </a:xfrm>
          <a:prstGeom prst="rect">
            <a:avLst/>
          </a:prstGeom>
        </p:spPr>
      </p:pic>
      <p:pic>
        <p:nvPicPr>
          <p:cNvPr id="35" name="Рисунок 34">
            <a:extLst>
              <a:ext uri="{FF2B5EF4-FFF2-40B4-BE49-F238E27FC236}">
                <a16:creationId xmlns:a16="http://schemas.microsoft.com/office/drawing/2014/main" id="{D41A379E-801E-49F2-8C1B-DCF19FAFBA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448" y="5421451"/>
            <a:ext cx="1091279" cy="1237595"/>
          </a:xfrm>
          <a:prstGeom prst="rect">
            <a:avLst/>
          </a:prstGeom>
        </p:spPr>
      </p:pic>
      <p:pic>
        <p:nvPicPr>
          <p:cNvPr id="2" name="Рисунок 1">
            <a:extLst>
              <a:ext uri="{FF2B5EF4-FFF2-40B4-BE49-F238E27FC236}">
                <a16:creationId xmlns:a16="http://schemas.microsoft.com/office/drawing/2014/main" id="{5C147F63-000F-451E-94F7-88526BA44F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059" y="1475182"/>
            <a:ext cx="1091279" cy="1237595"/>
          </a:xfrm>
          <a:prstGeom prst="rect">
            <a:avLst/>
          </a:prstGeom>
        </p:spPr>
      </p:pic>
      <p:pic>
        <p:nvPicPr>
          <p:cNvPr id="5" name="Рисунок 4">
            <a:extLst>
              <a:ext uri="{FF2B5EF4-FFF2-40B4-BE49-F238E27FC236}">
                <a16:creationId xmlns:a16="http://schemas.microsoft.com/office/drawing/2014/main" id="{A90304BB-17DB-4975-822F-4CC3B7D8A0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206" y="6851470"/>
            <a:ext cx="1121761" cy="1164437"/>
          </a:xfrm>
          <a:prstGeom prst="rect">
            <a:avLst/>
          </a:prstGeom>
        </p:spPr>
      </p:pic>
      <p:pic>
        <p:nvPicPr>
          <p:cNvPr id="6" name="Рисунок 5">
            <a:extLst>
              <a:ext uri="{FF2B5EF4-FFF2-40B4-BE49-F238E27FC236}">
                <a16:creationId xmlns:a16="http://schemas.microsoft.com/office/drawing/2014/main" id="{B8078C2F-1464-4F31-8924-1B4F927F29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448" y="8174112"/>
            <a:ext cx="1121761" cy="1164437"/>
          </a:xfrm>
          <a:prstGeom prst="rect">
            <a:avLst/>
          </a:prstGeom>
        </p:spPr>
      </p:pic>
      <p:pic>
        <p:nvPicPr>
          <p:cNvPr id="7" name="Рисунок 6">
            <a:extLst>
              <a:ext uri="{FF2B5EF4-FFF2-40B4-BE49-F238E27FC236}">
                <a16:creationId xmlns:a16="http://schemas.microsoft.com/office/drawing/2014/main" id="{E51E10C7-B852-4ED2-8605-327823E747FA}"/>
              </a:ext>
            </a:extLst>
          </p:cNvPr>
          <p:cNvPicPr>
            <a:picLocks noChangeAspect="1"/>
          </p:cNvPicPr>
          <p:nvPr/>
        </p:nvPicPr>
        <p:blipFill>
          <a:blip r:embed="rId7"/>
          <a:srcRect l="27721"/>
          <a:stretch/>
        </p:blipFill>
        <p:spPr>
          <a:xfrm>
            <a:off x="5264873" y="-274365"/>
            <a:ext cx="9385869" cy="2133785"/>
          </a:xfrm>
          <a:prstGeom prst="rect">
            <a:avLst/>
          </a:prstGeom>
        </p:spPr>
      </p:pic>
    </p:spTree>
    <p:extLst>
      <p:ext uri="{BB962C8B-B14F-4D97-AF65-F5344CB8AC3E}">
        <p14:creationId xmlns:p14="http://schemas.microsoft.com/office/powerpoint/2010/main" val="93275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58F1F89-59CB-92F2-0BFF-0059393D30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266700"/>
            <a:ext cx="18467065" cy="10567988"/>
          </a:xfrm>
          <a:prstGeom prst="rect">
            <a:avLst/>
          </a:prstGeom>
        </p:spPr>
      </p:pic>
      <p:pic>
        <p:nvPicPr>
          <p:cNvPr id="4" name="Рисунок 3">
            <a:extLst>
              <a:ext uri="{FF2B5EF4-FFF2-40B4-BE49-F238E27FC236}">
                <a16:creationId xmlns:a16="http://schemas.microsoft.com/office/drawing/2014/main" id="{01C5F31C-1A64-E21C-7455-BC28A7770EDE}"/>
              </a:ext>
            </a:extLst>
          </p:cNvPr>
          <p:cNvPicPr>
            <a:picLocks noChangeAspect="1"/>
          </p:cNvPicPr>
          <p:nvPr/>
        </p:nvPicPr>
        <p:blipFill>
          <a:blip r:embed="rId3"/>
          <a:stretch>
            <a:fillRect/>
          </a:stretch>
        </p:blipFill>
        <p:spPr>
          <a:xfrm>
            <a:off x="3013807" y="-266700"/>
            <a:ext cx="12260386" cy="10553699"/>
          </a:xfrm>
          <a:prstGeom prst="rect">
            <a:avLst/>
          </a:prstGeom>
        </p:spPr>
      </p:pic>
    </p:spTree>
    <p:extLst>
      <p:ext uri="{BB962C8B-B14F-4D97-AF65-F5344CB8AC3E}">
        <p14:creationId xmlns:p14="http://schemas.microsoft.com/office/powerpoint/2010/main" val="364242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21A4C76-A54D-4BCF-9E52-D9E420B89E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266700"/>
            <a:ext cx="18467065" cy="10567988"/>
          </a:xfrm>
          <a:prstGeom prst="rect">
            <a:avLst/>
          </a:prstGeom>
        </p:spPr>
      </p:pic>
      <p:sp>
        <p:nvSpPr>
          <p:cNvPr id="3" name="Прямокутник: округлені кути 2">
            <a:extLst>
              <a:ext uri="{FF2B5EF4-FFF2-40B4-BE49-F238E27FC236}">
                <a16:creationId xmlns:a16="http://schemas.microsoft.com/office/drawing/2014/main" id="{3F96F87F-F862-4A4C-8358-633EC0DB0628}"/>
              </a:ext>
            </a:extLst>
          </p:cNvPr>
          <p:cNvSpPr/>
          <p:nvPr/>
        </p:nvSpPr>
        <p:spPr>
          <a:xfrm>
            <a:off x="152400" y="1810362"/>
            <a:ext cx="12268200" cy="386653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Домашнє насильство – це проблема, яка існує у багатьох сім’ях. В Україні вона стала особливо актуальною через труднощі, які переживає країна: війна, стреси, нестача грошей та інші складнощі. Але навіть у таких умовах ніхто не має права ображати інших.</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0" name="Рисунок 9">
            <a:extLst>
              <a:ext uri="{FF2B5EF4-FFF2-40B4-BE49-F238E27FC236}">
                <a16:creationId xmlns:a16="http://schemas.microsoft.com/office/drawing/2014/main" id="{C78DF127-1BDE-4B14-BEFC-F20BAE2215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07482" y="-266700"/>
            <a:ext cx="3883489" cy="4121253"/>
          </a:xfrm>
          <a:prstGeom prst="rect">
            <a:avLst/>
          </a:prstGeom>
          <a:effectLst>
            <a:glow rad="127000">
              <a:srgbClr val="FFFF00"/>
            </a:glow>
          </a:effectLst>
        </p:spPr>
      </p:pic>
      <p:sp>
        <p:nvSpPr>
          <p:cNvPr id="11" name="Прямокутник: округлені кути 10">
            <a:extLst>
              <a:ext uri="{FF2B5EF4-FFF2-40B4-BE49-F238E27FC236}">
                <a16:creationId xmlns:a16="http://schemas.microsoft.com/office/drawing/2014/main" id="{ECDCAD4B-3FB6-4B90-9D8F-43D3FD3AFE68}"/>
              </a:ext>
            </a:extLst>
          </p:cNvPr>
          <p:cNvSpPr/>
          <p:nvPr/>
        </p:nvSpPr>
        <p:spPr>
          <a:xfrm>
            <a:off x="304800" y="5971106"/>
            <a:ext cx="11125200" cy="1982023"/>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Це ситуація, коли вдома хтось поводиться погано: ображає, кричить, б’є, погрожує або змушує робити те, чого ти не хочеш.</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4" name="Рисунок 3">
            <a:extLst>
              <a:ext uri="{FF2B5EF4-FFF2-40B4-BE49-F238E27FC236}">
                <a16:creationId xmlns:a16="http://schemas.microsoft.com/office/drawing/2014/main" id="{25C05494-6AA3-4EF3-AFE6-36AC5819A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5585" y="1983286"/>
            <a:ext cx="10174696" cy="8273635"/>
          </a:xfrm>
          <a:prstGeom prst="rect">
            <a:avLst/>
          </a:prstGeom>
          <a:effectLst>
            <a:glow rad="127000">
              <a:schemeClr val="bg1"/>
            </a:glow>
          </a:effectLst>
        </p:spPr>
      </p:pic>
      <p:pic>
        <p:nvPicPr>
          <p:cNvPr id="14" name="Рисунок 13">
            <a:extLst>
              <a:ext uri="{FF2B5EF4-FFF2-40B4-BE49-F238E27FC236}">
                <a16:creationId xmlns:a16="http://schemas.microsoft.com/office/drawing/2014/main" id="{4144D17D-FEBF-4141-801E-146052BE60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0" y="-102837"/>
            <a:ext cx="14375614" cy="1999661"/>
          </a:xfrm>
          <a:prstGeom prst="rect">
            <a:avLst/>
          </a:prstGeom>
          <a:effectLst>
            <a:glow rad="127000">
              <a:schemeClr val="bg1"/>
            </a:glow>
          </a:effectLst>
        </p:spPr>
      </p:pic>
      <p:sp>
        <p:nvSpPr>
          <p:cNvPr id="12" name="TextBox 11">
            <a:hlinkClick r:id="rId6"/>
            <a:extLst>
              <a:ext uri="{FF2B5EF4-FFF2-40B4-BE49-F238E27FC236}">
                <a16:creationId xmlns:a16="http://schemas.microsoft.com/office/drawing/2014/main" id="{5BE5856D-E75F-4CBA-AE14-68BE4404515F}"/>
              </a:ext>
            </a:extLst>
          </p:cNvPr>
          <p:cNvSpPr txBox="1"/>
          <p:nvPr/>
        </p:nvSpPr>
        <p:spPr>
          <a:xfrm>
            <a:off x="1524000" y="8572305"/>
            <a:ext cx="10784540" cy="584775"/>
          </a:xfrm>
          <a:prstGeom prst="rect">
            <a:avLst/>
          </a:prstGeom>
          <a:noFill/>
        </p:spPr>
        <p:txBody>
          <a:bodyPr wrap="square">
            <a:spAutoFit/>
          </a:bodyPr>
          <a:lstStyle/>
          <a:p>
            <a:pPr algn="ctr"/>
            <a:r>
              <a:rPr lang="en-US" sz="3200" b="1" dirty="0">
                <a:solidFill>
                  <a:srgbClr val="FF0000"/>
                </a:solidFill>
                <a:effectLst>
                  <a:outerShdw blurRad="38100" dist="38100" dir="2700000" algn="tl">
                    <a:srgbClr val="000000">
                      <a:alpha val="43137"/>
                    </a:srgbClr>
                  </a:outerShdw>
                </a:effectLst>
                <a:latin typeface="Comic Sans MS" panose="030F0702030302020204" pitchFamily="66" charset="0"/>
              </a:rPr>
              <a:t>https://www.youtube.com/watch?v=O5PNSU7jVcE</a:t>
            </a:r>
            <a:endParaRPr lang="ru-UA"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12553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290D3BE-FBB3-4EFA-8D87-95BA14D37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266700"/>
            <a:ext cx="18467065" cy="10567988"/>
          </a:xfrm>
          <a:prstGeom prst="rect">
            <a:avLst/>
          </a:prstGeom>
        </p:spPr>
      </p:pic>
      <p:pic>
        <p:nvPicPr>
          <p:cNvPr id="9" name="Рисунок 8">
            <a:extLst>
              <a:ext uri="{FF2B5EF4-FFF2-40B4-BE49-F238E27FC236}">
                <a16:creationId xmlns:a16="http://schemas.microsoft.com/office/drawing/2014/main" id="{629E02A1-840E-469B-97B4-5E5301674A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259556"/>
            <a:ext cx="12475709" cy="1313984"/>
          </a:xfrm>
          <a:prstGeom prst="rect">
            <a:avLst/>
          </a:prstGeom>
          <a:effectLst>
            <a:glow rad="127000">
              <a:schemeClr val="bg1"/>
            </a:glow>
          </a:effectLst>
        </p:spPr>
      </p:pic>
      <p:pic>
        <p:nvPicPr>
          <p:cNvPr id="8" name="Рисунок 7">
            <a:extLst>
              <a:ext uri="{FF2B5EF4-FFF2-40B4-BE49-F238E27FC236}">
                <a16:creationId xmlns:a16="http://schemas.microsoft.com/office/drawing/2014/main" id="{EDD309A8-E129-4EDB-9418-17A3BAB3FE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7400" y="1828367"/>
            <a:ext cx="7651143" cy="7657240"/>
          </a:xfrm>
          <a:prstGeom prst="rect">
            <a:avLst/>
          </a:prstGeom>
          <a:effectLst>
            <a:glow rad="127000">
              <a:schemeClr val="bg1"/>
            </a:glow>
          </a:effectLst>
        </p:spPr>
      </p:pic>
      <p:sp>
        <p:nvSpPr>
          <p:cNvPr id="5" name="Прямокутник: округлені кути 4">
            <a:extLst>
              <a:ext uri="{FF2B5EF4-FFF2-40B4-BE49-F238E27FC236}">
                <a16:creationId xmlns:a16="http://schemas.microsoft.com/office/drawing/2014/main" id="{0E1CA48C-9BFD-43CC-9794-75E8FD174A2D}"/>
              </a:ext>
            </a:extLst>
          </p:cNvPr>
          <p:cNvSpPr/>
          <p:nvPr/>
        </p:nvSpPr>
        <p:spPr>
          <a:xfrm>
            <a:off x="304800" y="306523"/>
            <a:ext cx="5410200" cy="9701871"/>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Аб’юз </a:t>
            </a:r>
          </a:p>
          <a:p>
            <a:pPr algn="ctr"/>
            <a:r>
              <a:rPr lang="ru-RU" sz="40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(від англ. abuse — зловживання) </a:t>
            </a: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 це особливий вид насильства, коли одна людина постійно контролює, принижує або шкодить іншій, використовуючи свою владу чи силу. </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14B3D9E2-A995-4138-BDF8-23175D261F7D}"/>
              </a:ext>
            </a:extLst>
          </p:cNvPr>
          <p:cNvSpPr/>
          <p:nvPr/>
        </p:nvSpPr>
        <p:spPr>
          <a:xfrm>
            <a:off x="13037517" y="114300"/>
            <a:ext cx="5105400" cy="9894094"/>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5400" b="1" dirty="0">
                <a:effectLst>
                  <a:glow rad="127000">
                    <a:schemeClr val="bg1"/>
                  </a:glow>
                  <a:outerShdw blurRad="38100" dist="38100" dir="2700000" algn="tl">
                    <a:srgbClr val="000000">
                      <a:alpha val="43137"/>
                    </a:srgbClr>
                  </a:outerShdw>
                </a:effectLst>
                <a:latin typeface="Comic Sans MS" panose="030F0702030302020204" pitchFamily="66" charset="0"/>
              </a:rPr>
              <a:t>Аб'юз може тривати довго, і жертва часто не одразу розуміє, що з нею поводяться неправильно.</a:t>
            </a:r>
            <a:endParaRPr lang="ru-UA" sz="5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69911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A6E45F0-4A45-4026-AB4D-C1BBE0507E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6" name="Стрілка: вправо з вирізом 5">
            <a:extLst>
              <a:ext uri="{FF2B5EF4-FFF2-40B4-BE49-F238E27FC236}">
                <a16:creationId xmlns:a16="http://schemas.microsoft.com/office/drawing/2014/main" id="{469974FA-DA58-4BCC-86A3-1C548C9109A9}"/>
              </a:ext>
            </a:extLst>
          </p:cNvPr>
          <p:cNvSpPr/>
          <p:nvPr/>
        </p:nvSpPr>
        <p:spPr>
          <a:xfrm rot="507677">
            <a:off x="635297" y="1619054"/>
            <a:ext cx="6799819" cy="1888018"/>
          </a:xfrm>
          <a:prstGeom prst="notchedRightArrow">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Він завжди хоче бути головним</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3" name="Рисунок 2">
            <a:extLst>
              <a:ext uri="{FF2B5EF4-FFF2-40B4-BE49-F238E27FC236}">
                <a16:creationId xmlns:a16="http://schemas.microsoft.com/office/drawing/2014/main" id="{68405D53-3AD8-4C65-9866-CDEE706310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0092" y="2732104"/>
            <a:ext cx="6212362" cy="5651482"/>
          </a:xfrm>
          <a:prstGeom prst="rect">
            <a:avLst/>
          </a:prstGeom>
          <a:effectLst>
            <a:glow rad="127000">
              <a:schemeClr val="bg1"/>
            </a:glow>
          </a:effectLst>
        </p:spPr>
      </p:pic>
      <p:sp>
        <p:nvSpPr>
          <p:cNvPr id="8" name="Стрілка: вправо з вирізом 7">
            <a:extLst>
              <a:ext uri="{FF2B5EF4-FFF2-40B4-BE49-F238E27FC236}">
                <a16:creationId xmlns:a16="http://schemas.microsoft.com/office/drawing/2014/main" id="{240CF65C-FD66-4547-8467-0A7528C40D0F}"/>
              </a:ext>
            </a:extLst>
          </p:cNvPr>
          <p:cNvSpPr/>
          <p:nvPr/>
        </p:nvSpPr>
        <p:spPr>
          <a:xfrm>
            <a:off x="489656" y="4315142"/>
            <a:ext cx="6172200" cy="1888018"/>
          </a:xfrm>
          <a:prstGeom prst="notchedRightArrow">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Ображає словами</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Стрілка: вправо з вирізом 8">
            <a:extLst>
              <a:ext uri="{FF2B5EF4-FFF2-40B4-BE49-F238E27FC236}">
                <a16:creationId xmlns:a16="http://schemas.microsoft.com/office/drawing/2014/main" id="{92D55C52-C90E-46C1-B349-3FADA75B826E}"/>
              </a:ext>
            </a:extLst>
          </p:cNvPr>
          <p:cNvSpPr/>
          <p:nvPr/>
        </p:nvSpPr>
        <p:spPr>
          <a:xfrm rot="21101733">
            <a:off x="197876" y="6773262"/>
            <a:ext cx="7014411" cy="1888018"/>
          </a:xfrm>
          <a:prstGeom prst="notchedRightArrow">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Залякує або погрожує</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0" name="Стрілка: вправо з вирізом 9">
            <a:extLst>
              <a:ext uri="{FF2B5EF4-FFF2-40B4-BE49-F238E27FC236}">
                <a16:creationId xmlns:a16="http://schemas.microsoft.com/office/drawing/2014/main" id="{E400696D-DCF6-410D-BFA9-DB5FD4E8E9E7}"/>
              </a:ext>
            </a:extLst>
          </p:cNvPr>
          <p:cNvSpPr/>
          <p:nvPr/>
        </p:nvSpPr>
        <p:spPr>
          <a:xfrm rot="20918231" flipH="1">
            <a:off x="11887200" y="1479543"/>
            <a:ext cx="6400800" cy="1888018"/>
          </a:xfrm>
          <a:prstGeom prst="notchedRightArrow">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Контролює</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1" name="Стрілка: вправо з вирізом 10">
            <a:extLst>
              <a:ext uri="{FF2B5EF4-FFF2-40B4-BE49-F238E27FC236}">
                <a16:creationId xmlns:a16="http://schemas.microsoft.com/office/drawing/2014/main" id="{9A7C9C7C-6605-4183-BEC2-06667F5DB562}"/>
              </a:ext>
            </a:extLst>
          </p:cNvPr>
          <p:cNvSpPr/>
          <p:nvPr/>
        </p:nvSpPr>
        <p:spPr>
          <a:xfrm flipH="1">
            <a:off x="12801600" y="4016341"/>
            <a:ext cx="5486400" cy="1888018"/>
          </a:xfrm>
          <a:prstGeom prst="notchedRightArrow">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Проявляє фізичну жорстокість</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Стрілка: вправо з вирізом 11">
            <a:extLst>
              <a:ext uri="{FF2B5EF4-FFF2-40B4-BE49-F238E27FC236}">
                <a16:creationId xmlns:a16="http://schemas.microsoft.com/office/drawing/2014/main" id="{61A82B72-90F1-48C6-9FA5-9B4B673809C0}"/>
              </a:ext>
            </a:extLst>
          </p:cNvPr>
          <p:cNvSpPr/>
          <p:nvPr/>
        </p:nvSpPr>
        <p:spPr>
          <a:xfrm rot="785156" flipH="1">
            <a:off x="12123137" y="6833393"/>
            <a:ext cx="6400800" cy="1888018"/>
          </a:xfrm>
          <a:prstGeom prst="notchedRightArrow">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Змушує відчувати себе винним</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5" name="Рисунок 4">
            <a:extLst>
              <a:ext uri="{FF2B5EF4-FFF2-40B4-BE49-F238E27FC236}">
                <a16:creationId xmlns:a16="http://schemas.microsoft.com/office/drawing/2014/main" id="{AD11BC5D-D97E-4CD4-9A30-8E849BD890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3134" y="149314"/>
            <a:ext cx="12908147" cy="1358752"/>
          </a:xfrm>
          <a:prstGeom prst="rect">
            <a:avLst/>
          </a:prstGeom>
          <a:effectLst>
            <a:glow rad="127000">
              <a:schemeClr val="bg1"/>
            </a:glow>
          </a:effectLst>
        </p:spPr>
      </p:pic>
    </p:spTree>
    <p:extLst>
      <p:ext uri="{BB962C8B-B14F-4D97-AF65-F5344CB8AC3E}">
        <p14:creationId xmlns:p14="http://schemas.microsoft.com/office/powerpoint/2010/main" val="25373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304800" y="1700226"/>
            <a:ext cx="12877800" cy="359506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Це будь-який навмисний фізичний вплив на людину, який завдає шкоди її здоров’ю, викликає біль, травми чи навіть загрожує життю. </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90023DC4-DC8E-42A5-9C4D-ACE2976074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2657" y="0"/>
            <a:ext cx="11847486" cy="1700226"/>
          </a:xfrm>
          <a:prstGeom prst="rect">
            <a:avLst/>
          </a:prstGeom>
          <a:effectLst>
            <a:glow rad="127000">
              <a:schemeClr val="bg1"/>
            </a:glow>
            <a:outerShdw blurRad="50800" dist="38100" dir="5400000" algn="t" rotWithShape="0">
              <a:prstClr val="black">
                <a:alpha val="40000"/>
              </a:prstClr>
            </a:outerShdw>
          </a:effectLst>
        </p:spPr>
      </p:pic>
      <p:pic>
        <p:nvPicPr>
          <p:cNvPr id="7" name="Рисунок 6">
            <a:extLst>
              <a:ext uri="{FF2B5EF4-FFF2-40B4-BE49-F238E27FC236}">
                <a16:creationId xmlns:a16="http://schemas.microsoft.com/office/drawing/2014/main" id="{8858BC70-7441-4FD2-8C9C-1ED9815B07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296400" y="2962370"/>
            <a:ext cx="12777531" cy="7302572"/>
          </a:xfrm>
          <a:prstGeom prst="rect">
            <a:avLst/>
          </a:prstGeom>
          <a:effectLst>
            <a:glow rad="127000">
              <a:schemeClr val="bg1"/>
            </a:glow>
          </a:effectLst>
        </p:spPr>
      </p:pic>
      <p:pic>
        <p:nvPicPr>
          <p:cNvPr id="8" name="Рисунок 7">
            <a:extLst>
              <a:ext uri="{FF2B5EF4-FFF2-40B4-BE49-F238E27FC236}">
                <a16:creationId xmlns:a16="http://schemas.microsoft.com/office/drawing/2014/main" id="{C586B9D8-2974-4B26-B3C3-1DD91064E1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9600" y="5827216"/>
            <a:ext cx="5334515" cy="4541177"/>
          </a:xfrm>
          <a:prstGeom prst="rect">
            <a:avLst/>
          </a:prstGeom>
          <a:effectLst>
            <a:glow rad="127000">
              <a:schemeClr val="bg1"/>
            </a:glow>
          </a:effectLst>
        </p:spPr>
      </p:pic>
      <p:sp>
        <p:nvSpPr>
          <p:cNvPr id="9" name="Прямокутник: округлені кути 8">
            <a:extLst>
              <a:ext uri="{FF2B5EF4-FFF2-40B4-BE49-F238E27FC236}">
                <a16:creationId xmlns:a16="http://schemas.microsoft.com/office/drawing/2014/main" id="{6422A778-C09F-409E-A8E8-6E0B9893B626}"/>
              </a:ext>
            </a:extLst>
          </p:cNvPr>
          <p:cNvSpPr/>
          <p:nvPr/>
        </p:nvSpPr>
        <p:spPr>
          <a:xfrm>
            <a:off x="280737" y="5492402"/>
            <a:ext cx="8153400" cy="454117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Це найпомітніша форма насильства, яка часто залишає видимі сліди на тілі, але також може мати серйозні психологічні наслідки.</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3813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379" y="0"/>
            <a:ext cx="18440400" cy="10287000"/>
          </a:xfrm>
          <a:prstGeom prst="rect">
            <a:avLst/>
          </a:prstGeom>
        </p:spPr>
      </p:pic>
      <p:pic>
        <p:nvPicPr>
          <p:cNvPr id="5" name="Рисунок 4">
            <a:extLst>
              <a:ext uri="{FF2B5EF4-FFF2-40B4-BE49-F238E27FC236}">
                <a16:creationId xmlns:a16="http://schemas.microsoft.com/office/drawing/2014/main" id="{D078CFAB-25A1-4CBA-9E0E-7A15E6CD1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2804" y="0"/>
            <a:ext cx="13307192" cy="1595708"/>
          </a:xfrm>
          <a:prstGeom prst="rect">
            <a:avLst/>
          </a:prstGeom>
          <a:effectLst>
            <a:glow rad="127000">
              <a:schemeClr val="bg1"/>
            </a:glow>
            <a:outerShdw blurRad="50800" dist="38100" dir="5400000" algn="t" rotWithShape="0">
              <a:prstClr val="black">
                <a:alpha val="40000"/>
              </a:prstClr>
            </a:outerShdw>
          </a:effectLst>
        </p:spPr>
      </p:pic>
      <p:grpSp>
        <p:nvGrpSpPr>
          <p:cNvPr id="13" name="Групувати 12">
            <a:extLst>
              <a:ext uri="{FF2B5EF4-FFF2-40B4-BE49-F238E27FC236}">
                <a16:creationId xmlns:a16="http://schemas.microsoft.com/office/drawing/2014/main" id="{0BF1FCF1-66EA-45BA-B447-47A2A5B02CA5}"/>
              </a:ext>
            </a:extLst>
          </p:cNvPr>
          <p:cNvGrpSpPr/>
          <p:nvPr/>
        </p:nvGrpSpPr>
        <p:grpSpPr>
          <a:xfrm>
            <a:off x="304800" y="1393162"/>
            <a:ext cx="12877800" cy="1404942"/>
            <a:chOff x="304800" y="1393162"/>
            <a:chExt cx="12877800" cy="1404942"/>
          </a:xfrm>
        </p:grpSpPr>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304800" y="1393162"/>
              <a:ext cx="12877800" cy="1404942"/>
            </a:xfrm>
            <a:prstGeom prst="roundRect">
              <a:avLst>
                <a:gd name="adj" fmla="val 50000"/>
              </a:avLst>
            </a:prstGeom>
            <a:solidFill>
              <a:schemeClr val="bg1">
                <a:alpha val="83000"/>
              </a:schemeClr>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Удари (руками, ногами, предметами).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Прямокутник: округлені кути 11">
              <a:extLst>
                <a:ext uri="{FF2B5EF4-FFF2-40B4-BE49-F238E27FC236}">
                  <a16:creationId xmlns:a16="http://schemas.microsoft.com/office/drawing/2014/main" id="{495E30BC-5CCD-4522-AE05-ECDB2A1783FF}"/>
                </a:ext>
              </a:extLst>
            </p:cNvPr>
            <p:cNvSpPr/>
            <p:nvPr/>
          </p:nvSpPr>
          <p:spPr>
            <a:xfrm>
              <a:off x="350855" y="1487298"/>
              <a:ext cx="1219200" cy="1216670"/>
            </a:xfrm>
            <a:prstGeom prst="roundRect">
              <a:avLst>
                <a:gd name="adj" fmla="val 50000"/>
              </a:avLst>
            </a:prstGeom>
            <a:solidFill>
              <a:srgbClr val="7030A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1</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14" name="Групувати 13">
            <a:extLst>
              <a:ext uri="{FF2B5EF4-FFF2-40B4-BE49-F238E27FC236}">
                <a16:creationId xmlns:a16="http://schemas.microsoft.com/office/drawing/2014/main" id="{1649D2C5-79A7-4EB7-AAE0-5129A406C3FE}"/>
              </a:ext>
            </a:extLst>
          </p:cNvPr>
          <p:cNvGrpSpPr/>
          <p:nvPr/>
        </p:nvGrpSpPr>
        <p:grpSpPr>
          <a:xfrm>
            <a:off x="350855" y="2999029"/>
            <a:ext cx="12877800" cy="1404942"/>
            <a:chOff x="304800" y="1393162"/>
            <a:chExt cx="12877800" cy="1404942"/>
          </a:xfrm>
        </p:grpSpPr>
        <p:sp>
          <p:nvSpPr>
            <p:cNvPr id="15" name="Прямокутник: округлені кути 14">
              <a:extLst>
                <a:ext uri="{FF2B5EF4-FFF2-40B4-BE49-F238E27FC236}">
                  <a16:creationId xmlns:a16="http://schemas.microsoft.com/office/drawing/2014/main" id="{D0B892F1-5E65-4183-B00E-884251C6F542}"/>
                </a:ext>
              </a:extLst>
            </p:cNvPr>
            <p:cNvSpPr/>
            <p:nvPr/>
          </p:nvSpPr>
          <p:spPr>
            <a:xfrm>
              <a:off x="304800" y="1393162"/>
              <a:ext cx="12877800" cy="1404942"/>
            </a:xfrm>
            <a:prstGeom prst="roundRect">
              <a:avLst>
                <a:gd name="adj" fmla="val 50000"/>
              </a:avLst>
            </a:prstGeom>
            <a:solidFill>
              <a:schemeClr val="bg1">
                <a:alpha val="83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Штовхання, заламування рук, удушення.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6" name="Прямокутник: округлені кути 15">
              <a:extLst>
                <a:ext uri="{FF2B5EF4-FFF2-40B4-BE49-F238E27FC236}">
                  <a16:creationId xmlns:a16="http://schemas.microsoft.com/office/drawing/2014/main" id="{4F3FBF08-371F-4768-9029-59EAFC6D052E}"/>
                </a:ext>
              </a:extLst>
            </p:cNvPr>
            <p:cNvSpPr/>
            <p:nvPr/>
          </p:nvSpPr>
          <p:spPr>
            <a:xfrm>
              <a:off x="350855" y="1487298"/>
              <a:ext cx="1219200" cy="1216670"/>
            </a:xfrm>
            <a:prstGeom prst="roundRect">
              <a:avLst>
                <a:gd name="adj" fmla="val 50000"/>
              </a:avLst>
            </a:prstGeom>
            <a:solidFill>
              <a:srgbClr val="00B0F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2</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17" name="Групувати 16">
            <a:extLst>
              <a:ext uri="{FF2B5EF4-FFF2-40B4-BE49-F238E27FC236}">
                <a16:creationId xmlns:a16="http://schemas.microsoft.com/office/drawing/2014/main" id="{2186098F-BD4C-48C4-AAD9-75DC514476E2}"/>
              </a:ext>
            </a:extLst>
          </p:cNvPr>
          <p:cNvGrpSpPr/>
          <p:nvPr/>
        </p:nvGrpSpPr>
        <p:grpSpPr>
          <a:xfrm>
            <a:off x="408942" y="4592449"/>
            <a:ext cx="12877800" cy="1404942"/>
            <a:chOff x="304800" y="1393162"/>
            <a:chExt cx="12877800" cy="1404942"/>
          </a:xfrm>
        </p:grpSpPr>
        <p:sp>
          <p:nvSpPr>
            <p:cNvPr id="18" name="Прямокутник: округлені кути 17">
              <a:extLst>
                <a:ext uri="{FF2B5EF4-FFF2-40B4-BE49-F238E27FC236}">
                  <a16:creationId xmlns:a16="http://schemas.microsoft.com/office/drawing/2014/main" id="{292DF929-CF70-444F-B4F9-4180C2F317FD}"/>
                </a:ext>
              </a:extLst>
            </p:cNvPr>
            <p:cNvSpPr/>
            <p:nvPr/>
          </p:nvSpPr>
          <p:spPr>
            <a:xfrm>
              <a:off x="304800" y="1393162"/>
              <a:ext cx="12877800" cy="1404942"/>
            </a:xfrm>
            <a:prstGeom prst="roundRect">
              <a:avLst>
                <a:gd name="adj" fmla="val 50000"/>
              </a:avLst>
            </a:prstGeom>
            <a:solidFill>
              <a:schemeClr val="bg1">
                <a:alpha val="83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Позбавлення їжі, води чи медичної</a:t>
              </a:r>
            </a:p>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 допомоги.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9" name="Прямокутник: округлені кути 18">
              <a:extLst>
                <a:ext uri="{FF2B5EF4-FFF2-40B4-BE49-F238E27FC236}">
                  <a16:creationId xmlns:a16="http://schemas.microsoft.com/office/drawing/2014/main" id="{250C5BA7-C02B-49B7-B456-D31D5A6998F0}"/>
                </a:ext>
              </a:extLst>
            </p:cNvPr>
            <p:cNvSpPr/>
            <p:nvPr/>
          </p:nvSpPr>
          <p:spPr>
            <a:xfrm>
              <a:off x="350855" y="1487298"/>
              <a:ext cx="1219200" cy="1216670"/>
            </a:xfrm>
            <a:prstGeom prst="roundRect">
              <a:avLst>
                <a:gd name="adj" fmla="val 5000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3</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20" name="Групувати 19">
            <a:extLst>
              <a:ext uri="{FF2B5EF4-FFF2-40B4-BE49-F238E27FC236}">
                <a16:creationId xmlns:a16="http://schemas.microsoft.com/office/drawing/2014/main" id="{D61E0CF8-84E2-49C5-8DDF-365990089793}"/>
              </a:ext>
            </a:extLst>
          </p:cNvPr>
          <p:cNvGrpSpPr/>
          <p:nvPr/>
        </p:nvGrpSpPr>
        <p:grpSpPr>
          <a:xfrm>
            <a:off x="396910" y="6185869"/>
            <a:ext cx="12877800" cy="1404942"/>
            <a:chOff x="304800" y="1393162"/>
            <a:chExt cx="12877800" cy="1404942"/>
          </a:xfrm>
        </p:grpSpPr>
        <p:sp>
          <p:nvSpPr>
            <p:cNvPr id="21" name="Прямокутник: округлені кути 20">
              <a:extLst>
                <a:ext uri="{FF2B5EF4-FFF2-40B4-BE49-F238E27FC236}">
                  <a16:creationId xmlns:a16="http://schemas.microsoft.com/office/drawing/2014/main" id="{24E86BFB-5D76-4168-8EB3-73B306751D80}"/>
                </a:ext>
              </a:extLst>
            </p:cNvPr>
            <p:cNvSpPr/>
            <p:nvPr/>
          </p:nvSpPr>
          <p:spPr>
            <a:xfrm>
              <a:off x="304800" y="1393162"/>
              <a:ext cx="12877800" cy="1404942"/>
            </a:xfrm>
            <a:prstGeom prst="roundRect">
              <a:avLst>
                <a:gd name="adj" fmla="val 50000"/>
              </a:avLst>
            </a:prstGeom>
            <a:solidFill>
              <a:schemeClr val="bg1">
                <a:alpha val="83000"/>
              </a:schemeClr>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Заподіяння опіків, порізів чи інших травм.</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2" name="Прямокутник: округлені кути 21">
              <a:extLst>
                <a:ext uri="{FF2B5EF4-FFF2-40B4-BE49-F238E27FC236}">
                  <a16:creationId xmlns:a16="http://schemas.microsoft.com/office/drawing/2014/main" id="{9E336C5A-A453-4FCF-A2C6-0AE2D9942771}"/>
                </a:ext>
              </a:extLst>
            </p:cNvPr>
            <p:cNvSpPr/>
            <p:nvPr/>
          </p:nvSpPr>
          <p:spPr>
            <a:xfrm>
              <a:off x="350855" y="1487298"/>
              <a:ext cx="1219200" cy="1216670"/>
            </a:xfrm>
            <a:prstGeom prst="roundRect">
              <a:avLst>
                <a:gd name="adj" fmla="val 50000"/>
              </a:avLst>
            </a:prstGeom>
            <a:solidFill>
              <a:srgbClr val="92D05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4</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23" name="Групувати 22">
            <a:extLst>
              <a:ext uri="{FF2B5EF4-FFF2-40B4-BE49-F238E27FC236}">
                <a16:creationId xmlns:a16="http://schemas.microsoft.com/office/drawing/2014/main" id="{80AAC007-12A5-450B-A572-067A1D21756D}"/>
              </a:ext>
            </a:extLst>
          </p:cNvPr>
          <p:cNvGrpSpPr/>
          <p:nvPr/>
        </p:nvGrpSpPr>
        <p:grpSpPr>
          <a:xfrm>
            <a:off x="428994" y="7700412"/>
            <a:ext cx="12877800" cy="1404942"/>
            <a:chOff x="304800" y="1393162"/>
            <a:chExt cx="12877800" cy="1404942"/>
          </a:xfrm>
        </p:grpSpPr>
        <p:sp>
          <p:nvSpPr>
            <p:cNvPr id="24" name="Прямокутник: округлені кути 23">
              <a:extLst>
                <a:ext uri="{FF2B5EF4-FFF2-40B4-BE49-F238E27FC236}">
                  <a16:creationId xmlns:a16="http://schemas.microsoft.com/office/drawing/2014/main" id="{3E0FADDB-E178-46F2-87DE-83F8AA0D3B28}"/>
                </a:ext>
              </a:extLst>
            </p:cNvPr>
            <p:cNvSpPr/>
            <p:nvPr/>
          </p:nvSpPr>
          <p:spPr>
            <a:xfrm>
              <a:off x="304800" y="1393162"/>
              <a:ext cx="12877800" cy="1404942"/>
            </a:xfrm>
            <a:prstGeom prst="roundRect">
              <a:avLst>
                <a:gd name="adj" fmla="val 50000"/>
              </a:avLst>
            </a:prstGeom>
            <a:solidFill>
              <a:schemeClr val="bg1">
                <a:alpha val="83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Насильницьке утримання </a:t>
              </a:r>
            </a:p>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(зв’язування, ізоляція).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5" name="Прямокутник: округлені кути 24">
              <a:extLst>
                <a:ext uri="{FF2B5EF4-FFF2-40B4-BE49-F238E27FC236}">
                  <a16:creationId xmlns:a16="http://schemas.microsoft.com/office/drawing/2014/main" id="{603F3713-5669-463A-AD04-BD37AA519482}"/>
                </a:ext>
              </a:extLst>
            </p:cNvPr>
            <p:cNvSpPr/>
            <p:nvPr/>
          </p:nvSpPr>
          <p:spPr>
            <a:xfrm>
              <a:off x="350855" y="1487298"/>
              <a:ext cx="1219200" cy="1216670"/>
            </a:xfrm>
            <a:prstGeom prst="roundRect">
              <a:avLst>
                <a:gd name="adj" fmla="val 50000"/>
              </a:avLst>
            </a:prstGeom>
            <a:solidFill>
              <a:srgbClr val="FFFF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5</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pic>
        <p:nvPicPr>
          <p:cNvPr id="31" name="Рисунок 30">
            <a:extLst>
              <a:ext uri="{FF2B5EF4-FFF2-40B4-BE49-F238E27FC236}">
                <a16:creationId xmlns:a16="http://schemas.microsoft.com/office/drawing/2014/main" id="{BCC7A12A-ED4B-4CFE-A861-2164449E0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42328">
            <a:off x="15656958" y="414309"/>
            <a:ext cx="2152075" cy="2145978"/>
          </a:xfrm>
          <a:prstGeom prst="rect">
            <a:avLst/>
          </a:prstGeom>
        </p:spPr>
      </p:pic>
      <p:pic>
        <p:nvPicPr>
          <p:cNvPr id="32" name="Рисунок 31">
            <a:extLst>
              <a:ext uri="{FF2B5EF4-FFF2-40B4-BE49-F238E27FC236}">
                <a16:creationId xmlns:a16="http://schemas.microsoft.com/office/drawing/2014/main" id="{285CF2D3-B639-4E1E-8DFB-A0DDB777E1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6600" y="1880816"/>
            <a:ext cx="7654409" cy="8383989"/>
          </a:xfrm>
          <a:prstGeom prst="rect">
            <a:avLst/>
          </a:prstGeom>
          <a:effectLst>
            <a:glow rad="127000">
              <a:schemeClr val="bg1"/>
            </a:glow>
          </a:effectLst>
        </p:spPr>
      </p:pic>
    </p:spTree>
    <p:extLst>
      <p:ext uri="{BB962C8B-B14F-4D97-AF65-F5344CB8AC3E}">
        <p14:creationId xmlns:p14="http://schemas.microsoft.com/office/powerpoint/2010/main" val="419198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144379" y="3870935"/>
            <a:ext cx="3894221" cy="588722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рани, синці, переломи, пошкодження органів, хронічні захворювання.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1" name="Прямокутник: округлені кути 10">
            <a:extLst>
              <a:ext uri="{FF2B5EF4-FFF2-40B4-BE49-F238E27FC236}">
                <a16:creationId xmlns:a16="http://schemas.microsoft.com/office/drawing/2014/main" id="{9A34B39E-C63D-4AFE-A7D3-18666B0E16B5}"/>
              </a:ext>
            </a:extLst>
          </p:cNvPr>
          <p:cNvSpPr/>
          <p:nvPr/>
        </p:nvSpPr>
        <p:spPr>
          <a:xfrm>
            <a:off x="4343400" y="3870935"/>
            <a:ext cx="4038600" cy="588722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страх, стрес, пост-травматичний синдром, тривожність.</a:t>
            </a:r>
            <a:endPar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Прямокутник: округлені кути 11">
            <a:extLst>
              <a:ext uri="{FF2B5EF4-FFF2-40B4-BE49-F238E27FC236}">
                <a16:creationId xmlns:a16="http://schemas.microsoft.com/office/drawing/2014/main" id="{B9CA4602-FB91-4174-85AA-79BB0DBFCCEF}"/>
              </a:ext>
            </a:extLst>
          </p:cNvPr>
          <p:cNvSpPr/>
          <p:nvPr/>
        </p:nvSpPr>
        <p:spPr>
          <a:xfrm>
            <a:off x="14068926" y="3817206"/>
            <a:ext cx="3894221" cy="5938311"/>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ізоляція, втрата довіри до людей.</a:t>
            </a:r>
            <a:endPar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Прямокутник: округлені кути 12">
            <a:extLst>
              <a:ext uri="{FF2B5EF4-FFF2-40B4-BE49-F238E27FC236}">
                <a16:creationId xmlns:a16="http://schemas.microsoft.com/office/drawing/2014/main" id="{92A98BF7-1C73-47F3-BC03-20E10739DAEB}"/>
              </a:ext>
            </a:extLst>
          </p:cNvPr>
          <p:cNvSpPr/>
          <p:nvPr/>
        </p:nvSpPr>
        <p:spPr>
          <a:xfrm>
            <a:off x="144379" y="2915427"/>
            <a:ext cx="3733800" cy="955508"/>
          </a:xfrm>
          <a:prstGeom prst="roundRect">
            <a:avLst>
              <a:gd name="adj" fmla="val 5000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Фізичні:</a:t>
            </a:r>
          </a:p>
        </p:txBody>
      </p:sp>
      <p:sp>
        <p:nvSpPr>
          <p:cNvPr id="14" name="Прямокутник: округлені кути 13">
            <a:extLst>
              <a:ext uri="{FF2B5EF4-FFF2-40B4-BE49-F238E27FC236}">
                <a16:creationId xmlns:a16="http://schemas.microsoft.com/office/drawing/2014/main" id="{71244177-1A01-49CE-A731-9CDF858CD119}"/>
              </a:ext>
            </a:extLst>
          </p:cNvPr>
          <p:cNvSpPr/>
          <p:nvPr/>
        </p:nvSpPr>
        <p:spPr>
          <a:xfrm>
            <a:off x="4038600" y="2869681"/>
            <a:ext cx="4648200" cy="955508"/>
          </a:xfrm>
          <a:prstGeom prst="roundRect">
            <a:avLst>
              <a:gd name="adj" fmla="val 5000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Психологічні:</a:t>
            </a:r>
          </a:p>
        </p:txBody>
      </p:sp>
      <p:sp>
        <p:nvSpPr>
          <p:cNvPr id="15" name="Прямокутник: округлені кути 14">
            <a:extLst>
              <a:ext uri="{FF2B5EF4-FFF2-40B4-BE49-F238E27FC236}">
                <a16:creationId xmlns:a16="http://schemas.microsoft.com/office/drawing/2014/main" id="{11AE5DC1-6868-4A11-BA65-B7A152A2DE5B}"/>
              </a:ext>
            </a:extLst>
          </p:cNvPr>
          <p:cNvSpPr/>
          <p:nvPr/>
        </p:nvSpPr>
        <p:spPr>
          <a:xfrm>
            <a:off x="13639800" y="2915427"/>
            <a:ext cx="4648200" cy="955508"/>
          </a:xfrm>
          <a:prstGeom prst="roundRect">
            <a:avLst>
              <a:gd name="adj" fmla="val 5000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Соціальні:</a:t>
            </a:r>
          </a:p>
        </p:txBody>
      </p:sp>
      <p:pic>
        <p:nvPicPr>
          <p:cNvPr id="5" name="Рисунок 4">
            <a:extLst>
              <a:ext uri="{FF2B5EF4-FFF2-40B4-BE49-F238E27FC236}">
                <a16:creationId xmlns:a16="http://schemas.microsoft.com/office/drawing/2014/main" id="{5147654A-D0E0-4C59-BB06-B14E6215A9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7150" y="1476905"/>
            <a:ext cx="6336522" cy="8810095"/>
          </a:xfrm>
          <a:prstGeom prst="rect">
            <a:avLst/>
          </a:prstGeom>
          <a:effectLst>
            <a:glow rad="127000">
              <a:schemeClr val="bg1"/>
            </a:glow>
          </a:effectLst>
        </p:spPr>
      </p:pic>
      <p:pic>
        <p:nvPicPr>
          <p:cNvPr id="16" name="Рисунок 15">
            <a:extLst>
              <a:ext uri="{FF2B5EF4-FFF2-40B4-BE49-F238E27FC236}">
                <a16:creationId xmlns:a16="http://schemas.microsoft.com/office/drawing/2014/main" id="{F53B673C-514D-4F6B-956E-82DE752097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2658" y="130342"/>
            <a:ext cx="14482683" cy="1587359"/>
          </a:xfrm>
          <a:prstGeom prst="rect">
            <a:avLst/>
          </a:prstGeom>
          <a:effectLst>
            <a:glow rad="127000">
              <a:schemeClr val="bg1"/>
            </a:glow>
          </a:effectLst>
        </p:spPr>
      </p:pic>
    </p:spTree>
    <p:extLst>
      <p:ext uri="{BB962C8B-B14F-4D97-AF65-F5344CB8AC3E}">
        <p14:creationId xmlns:p14="http://schemas.microsoft.com/office/powerpoint/2010/main" val="16196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99BB80D3-4159-4E08-A829-D4C39359B5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73" y="-114300"/>
            <a:ext cx="18366273" cy="10389094"/>
          </a:xfrm>
          <a:prstGeom prst="rect">
            <a:avLst/>
          </a:prstGeom>
        </p:spPr>
      </p:pic>
      <p:pic>
        <p:nvPicPr>
          <p:cNvPr id="7" name="Рисунок 6">
            <a:extLst>
              <a:ext uri="{FF2B5EF4-FFF2-40B4-BE49-F238E27FC236}">
                <a16:creationId xmlns:a16="http://schemas.microsoft.com/office/drawing/2014/main" id="{864EF308-0642-4BB5-9632-BD7E17ED5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5106" y="2734709"/>
            <a:ext cx="8949704" cy="7681626"/>
          </a:xfrm>
          <a:prstGeom prst="rect">
            <a:avLst/>
          </a:prstGeom>
        </p:spPr>
      </p:pic>
      <p:sp>
        <p:nvSpPr>
          <p:cNvPr id="8" name="Бульбашка прямої мови: прямокутна з округленими кутами 7">
            <a:extLst>
              <a:ext uri="{FF2B5EF4-FFF2-40B4-BE49-F238E27FC236}">
                <a16:creationId xmlns:a16="http://schemas.microsoft.com/office/drawing/2014/main" id="{ACDD1411-4C08-4619-B148-D42B74F47DEE}"/>
              </a:ext>
            </a:extLst>
          </p:cNvPr>
          <p:cNvSpPr/>
          <p:nvPr/>
        </p:nvSpPr>
        <p:spPr>
          <a:xfrm>
            <a:off x="533400" y="372237"/>
            <a:ext cx="8823158" cy="4180470"/>
          </a:xfrm>
          <a:prstGeom prst="wedgeRoundRectCallout">
            <a:avLst>
              <a:gd name="adj1" fmla="val 50860"/>
              <a:gd name="adj2" fmla="val 60775"/>
              <a:gd name="adj3" fmla="val 16667"/>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Давай розглянемо з тобою важливу тему – як зупинити насильство в нашому житті та суспільстві. Наше завдання – зрозуміти, як його розпізнавати, як уникнути та допомагати тим, хто став жертвою.</a:t>
            </a:r>
            <a:endParaRPr lang="ru-UA" sz="36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Freeform 6">
            <a:extLst>
              <a:ext uri="{FF2B5EF4-FFF2-40B4-BE49-F238E27FC236}">
                <a16:creationId xmlns:a16="http://schemas.microsoft.com/office/drawing/2014/main" id="{3A8F4451-88E1-419B-B568-D7BE9A5D1AEA}"/>
              </a:ext>
            </a:extLst>
          </p:cNvPr>
          <p:cNvSpPr/>
          <p:nvPr/>
        </p:nvSpPr>
        <p:spPr>
          <a:xfrm>
            <a:off x="304800" y="4696079"/>
            <a:ext cx="6019800" cy="5517981"/>
          </a:xfrm>
          <a:custGeom>
            <a:avLst/>
            <a:gdLst/>
            <a:ahLst/>
            <a:cxnLst/>
            <a:rect l="l" t="t" r="r" b="b"/>
            <a:pathLst>
              <a:path w="5942273" h="5060781">
                <a:moveTo>
                  <a:pt x="5942273" y="0"/>
                </a:moveTo>
                <a:lnTo>
                  <a:pt x="0" y="0"/>
                </a:lnTo>
                <a:lnTo>
                  <a:pt x="0" y="5060781"/>
                </a:lnTo>
                <a:lnTo>
                  <a:pt x="5942273" y="5060781"/>
                </a:lnTo>
                <a:lnTo>
                  <a:pt x="5942273" y="0"/>
                </a:lnTo>
                <a:close/>
              </a:path>
            </a:pathLst>
          </a:custGeom>
          <a:blipFill>
            <a:blip r:embed="rId4" cstate="email">
              <a:extLst>
                <a:ext uri="{28A0092B-C50C-407E-A947-70E740481C1C}">
                  <a14:useLocalDpi xmlns:a14="http://schemas.microsoft.com/office/drawing/2010/main"/>
                </a:ext>
              </a:extLst>
            </a:blip>
            <a:stretch>
              <a:fillRect/>
            </a:stretch>
          </a:blipFill>
          <a:effectLst>
            <a:glow rad="127000">
              <a:schemeClr val="bg1"/>
            </a:glow>
          </a:effectLst>
        </p:spPr>
        <p:txBody>
          <a:bodyPr/>
          <a:lstStyle/>
          <a:p>
            <a:endParaRPr lang="ru-UA" dirty="0"/>
          </a:p>
        </p:txBody>
      </p:sp>
      <p:pic>
        <p:nvPicPr>
          <p:cNvPr id="12" name="Рисунок 11">
            <a:extLst>
              <a:ext uri="{FF2B5EF4-FFF2-40B4-BE49-F238E27FC236}">
                <a16:creationId xmlns:a16="http://schemas.microsoft.com/office/drawing/2014/main" id="{17DB8600-ABBC-4C7E-9313-664455C8DC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608106" y="4629328"/>
            <a:ext cx="5163760" cy="5651482"/>
          </a:xfrm>
          <a:prstGeom prst="rect">
            <a:avLst/>
          </a:prstGeom>
          <a:effectLst>
            <a:glow rad="127000">
              <a:schemeClr val="bg1"/>
            </a:glow>
          </a:effectLst>
        </p:spPr>
      </p:pic>
    </p:spTree>
    <p:extLst>
      <p:ext uri="{BB962C8B-B14F-4D97-AF65-F5344CB8AC3E}">
        <p14:creationId xmlns:p14="http://schemas.microsoft.com/office/powerpoint/2010/main" val="18070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2895600" y="1785558"/>
            <a:ext cx="4343400" cy="4458262"/>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Звернутися за допомогою: </a:t>
            </a:r>
          </a:p>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до поліції, соціальних служб чи громадських організацій.</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6" name="Прямокутник: округлені кути 15">
            <a:extLst>
              <a:ext uri="{FF2B5EF4-FFF2-40B4-BE49-F238E27FC236}">
                <a16:creationId xmlns:a16="http://schemas.microsoft.com/office/drawing/2014/main" id="{92C482C0-DE58-4990-8138-608721A27364}"/>
              </a:ext>
            </a:extLst>
          </p:cNvPr>
          <p:cNvSpPr/>
          <p:nvPr/>
        </p:nvSpPr>
        <p:spPr>
          <a:xfrm>
            <a:off x="11439523" y="1983356"/>
            <a:ext cx="4219073" cy="4239116"/>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Поговорити з людьми, яким довіряєте: друзями, родичами, психологами.</a:t>
            </a:r>
          </a:p>
        </p:txBody>
      </p:sp>
      <p:sp>
        <p:nvSpPr>
          <p:cNvPr id="17" name="Прямокутник: округлені кути 16">
            <a:extLst>
              <a:ext uri="{FF2B5EF4-FFF2-40B4-BE49-F238E27FC236}">
                <a16:creationId xmlns:a16="http://schemas.microsoft.com/office/drawing/2014/main" id="{99B3FCC0-BE2F-4ADF-9F90-164999314BA0}"/>
              </a:ext>
            </a:extLst>
          </p:cNvPr>
          <p:cNvSpPr/>
          <p:nvPr/>
        </p:nvSpPr>
        <p:spPr>
          <a:xfrm>
            <a:off x="1143001" y="6908565"/>
            <a:ext cx="5334000" cy="2556129"/>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Документувати факти насильства: зберігати докази, фотографії, медичні довідки.</a:t>
            </a:r>
          </a:p>
        </p:txBody>
      </p:sp>
      <p:sp>
        <p:nvSpPr>
          <p:cNvPr id="18" name="Прямокутник: округлені кути 17">
            <a:extLst>
              <a:ext uri="{FF2B5EF4-FFF2-40B4-BE49-F238E27FC236}">
                <a16:creationId xmlns:a16="http://schemas.microsoft.com/office/drawing/2014/main" id="{766CC729-3E0D-4AAC-BBF6-C43B2EB6084D}"/>
              </a:ext>
            </a:extLst>
          </p:cNvPr>
          <p:cNvSpPr/>
          <p:nvPr/>
        </p:nvSpPr>
        <p:spPr>
          <a:xfrm>
            <a:off x="11997994" y="7938968"/>
            <a:ext cx="5787190" cy="213360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Навчитися захищати себе: наприклад, через курси самооборони.</a:t>
            </a:r>
          </a:p>
        </p:txBody>
      </p:sp>
      <p:pic>
        <p:nvPicPr>
          <p:cNvPr id="4" name="Рисунок 3">
            <a:extLst>
              <a:ext uri="{FF2B5EF4-FFF2-40B4-BE49-F238E27FC236}">
                <a16:creationId xmlns:a16="http://schemas.microsoft.com/office/drawing/2014/main" id="{343D676F-965B-485F-85F2-8AF119C242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8211" y="2629180"/>
            <a:ext cx="6358679" cy="6358679"/>
          </a:xfrm>
          <a:prstGeom prst="rect">
            <a:avLst/>
          </a:prstGeom>
        </p:spPr>
      </p:pic>
      <p:pic>
        <p:nvPicPr>
          <p:cNvPr id="6" name="Рисунок 5">
            <a:extLst>
              <a:ext uri="{FF2B5EF4-FFF2-40B4-BE49-F238E27FC236}">
                <a16:creationId xmlns:a16="http://schemas.microsoft.com/office/drawing/2014/main" id="{724E55D1-C716-4718-BA71-2CC7E4B049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686" y="4494219"/>
            <a:ext cx="1292464" cy="1298561"/>
          </a:xfrm>
          <a:prstGeom prst="rect">
            <a:avLst/>
          </a:prstGeom>
        </p:spPr>
      </p:pic>
      <p:pic>
        <p:nvPicPr>
          <p:cNvPr id="7" name="Рисунок 6">
            <a:extLst>
              <a:ext uri="{FF2B5EF4-FFF2-40B4-BE49-F238E27FC236}">
                <a16:creationId xmlns:a16="http://schemas.microsoft.com/office/drawing/2014/main" id="{D5E15A36-7036-4D7B-A063-463EEDFD4E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53130">
            <a:off x="8607958" y="6644393"/>
            <a:ext cx="493865" cy="495331"/>
          </a:xfrm>
          <a:prstGeom prst="rect">
            <a:avLst/>
          </a:prstGeom>
        </p:spPr>
      </p:pic>
      <p:pic>
        <p:nvPicPr>
          <p:cNvPr id="8" name="Рисунок 7">
            <a:extLst>
              <a:ext uri="{FF2B5EF4-FFF2-40B4-BE49-F238E27FC236}">
                <a16:creationId xmlns:a16="http://schemas.microsoft.com/office/drawing/2014/main" id="{B11382FE-AC7F-46E1-91C9-B0C1A2D174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7800" y="214432"/>
            <a:ext cx="16624988" cy="1509325"/>
          </a:xfrm>
          <a:prstGeom prst="rect">
            <a:avLst/>
          </a:prstGeom>
          <a:effectLst>
            <a:glow rad="127000">
              <a:schemeClr val="bg1"/>
            </a:glow>
          </a:effectLst>
        </p:spPr>
      </p:pic>
    </p:spTree>
    <p:extLst>
      <p:ext uri="{BB962C8B-B14F-4D97-AF65-F5344CB8AC3E}">
        <p14:creationId xmlns:p14="http://schemas.microsoft.com/office/powerpoint/2010/main" val="105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304800" y="1700226"/>
            <a:ext cx="12877800" cy="359506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Це форма насильства, яка проявляється через слова, дії або поведінку, що завдають емоційної шкоди, принижують гідність, створюють відчуття страху чи ізоляції.</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6422A778-C09F-409E-A8E8-6E0B9893B626}"/>
              </a:ext>
            </a:extLst>
          </p:cNvPr>
          <p:cNvSpPr/>
          <p:nvPr/>
        </p:nvSpPr>
        <p:spPr>
          <a:xfrm>
            <a:off x="280737" y="5492402"/>
            <a:ext cx="8153400" cy="454117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effectLst>
                  <a:glow rad="127000">
                    <a:schemeClr val="bg1"/>
                  </a:glow>
                  <a:outerShdw blurRad="38100" dist="38100" dir="2700000" algn="tl">
                    <a:srgbClr val="000000">
                      <a:alpha val="43137"/>
                    </a:srgbClr>
                  </a:outerShdw>
                </a:effectLst>
                <a:latin typeface="Comic Sans MS" panose="030F0702030302020204" pitchFamily="66" charset="0"/>
              </a:rPr>
              <a:t>Цей вид насильства не залишає видимих слідів, але має серйозні наслідки для психічного здоров'я жертви.</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5" name="Рисунок 4">
            <a:extLst>
              <a:ext uri="{FF2B5EF4-FFF2-40B4-BE49-F238E27FC236}">
                <a16:creationId xmlns:a16="http://schemas.microsoft.com/office/drawing/2014/main" id="{C3A4279E-237D-4006-8571-E847AE8F44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7620"/>
            <a:ext cx="11136819" cy="1700226"/>
          </a:xfrm>
          <a:prstGeom prst="rect">
            <a:avLst/>
          </a:prstGeom>
          <a:effectLst>
            <a:glow rad="127000">
              <a:schemeClr val="bg1"/>
            </a:glow>
            <a:outerShdw blurRad="50800" dist="50800" dir="5400000" algn="ctr" rotWithShape="0">
              <a:schemeClr val="tx1"/>
            </a:outerShdw>
          </a:effectLst>
        </p:spPr>
      </p:pic>
      <p:pic>
        <p:nvPicPr>
          <p:cNvPr id="10" name="Рисунок 9">
            <a:extLst>
              <a:ext uri="{FF2B5EF4-FFF2-40B4-BE49-F238E27FC236}">
                <a16:creationId xmlns:a16="http://schemas.microsoft.com/office/drawing/2014/main" id="{E821AEF3-2D51-48C0-AB80-A9FDD5C31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3000" y="4042738"/>
            <a:ext cx="11136819" cy="6364878"/>
          </a:xfrm>
          <a:prstGeom prst="rect">
            <a:avLst/>
          </a:prstGeom>
          <a:effectLst>
            <a:glow rad="127000">
              <a:schemeClr val="bg1"/>
            </a:glow>
          </a:effectLst>
        </p:spPr>
      </p:pic>
    </p:spTree>
    <p:extLst>
      <p:ext uri="{BB962C8B-B14F-4D97-AF65-F5344CB8AC3E}">
        <p14:creationId xmlns:p14="http://schemas.microsoft.com/office/powerpoint/2010/main" val="333180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rot="21056416">
            <a:off x="2910253" y="1494075"/>
            <a:ext cx="3522631" cy="1995474"/>
          </a:xfrm>
          <a:prstGeom prst="roundRect">
            <a:avLst>
              <a:gd name="adj" fmla="val 7081"/>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Образи та приниження</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EF8DFC32-FBBB-420F-AC32-FEFA965060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8020" y="-65431"/>
            <a:ext cx="16633885" cy="1765657"/>
          </a:xfrm>
          <a:prstGeom prst="rect">
            <a:avLst/>
          </a:prstGeom>
          <a:effectLst>
            <a:glow rad="127000">
              <a:schemeClr val="bg1"/>
            </a:glow>
            <a:outerShdw blurRad="50800" dist="38100" dir="5400000" algn="t" rotWithShape="0">
              <a:prstClr val="black">
                <a:alpha val="40000"/>
              </a:prstClr>
            </a:outerShdw>
          </a:effectLst>
        </p:spPr>
      </p:pic>
      <p:pic>
        <p:nvPicPr>
          <p:cNvPr id="7" name="Рисунок 6">
            <a:extLst>
              <a:ext uri="{FF2B5EF4-FFF2-40B4-BE49-F238E27FC236}">
                <a16:creationId xmlns:a16="http://schemas.microsoft.com/office/drawing/2014/main" id="{E93743BE-E4EC-4BE7-A67C-EC89F0F3AF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7477" y="4415215"/>
            <a:ext cx="9888569" cy="5651482"/>
          </a:xfrm>
          <a:prstGeom prst="rect">
            <a:avLst/>
          </a:prstGeom>
          <a:effectLst>
            <a:glow rad="127000">
              <a:schemeClr val="bg1"/>
            </a:glow>
          </a:effectLst>
        </p:spPr>
      </p:pic>
      <p:sp>
        <p:nvSpPr>
          <p:cNvPr id="11" name="Прямокутник: округлені кути 10">
            <a:extLst>
              <a:ext uri="{FF2B5EF4-FFF2-40B4-BE49-F238E27FC236}">
                <a16:creationId xmlns:a16="http://schemas.microsoft.com/office/drawing/2014/main" id="{46E85BF4-DCE6-4FA5-9136-88A685D6C3D2}"/>
              </a:ext>
            </a:extLst>
          </p:cNvPr>
          <p:cNvSpPr/>
          <p:nvPr/>
        </p:nvSpPr>
        <p:spPr>
          <a:xfrm rot="603991">
            <a:off x="12489457" y="2739126"/>
            <a:ext cx="4059269" cy="2698302"/>
          </a:xfrm>
          <a:prstGeom prst="roundRect">
            <a:avLst>
              <a:gd name="adj" fmla="val 420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Маніпуляції: викликання почуття провини, залякування або маніпулювання емоціями.</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Прямокутник: округлені кути 11">
            <a:extLst>
              <a:ext uri="{FF2B5EF4-FFF2-40B4-BE49-F238E27FC236}">
                <a16:creationId xmlns:a16="http://schemas.microsoft.com/office/drawing/2014/main" id="{597D53A9-354E-4A23-9DB8-1B25BA95D46A}"/>
              </a:ext>
            </a:extLst>
          </p:cNvPr>
          <p:cNvSpPr/>
          <p:nvPr/>
        </p:nvSpPr>
        <p:spPr>
          <a:xfrm rot="21181500">
            <a:off x="1513847" y="7349549"/>
            <a:ext cx="3962400" cy="2525267"/>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Ігнорування: тривала мовчанка, відмова спілкуватися як спосіб покарання.</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Прямокутник: округлені кути 12">
            <a:extLst>
              <a:ext uri="{FF2B5EF4-FFF2-40B4-BE49-F238E27FC236}">
                <a16:creationId xmlns:a16="http://schemas.microsoft.com/office/drawing/2014/main" id="{D080BFF5-8120-465D-A018-EF329323B64B}"/>
              </a:ext>
            </a:extLst>
          </p:cNvPr>
          <p:cNvSpPr/>
          <p:nvPr/>
        </p:nvSpPr>
        <p:spPr>
          <a:xfrm rot="417427">
            <a:off x="11933320" y="7044617"/>
            <a:ext cx="3863971" cy="2525267"/>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Контроль: обмеження свободи, нав’язування своєї волі.</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4" name="Прямокутник: округлені кути 13">
            <a:extLst>
              <a:ext uri="{FF2B5EF4-FFF2-40B4-BE49-F238E27FC236}">
                <a16:creationId xmlns:a16="http://schemas.microsoft.com/office/drawing/2014/main" id="{54AA8430-AD7A-412C-9790-EE76E559CD28}"/>
              </a:ext>
            </a:extLst>
          </p:cNvPr>
          <p:cNvSpPr/>
          <p:nvPr/>
        </p:nvSpPr>
        <p:spPr>
          <a:xfrm>
            <a:off x="2522614" y="4020301"/>
            <a:ext cx="4439404" cy="2689707"/>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b="1" dirty="0">
                <a:effectLst>
                  <a:glow rad="127000">
                    <a:schemeClr val="bg1"/>
                  </a:glow>
                  <a:outerShdw blurRad="38100" dist="38100" dir="2700000" algn="tl">
                    <a:srgbClr val="000000">
                      <a:alpha val="43137"/>
                    </a:srgbClr>
                  </a:outerShdw>
                </a:effectLst>
                <a:latin typeface="Comic Sans MS" panose="030F0702030302020204" pitchFamily="66" charset="0"/>
              </a:rPr>
              <a:t>Погрози: залякування фізичним насильством, відмовою від підтримки чи розголошенням особистої інформації.</a:t>
            </a:r>
            <a:endParaRPr lang="ru-UA" sz="2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5" name="Прямокутник: округлені кути 14">
            <a:extLst>
              <a:ext uri="{FF2B5EF4-FFF2-40B4-BE49-F238E27FC236}">
                <a16:creationId xmlns:a16="http://schemas.microsoft.com/office/drawing/2014/main" id="{0F681D84-5312-4E38-8812-7264433B4BC7}"/>
              </a:ext>
            </a:extLst>
          </p:cNvPr>
          <p:cNvSpPr/>
          <p:nvPr/>
        </p:nvSpPr>
        <p:spPr>
          <a:xfrm rot="21176314">
            <a:off x="7894854" y="1403741"/>
            <a:ext cx="3863971" cy="2654819"/>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Глузування: насмішки над зовнішністю, здібностями чи досягненнями.</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18939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379" y="0"/>
            <a:ext cx="18440400" cy="10287000"/>
          </a:xfrm>
          <a:prstGeom prst="rect">
            <a:avLst/>
          </a:prstGeom>
        </p:spPr>
      </p:pic>
      <p:sp>
        <p:nvSpPr>
          <p:cNvPr id="32" name="Прямокутник: округлені кути 31">
            <a:extLst>
              <a:ext uri="{FF2B5EF4-FFF2-40B4-BE49-F238E27FC236}">
                <a16:creationId xmlns:a16="http://schemas.microsoft.com/office/drawing/2014/main" id="{A518021E-0206-4EF6-8E10-FE48B6D4A2D6}"/>
              </a:ext>
            </a:extLst>
          </p:cNvPr>
          <p:cNvSpPr/>
          <p:nvPr/>
        </p:nvSpPr>
        <p:spPr>
          <a:xfrm>
            <a:off x="675774" y="1603384"/>
            <a:ext cx="5867400" cy="2312410"/>
          </a:xfrm>
          <a:prstGeom prst="roundRect">
            <a:avLst>
              <a:gd name="adj" fmla="val 7976"/>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тривожність, депресія, втрата впевненості у собі</a:t>
            </a:r>
            <a:endPar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35" name="Прямокутник: округлені кути 34">
            <a:extLst>
              <a:ext uri="{FF2B5EF4-FFF2-40B4-BE49-F238E27FC236}">
                <a16:creationId xmlns:a16="http://schemas.microsoft.com/office/drawing/2014/main" id="{A0B74E88-5C0E-42D6-97E3-547987379D6B}"/>
              </a:ext>
            </a:extLst>
          </p:cNvPr>
          <p:cNvSpPr/>
          <p:nvPr/>
        </p:nvSpPr>
        <p:spPr>
          <a:xfrm>
            <a:off x="647700" y="4123195"/>
            <a:ext cx="5867400" cy="2459599"/>
          </a:xfrm>
          <a:prstGeom prst="roundRect">
            <a:avLst>
              <a:gd name="adj" fmla="val 7976"/>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ізоляція, страх перед спілкуванням із людьми</a:t>
            </a:r>
            <a:endPar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36" name="Прямокутник: округлені кути 35">
            <a:extLst>
              <a:ext uri="{FF2B5EF4-FFF2-40B4-BE49-F238E27FC236}">
                <a16:creationId xmlns:a16="http://schemas.microsoft.com/office/drawing/2014/main" id="{EF8C65E6-4404-4B59-B11A-B7ECC6B7099E}"/>
              </a:ext>
            </a:extLst>
          </p:cNvPr>
          <p:cNvSpPr/>
          <p:nvPr/>
        </p:nvSpPr>
        <p:spPr>
          <a:xfrm>
            <a:off x="647700" y="6790195"/>
            <a:ext cx="5867400" cy="3077705"/>
          </a:xfrm>
          <a:prstGeom prst="roundRect">
            <a:avLst>
              <a:gd name="adj" fmla="val 7976"/>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психосоматичні проблеми, наприклад, головний біль, безсоння, проблеми зі шлунком</a:t>
            </a:r>
            <a:endPar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7" name="Рисунок 6">
            <a:extLst>
              <a:ext uri="{FF2B5EF4-FFF2-40B4-BE49-F238E27FC236}">
                <a16:creationId xmlns:a16="http://schemas.microsoft.com/office/drawing/2014/main" id="{D12D9486-E61E-4A80-B162-41A7ADB83C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3876334"/>
            <a:ext cx="10254361" cy="6450127"/>
          </a:xfrm>
          <a:prstGeom prst="rect">
            <a:avLst/>
          </a:prstGeom>
          <a:effectLst>
            <a:glow rad="127000">
              <a:schemeClr val="bg1"/>
            </a:glow>
          </a:effectLst>
        </p:spPr>
      </p:pic>
      <p:pic>
        <p:nvPicPr>
          <p:cNvPr id="8" name="Рисунок 7">
            <a:extLst>
              <a:ext uri="{FF2B5EF4-FFF2-40B4-BE49-F238E27FC236}">
                <a16:creationId xmlns:a16="http://schemas.microsoft.com/office/drawing/2014/main" id="{66B2E5C5-CB5F-42D2-9660-46ABF1AFAD63}"/>
              </a:ext>
            </a:extLst>
          </p:cNvPr>
          <p:cNvPicPr>
            <a:picLocks noChangeAspect="1"/>
          </p:cNvPicPr>
          <p:nvPr/>
        </p:nvPicPr>
        <p:blipFill>
          <a:blip r:embed="rId4"/>
          <a:stretch>
            <a:fillRect/>
          </a:stretch>
        </p:blipFill>
        <p:spPr>
          <a:xfrm>
            <a:off x="-304800" y="-93427"/>
            <a:ext cx="19264965" cy="2011778"/>
          </a:xfrm>
          <a:prstGeom prst="rect">
            <a:avLst/>
          </a:prstGeom>
          <a:effectLst>
            <a:glow rad="127000">
              <a:schemeClr val="bg1"/>
            </a:glow>
          </a:effectLst>
        </p:spPr>
      </p:pic>
    </p:spTree>
    <p:extLst>
      <p:ext uri="{BB962C8B-B14F-4D97-AF65-F5344CB8AC3E}">
        <p14:creationId xmlns:p14="http://schemas.microsoft.com/office/powerpoint/2010/main" val="22070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304800" y="1700226"/>
            <a:ext cx="12877800" cy="359506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effectLst>
                  <a:glow rad="127000">
                    <a:schemeClr val="bg1"/>
                  </a:glow>
                  <a:outerShdw blurRad="38100" dist="38100" dir="2700000" algn="tl">
                    <a:srgbClr val="000000">
                      <a:alpha val="43137"/>
                    </a:srgbClr>
                  </a:outerShdw>
                </a:effectLst>
                <a:latin typeface="Comic Sans MS" panose="030F0702030302020204" pitchFamily="66" charset="0"/>
              </a:rPr>
              <a:t>Це форма насильства, яка передбачає контроль або обмеження доступу людини до фінансових чи матеріальних ресурсів, що ускладнює її здатність задовольняти свої основні потреби та бути незалежною.</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6422A778-C09F-409E-A8E8-6E0B9893B626}"/>
              </a:ext>
            </a:extLst>
          </p:cNvPr>
          <p:cNvSpPr/>
          <p:nvPr/>
        </p:nvSpPr>
        <p:spPr>
          <a:xfrm>
            <a:off x="280737" y="5492402"/>
            <a:ext cx="8153400" cy="454117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Економічне насильство часто непомітне, але воно є серйозною формою обмеження прав людини. Розуміння цієї проблеми допомагає вчасно розпізнати її та діяти.</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BE0353E4-0132-45B9-8DF7-68E99B0FB8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866884" y="2674437"/>
            <a:ext cx="7846232" cy="7846232"/>
          </a:xfrm>
          <a:prstGeom prst="rect">
            <a:avLst/>
          </a:prstGeom>
          <a:effectLst>
            <a:glow rad="127000">
              <a:schemeClr val="bg1"/>
            </a:glow>
          </a:effectLst>
        </p:spPr>
      </p:pic>
      <p:pic>
        <p:nvPicPr>
          <p:cNvPr id="7" name="Рисунок 6">
            <a:extLst>
              <a:ext uri="{FF2B5EF4-FFF2-40B4-BE49-F238E27FC236}">
                <a16:creationId xmlns:a16="http://schemas.microsoft.com/office/drawing/2014/main" id="{49565C66-077D-455B-A3CF-A0328995C3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4958" y="5185911"/>
            <a:ext cx="5181600" cy="5181600"/>
          </a:xfrm>
          <a:prstGeom prst="rect">
            <a:avLst/>
          </a:prstGeom>
          <a:effectLst>
            <a:glow rad="127000">
              <a:schemeClr val="bg1"/>
            </a:glow>
          </a:effectLst>
        </p:spPr>
      </p:pic>
      <p:pic>
        <p:nvPicPr>
          <p:cNvPr id="11" name="Рисунок 10">
            <a:extLst>
              <a:ext uri="{FF2B5EF4-FFF2-40B4-BE49-F238E27FC236}">
                <a16:creationId xmlns:a16="http://schemas.microsoft.com/office/drawing/2014/main" id="{7768B634-905A-4598-8D83-2B0CD15716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8200" y="162656"/>
            <a:ext cx="9382557" cy="1518036"/>
          </a:xfrm>
          <a:prstGeom prst="rect">
            <a:avLst/>
          </a:prstGeom>
          <a:effectLst>
            <a:glow rad="127000">
              <a:schemeClr val="bg1"/>
            </a:glow>
          </a:effectLst>
        </p:spPr>
      </p:pic>
    </p:spTree>
    <p:extLst>
      <p:ext uri="{BB962C8B-B14F-4D97-AF65-F5344CB8AC3E}">
        <p14:creationId xmlns:p14="http://schemas.microsoft.com/office/powerpoint/2010/main" val="18192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6" name="Прямокутник: округлені кути 5">
            <a:extLst>
              <a:ext uri="{FF2B5EF4-FFF2-40B4-BE49-F238E27FC236}">
                <a16:creationId xmlns:a16="http://schemas.microsoft.com/office/drawing/2014/main" id="{12E3DE05-8F02-4FF1-A3B9-83BC92D8227D}"/>
              </a:ext>
            </a:extLst>
          </p:cNvPr>
          <p:cNvSpPr/>
          <p:nvPr/>
        </p:nvSpPr>
        <p:spPr>
          <a:xfrm>
            <a:off x="1067943" y="2502249"/>
            <a:ext cx="4439404" cy="2689707"/>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b="1" dirty="0">
                <a:effectLst>
                  <a:glow rad="127000">
                    <a:schemeClr val="bg1"/>
                  </a:glow>
                  <a:outerShdw blurRad="38100" dist="38100" dir="2700000" algn="tl">
                    <a:srgbClr val="000000">
                      <a:alpha val="43137"/>
                    </a:srgbClr>
                  </a:outerShdw>
                </a:effectLst>
                <a:latin typeface="Comic Sans MS" panose="030F0702030302020204" pitchFamily="66" charset="0"/>
              </a:rPr>
              <a:t>Відмова у фінансовій підтримці.</a:t>
            </a:r>
          </a:p>
          <a:p>
            <a:pPr algn="ctr"/>
            <a:r>
              <a:rPr lang="uk-UA" sz="2400" b="1" dirty="0">
                <a:effectLst>
                  <a:glow rad="127000">
                    <a:schemeClr val="bg1"/>
                  </a:glow>
                  <a:outerShdw blurRad="38100" dist="38100" dir="2700000" algn="tl">
                    <a:srgbClr val="000000">
                      <a:alpha val="43137"/>
                    </a:srgbClr>
                  </a:outerShdw>
                </a:effectLst>
                <a:latin typeface="Comic Sans MS" panose="030F0702030302020204" pitchFamily="66" charset="0"/>
              </a:rPr>
              <a:t>Батьки чи опікуни відмовляються давати гроші на базові потреби дитини (їжа, одяг, навчання).</a:t>
            </a:r>
            <a:endParaRPr lang="ru-UA" sz="2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C1491A6C-B11F-416A-B142-DD4E3ED8B153}"/>
              </a:ext>
            </a:extLst>
          </p:cNvPr>
          <p:cNvSpPr/>
          <p:nvPr/>
        </p:nvSpPr>
        <p:spPr>
          <a:xfrm>
            <a:off x="914400" y="6591300"/>
            <a:ext cx="4439404" cy="3048000"/>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Контроль над грошима.</a:t>
            </a:r>
          </a:p>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Один з членів родини повністю контролює фінанси і не дозволяє іншому користуватися ними, навіть для необхідних витрат.</a:t>
            </a:r>
            <a:endParaRPr lang="uk-UA" sz="2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0" name="Прямокутник: округлені кути 9">
            <a:extLst>
              <a:ext uri="{FF2B5EF4-FFF2-40B4-BE49-F238E27FC236}">
                <a16:creationId xmlns:a16="http://schemas.microsoft.com/office/drawing/2014/main" id="{1181671F-6673-463A-9FEC-CCEB6CEE00C2}"/>
              </a:ext>
            </a:extLst>
          </p:cNvPr>
          <p:cNvSpPr/>
          <p:nvPr/>
        </p:nvSpPr>
        <p:spPr>
          <a:xfrm>
            <a:off x="7090610" y="1117764"/>
            <a:ext cx="4439404" cy="3048000"/>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Примушення до фінансової залежності.</a:t>
            </a:r>
          </a:p>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Намагання зробити людину повністю залежною, забороняючи працювати чи навчатися.</a:t>
            </a:r>
          </a:p>
        </p:txBody>
      </p:sp>
      <p:sp>
        <p:nvSpPr>
          <p:cNvPr id="11" name="Прямокутник: округлені кути 10">
            <a:extLst>
              <a:ext uri="{FF2B5EF4-FFF2-40B4-BE49-F238E27FC236}">
                <a16:creationId xmlns:a16="http://schemas.microsoft.com/office/drawing/2014/main" id="{D543C628-3CD0-42F8-AA50-BF7EFB3AA2BF}"/>
              </a:ext>
            </a:extLst>
          </p:cNvPr>
          <p:cNvSpPr/>
          <p:nvPr/>
        </p:nvSpPr>
        <p:spPr>
          <a:xfrm>
            <a:off x="13038220" y="1943100"/>
            <a:ext cx="4439404" cy="3048000"/>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Привласнення коштів.</a:t>
            </a:r>
          </a:p>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Забирати заробітну плату, стипендію або будь-які інші доходи.</a:t>
            </a:r>
          </a:p>
        </p:txBody>
      </p:sp>
      <p:sp>
        <p:nvSpPr>
          <p:cNvPr id="12" name="Прямокутник: округлені кути 11">
            <a:extLst>
              <a:ext uri="{FF2B5EF4-FFF2-40B4-BE49-F238E27FC236}">
                <a16:creationId xmlns:a16="http://schemas.microsoft.com/office/drawing/2014/main" id="{A6515346-0608-465D-A10D-1CBDFF861225}"/>
              </a:ext>
            </a:extLst>
          </p:cNvPr>
          <p:cNvSpPr/>
          <p:nvPr/>
        </p:nvSpPr>
        <p:spPr>
          <a:xfrm>
            <a:off x="13487400" y="6819900"/>
            <a:ext cx="4439404" cy="3048000"/>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Позбавлення майна.</a:t>
            </a:r>
          </a:p>
          <a:p>
            <a:pPr algn="ctr"/>
            <a:r>
              <a:rPr lang="ru-RU" sz="2400" b="1" dirty="0">
                <a:effectLst>
                  <a:glow rad="127000">
                    <a:schemeClr val="bg1"/>
                  </a:glow>
                  <a:outerShdw blurRad="38100" dist="38100" dir="2700000" algn="tl">
                    <a:srgbClr val="000000">
                      <a:alpha val="43137"/>
                    </a:srgbClr>
                  </a:outerShdw>
                </a:effectLst>
                <a:latin typeface="Comic Sans MS" panose="030F0702030302020204" pitchFamily="66" charset="0"/>
              </a:rPr>
              <a:t>Забирають речі, які належать людині, або забороняють їх використовувати.</a:t>
            </a:r>
          </a:p>
        </p:txBody>
      </p:sp>
      <p:pic>
        <p:nvPicPr>
          <p:cNvPr id="4" name="Рисунок 3">
            <a:extLst>
              <a:ext uri="{FF2B5EF4-FFF2-40B4-BE49-F238E27FC236}">
                <a16:creationId xmlns:a16="http://schemas.microsoft.com/office/drawing/2014/main" id="{6B9AB620-41E4-488A-9A38-6D34B14C8C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3975438"/>
            <a:ext cx="6358679" cy="6358679"/>
          </a:xfrm>
          <a:prstGeom prst="rect">
            <a:avLst/>
          </a:prstGeom>
          <a:effectLst>
            <a:glow rad="127000">
              <a:schemeClr val="bg1"/>
            </a:glow>
          </a:effectLst>
        </p:spPr>
      </p:pic>
      <p:pic>
        <p:nvPicPr>
          <p:cNvPr id="5" name="Рисунок 4">
            <a:extLst>
              <a:ext uri="{FF2B5EF4-FFF2-40B4-BE49-F238E27FC236}">
                <a16:creationId xmlns:a16="http://schemas.microsoft.com/office/drawing/2014/main" id="{6D116ED2-98D3-49DE-8082-0BC7A751DC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3794" y="3967497"/>
            <a:ext cx="6352583" cy="6352583"/>
          </a:xfrm>
          <a:prstGeom prst="rect">
            <a:avLst/>
          </a:prstGeom>
          <a:effectLst>
            <a:glow rad="127000">
              <a:schemeClr val="bg1"/>
            </a:glow>
          </a:effectLst>
        </p:spPr>
      </p:pic>
      <p:pic>
        <p:nvPicPr>
          <p:cNvPr id="13" name="Рисунок 12">
            <a:extLst>
              <a:ext uri="{FF2B5EF4-FFF2-40B4-BE49-F238E27FC236}">
                <a16:creationId xmlns:a16="http://schemas.microsoft.com/office/drawing/2014/main" id="{386C53D5-45C0-4F95-92BA-52F189421F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94719" y="-79230"/>
            <a:ext cx="15698561" cy="1518036"/>
          </a:xfrm>
          <a:prstGeom prst="rect">
            <a:avLst/>
          </a:prstGeom>
          <a:effectLst>
            <a:glow rad="127000">
              <a:schemeClr val="bg1"/>
            </a:glow>
          </a:effectLst>
        </p:spPr>
      </p:pic>
    </p:spTree>
    <p:extLst>
      <p:ext uri="{BB962C8B-B14F-4D97-AF65-F5344CB8AC3E}">
        <p14:creationId xmlns:p14="http://schemas.microsoft.com/office/powerpoint/2010/main" val="209731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2000"/>
                            </p:stCondLst>
                            <p:childTnLst>
                              <p:par>
                                <p:cTn id="23" presetID="3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par>
                          <p:cTn id="29" fill="hold">
                            <p:stCondLst>
                              <p:cond delay="3000"/>
                            </p:stCondLst>
                            <p:childTnLst>
                              <p:par>
                                <p:cTn id="30" presetID="3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4000"/>
                            </p:stCondLst>
                            <p:childTnLst>
                              <p:par>
                                <p:cTn id="37" presetID="31"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5000"/>
                            </p:stCondLst>
                            <p:childTnLst>
                              <p:par>
                                <p:cTn id="44" presetID="31"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fltVal val="0"/>
                                          </p:val>
                                        </p:tav>
                                        <p:tav tm="100000">
                                          <p:val>
                                            <p:strVal val="#ppt_w"/>
                                          </p:val>
                                        </p:tav>
                                      </p:tavLst>
                                    </p:anim>
                                    <p:anim calcmode="lin" valueType="num">
                                      <p:cBhvr>
                                        <p:cTn id="47" dur="1000" fill="hold"/>
                                        <p:tgtEl>
                                          <p:spTgt spid="12"/>
                                        </p:tgtEl>
                                        <p:attrNameLst>
                                          <p:attrName>ppt_h</p:attrName>
                                        </p:attrNameLst>
                                      </p:cBhvr>
                                      <p:tavLst>
                                        <p:tav tm="0">
                                          <p:val>
                                            <p:fltVal val="0"/>
                                          </p:val>
                                        </p:tav>
                                        <p:tav tm="100000">
                                          <p:val>
                                            <p:strVal val="#ppt_h"/>
                                          </p:val>
                                        </p:tav>
                                      </p:tavLst>
                                    </p:anim>
                                    <p:anim calcmode="lin" valueType="num">
                                      <p:cBhvr>
                                        <p:cTn id="48" dur="1000" fill="hold"/>
                                        <p:tgtEl>
                                          <p:spTgt spid="12"/>
                                        </p:tgtEl>
                                        <p:attrNameLst>
                                          <p:attrName>style.rotation</p:attrName>
                                        </p:attrNameLst>
                                      </p:cBhvr>
                                      <p:tavLst>
                                        <p:tav tm="0">
                                          <p:val>
                                            <p:fltVal val="90"/>
                                          </p:val>
                                        </p:tav>
                                        <p:tav tm="100000">
                                          <p:val>
                                            <p:fltVal val="0"/>
                                          </p:val>
                                        </p:tav>
                                      </p:tavLst>
                                    </p:anim>
                                    <p:animEffect transition="in" filter="fade">
                                      <p:cBhvr>
                                        <p:cTn id="4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119E-17FC-C183-9B19-C66F21E799D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C9169F91-DC24-B547-C6C5-E326BBA869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0111EC68-E786-D2C9-1568-E87319945ACC}"/>
              </a:ext>
            </a:extLst>
          </p:cNvPr>
          <p:cNvSpPr/>
          <p:nvPr/>
        </p:nvSpPr>
        <p:spPr>
          <a:xfrm>
            <a:off x="387584" y="2181862"/>
            <a:ext cx="11945464" cy="736043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solidFill>
                  <a:srgbClr val="FF0000"/>
                </a:solidFill>
              </a:rPr>
              <a:t>Булінг або цькува́ння</a:t>
            </a:r>
            <a:r>
              <a:rPr lang="uk-UA" sz="3600" dirty="0">
                <a:solidFill>
                  <a:srgbClr val="FF0000"/>
                </a:solidFill>
              </a:rPr>
              <a:t> </a:t>
            </a:r>
            <a:r>
              <a:rPr lang="en-US" sz="3600" dirty="0">
                <a:solidFill>
                  <a:srgbClr val="FF0000"/>
                </a:solidFill>
              </a:rPr>
              <a:t> </a:t>
            </a:r>
            <a:r>
              <a:rPr lang="uk-UA" sz="3600" dirty="0"/>
              <a:t>(залякування, цькування, задирання), як правило, відбувається в навчальних закладах</a:t>
            </a:r>
          </a:p>
          <a:p>
            <a:r>
              <a:rPr lang="uk-UA" sz="3600" b="1" dirty="0">
                <a:solidFill>
                  <a:srgbClr val="FF0000"/>
                </a:solidFill>
              </a:rPr>
              <a:t>Ознаки булінгу:</a:t>
            </a:r>
            <a:endParaRPr lang="uk-UA" sz="3600" dirty="0">
              <a:solidFill>
                <a:srgbClr val="FF0000"/>
              </a:solidFill>
            </a:endParaRPr>
          </a:p>
          <a:p>
            <a:r>
              <a:rPr lang="uk-UA" sz="3600" dirty="0"/>
              <a:t>- систематичність (повторюваність) діяння;</a:t>
            </a:r>
          </a:p>
          <a:p>
            <a:r>
              <a:rPr lang="uk-UA" sz="3600" dirty="0"/>
              <a:t>- наявність сторін – кривдник (булер), потерпілий (жертва булінгу), спостерігачі;</a:t>
            </a:r>
          </a:p>
          <a:p>
            <a:r>
              <a:rPr lang="uk-UA" sz="3600" dirty="0"/>
              <a:t>- наслідки у вигляді психічної та/або фізичної шкоди, приниження, страху, тривоги, підпорядкування потерпілого інтересам кривдника, та/або спричинення соціальної ізоляції потерпілого.</a:t>
            </a:r>
          </a:p>
          <a:p>
            <a:pPr algn="ct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10">
            <a:extLst>
              <a:ext uri="{FF2B5EF4-FFF2-40B4-BE49-F238E27FC236}">
                <a16:creationId xmlns:a16="http://schemas.microsoft.com/office/drawing/2014/main" id="{4F2959A8-E96B-B6BF-B56E-0E087A5279D7}"/>
              </a:ext>
            </a:extLst>
          </p:cNvPr>
          <p:cNvSpPr/>
          <p:nvPr/>
        </p:nvSpPr>
        <p:spPr>
          <a:xfrm>
            <a:off x="6477000" y="495301"/>
            <a:ext cx="6123824" cy="1219200"/>
          </a:xfrm>
          <a:prstGeom prst="roundRect">
            <a:avLst>
              <a:gd name="adj" fmla="val 7202"/>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54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БУЛІНГ</a:t>
            </a:r>
          </a:p>
        </p:txBody>
      </p:sp>
      <p:pic>
        <p:nvPicPr>
          <p:cNvPr id="1028" name="Picture 4">
            <a:extLst>
              <a:ext uri="{FF2B5EF4-FFF2-40B4-BE49-F238E27FC236}">
                <a16:creationId xmlns:a16="http://schemas.microsoft.com/office/drawing/2014/main" id="{8598E54F-3178-0417-2B4C-200F3402F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3048" y="2933700"/>
            <a:ext cx="6107352" cy="571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58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304800" y="1700226"/>
            <a:ext cx="12877800" cy="359506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effectLst>
                  <a:glow rad="127000">
                    <a:schemeClr val="bg1"/>
                  </a:glow>
                  <a:outerShdw blurRad="38100" dist="38100" dir="2700000" algn="tl">
                    <a:srgbClr val="000000">
                      <a:alpha val="43137"/>
                    </a:srgbClr>
                  </a:outerShdw>
                </a:effectLst>
                <a:latin typeface="Comic Sans MS" panose="030F0702030302020204" pitchFamily="66" charset="0"/>
              </a:rPr>
              <a:t>Це форма насильства, яка відбувається в онлайн-просторі або через цифрові пристрої (телефони, комп’ютери, соціальні мережі тощо).</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6422A778-C09F-409E-A8E8-6E0B9893B626}"/>
              </a:ext>
            </a:extLst>
          </p:cNvPr>
          <p:cNvSpPr/>
          <p:nvPr/>
        </p:nvSpPr>
        <p:spPr>
          <a:xfrm>
            <a:off x="280737" y="5492402"/>
            <a:ext cx="8153400" cy="454117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Це може бути умисна дія, спрямована на приниження, залякування, дискримінацію або завдання шкоди іншій людині за допомогою технологій.</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4" name="Рисунок 3">
            <a:extLst>
              <a:ext uri="{FF2B5EF4-FFF2-40B4-BE49-F238E27FC236}">
                <a16:creationId xmlns:a16="http://schemas.microsoft.com/office/drawing/2014/main" id="{FEB62C41-AF0C-4565-9804-CE04D2164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0" y="2525498"/>
            <a:ext cx="7620000" cy="7620000"/>
          </a:xfrm>
          <a:prstGeom prst="rect">
            <a:avLst/>
          </a:prstGeom>
          <a:effectLst>
            <a:glow rad="127000">
              <a:schemeClr val="bg1"/>
            </a:glow>
          </a:effectLst>
        </p:spPr>
      </p:pic>
      <p:pic>
        <p:nvPicPr>
          <p:cNvPr id="5" name="Рисунок 4">
            <a:extLst>
              <a:ext uri="{FF2B5EF4-FFF2-40B4-BE49-F238E27FC236}">
                <a16:creationId xmlns:a16="http://schemas.microsoft.com/office/drawing/2014/main" id="{67E2A833-5BFA-435C-BC21-BAEE74B5E8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4914900"/>
            <a:ext cx="4066384" cy="3871296"/>
          </a:xfrm>
          <a:prstGeom prst="rect">
            <a:avLst/>
          </a:prstGeom>
        </p:spPr>
      </p:pic>
      <p:pic>
        <p:nvPicPr>
          <p:cNvPr id="6" name="Рисунок 5">
            <a:extLst>
              <a:ext uri="{FF2B5EF4-FFF2-40B4-BE49-F238E27FC236}">
                <a16:creationId xmlns:a16="http://schemas.microsoft.com/office/drawing/2014/main" id="{AD29A051-C209-479B-A8F2-F2F339FB91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3200" y="202798"/>
            <a:ext cx="13686706" cy="1518036"/>
          </a:xfrm>
          <a:prstGeom prst="rect">
            <a:avLst/>
          </a:prstGeom>
          <a:effectLst>
            <a:glow rad="127000">
              <a:schemeClr val="bg1"/>
            </a:glow>
          </a:effectLst>
        </p:spPr>
      </p:pic>
    </p:spTree>
    <p:extLst>
      <p:ext uri="{BB962C8B-B14F-4D97-AF65-F5344CB8AC3E}">
        <p14:creationId xmlns:p14="http://schemas.microsoft.com/office/powerpoint/2010/main" val="63972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a:effectLst/>
        </p:spPr>
      </p:pic>
      <p:pic>
        <p:nvPicPr>
          <p:cNvPr id="4" name="Рисунок 3">
            <a:extLst>
              <a:ext uri="{FF2B5EF4-FFF2-40B4-BE49-F238E27FC236}">
                <a16:creationId xmlns:a16="http://schemas.microsoft.com/office/drawing/2014/main" id="{37B4CDCD-D7FA-492D-883E-0A19EF3FBE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400" y="3093097"/>
            <a:ext cx="6145301" cy="7193903"/>
          </a:xfrm>
          <a:prstGeom prst="rect">
            <a:avLst/>
          </a:prstGeom>
          <a:effectLst>
            <a:glow rad="127000">
              <a:schemeClr val="bg1"/>
            </a:glow>
            <a:outerShdw blurRad="50800" dist="38100" dir="2700000" algn="tl" rotWithShape="0">
              <a:prstClr val="black">
                <a:alpha val="40000"/>
              </a:prstClr>
            </a:outerShdw>
          </a:effectLst>
        </p:spPr>
      </p:pic>
      <p:sp>
        <p:nvSpPr>
          <p:cNvPr id="7" name="Бульбашка прямої мови: прямокутна з округленими кутами 6">
            <a:extLst>
              <a:ext uri="{FF2B5EF4-FFF2-40B4-BE49-F238E27FC236}">
                <a16:creationId xmlns:a16="http://schemas.microsoft.com/office/drawing/2014/main" id="{AB8D6C94-C473-4633-801F-F7C36CFB894B}"/>
              </a:ext>
            </a:extLst>
          </p:cNvPr>
          <p:cNvSpPr/>
          <p:nvPr/>
        </p:nvSpPr>
        <p:spPr>
          <a:xfrm>
            <a:off x="7467600" y="1651079"/>
            <a:ext cx="5486400" cy="923330"/>
          </a:xfrm>
          <a:prstGeom prst="wedgeRoundRectCallout">
            <a:avLst>
              <a:gd name="adj1" fmla="val 2120"/>
              <a:gd name="adj2" fmla="val 88561"/>
              <a:gd name="adj3" fmla="val 16667"/>
            </a:avLst>
          </a:prstGeom>
          <a:solidFill>
            <a:schemeClr val="accent3">
              <a:lumMod val="5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Образливі повідомлення</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0" name="Бульбашка прямої мови: прямокутна з округленими кутами 9">
            <a:extLst>
              <a:ext uri="{FF2B5EF4-FFF2-40B4-BE49-F238E27FC236}">
                <a16:creationId xmlns:a16="http://schemas.microsoft.com/office/drawing/2014/main" id="{C8F8FB90-53A8-49BF-9CF2-09236C6EBEFC}"/>
              </a:ext>
            </a:extLst>
          </p:cNvPr>
          <p:cNvSpPr/>
          <p:nvPr/>
        </p:nvSpPr>
        <p:spPr>
          <a:xfrm>
            <a:off x="1510794" y="2772370"/>
            <a:ext cx="5486400" cy="923330"/>
          </a:xfrm>
          <a:prstGeom prst="wedgeRoundRectCallout">
            <a:avLst>
              <a:gd name="adj1" fmla="val 50951"/>
              <a:gd name="adj2" fmla="val 93773"/>
              <a:gd name="adj3" fmla="val 16667"/>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Поширення чуток чи пліток</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1" name="Бульбашка прямої мови: прямокутна з округленими кутами 10">
            <a:extLst>
              <a:ext uri="{FF2B5EF4-FFF2-40B4-BE49-F238E27FC236}">
                <a16:creationId xmlns:a16="http://schemas.microsoft.com/office/drawing/2014/main" id="{C1878139-07C7-45AC-8FA8-0F3E9AD6FB42}"/>
              </a:ext>
            </a:extLst>
          </p:cNvPr>
          <p:cNvSpPr/>
          <p:nvPr/>
        </p:nvSpPr>
        <p:spPr>
          <a:xfrm>
            <a:off x="923768" y="4463002"/>
            <a:ext cx="5486400" cy="923330"/>
          </a:xfrm>
          <a:prstGeom prst="wedgeRoundRectCallout">
            <a:avLst>
              <a:gd name="adj1" fmla="val 57091"/>
              <a:gd name="adj2" fmla="val 36438"/>
              <a:gd name="adj3" fmla="val 1666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Сексуальне домагання</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Бульбашка прямої мови: прямокутна з округленими кутами 11">
            <a:extLst>
              <a:ext uri="{FF2B5EF4-FFF2-40B4-BE49-F238E27FC236}">
                <a16:creationId xmlns:a16="http://schemas.microsoft.com/office/drawing/2014/main" id="{3F40E2CD-9D54-46BA-8934-4AF61D39C3F3}"/>
              </a:ext>
            </a:extLst>
          </p:cNvPr>
          <p:cNvSpPr/>
          <p:nvPr/>
        </p:nvSpPr>
        <p:spPr>
          <a:xfrm>
            <a:off x="652384" y="6228383"/>
            <a:ext cx="5486400" cy="923330"/>
          </a:xfrm>
          <a:prstGeom prst="wedgeRoundRectCallout">
            <a:avLst>
              <a:gd name="adj1" fmla="val 58845"/>
              <a:gd name="adj2" fmla="val -1785"/>
              <a:gd name="adj3" fmla="val 16667"/>
            </a:avLst>
          </a:prstGeom>
          <a:solidFill>
            <a:srgbClr val="FFFF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Образливі коментарі в соцмережах</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Бульбашка прямої мови: прямокутна з округленими кутами 12">
            <a:extLst>
              <a:ext uri="{FF2B5EF4-FFF2-40B4-BE49-F238E27FC236}">
                <a16:creationId xmlns:a16="http://schemas.microsoft.com/office/drawing/2014/main" id="{D63EDC42-F09C-4072-BD2D-30B1C8B9689B}"/>
              </a:ext>
            </a:extLst>
          </p:cNvPr>
          <p:cNvSpPr/>
          <p:nvPr/>
        </p:nvSpPr>
        <p:spPr>
          <a:xfrm>
            <a:off x="1066800" y="8036691"/>
            <a:ext cx="5486400" cy="923330"/>
          </a:xfrm>
          <a:prstGeom prst="wedgeRoundRectCallout">
            <a:avLst>
              <a:gd name="adj1" fmla="val 62354"/>
              <a:gd name="adj2" fmla="val -69544"/>
              <a:gd name="adj3" fmla="val 16667"/>
            </a:avLst>
          </a:prstGeom>
          <a:solidFill>
            <a:schemeClr val="tx2">
              <a:lumMod val="60000"/>
              <a:lumOff val="4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Крадіжка особистих даних</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4" name="Бульбашка прямої мови: прямокутна з округленими кутами 13">
            <a:extLst>
              <a:ext uri="{FF2B5EF4-FFF2-40B4-BE49-F238E27FC236}">
                <a16:creationId xmlns:a16="http://schemas.microsoft.com/office/drawing/2014/main" id="{4E373284-43F7-4408-BD8B-108FD667BB6F}"/>
              </a:ext>
            </a:extLst>
          </p:cNvPr>
          <p:cNvSpPr/>
          <p:nvPr/>
        </p:nvSpPr>
        <p:spPr>
          <a:xfrm>
            <a:off x="11290806" y="3234035"/>
            <a:ext cx="5486400" cy="923330"/>
          </a:xfrm>
          <a:prstGeom prst="wedgeRoundRectCallout">
            <a:avLst>
              <a:gd name="adj1" fmla="val -42909"/>
              <a:gd name="adj2" fmla="val 79874"/>
              <a:gd name="adj3" fmla="val 16667"/>
            </a:avLst>
          </a:prstGeom>
          <a:solidFill>
            <a:schemeClr val="accent6">
              <a:lumMod val="75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Додавання до образливих груп</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5" name="Бульбашка прямої мови: прямокутна з округленими кутами 14">
            <a:extLst>
              <a:ext uri="{FF2B5EF4-FFF2-40B4-BE49-F238E27FC236}">
                <a16:creationId xmlns:a16="http://schemas.microsoft.com/office/drawing/2014/main" id="{762A5B87-C0BD-4229-A225-A89E7C3F6ED2}"/>
              </a:ext>
            </a:extLst>
          </p:cNvPr>
          <p:cNvSpPr/>
          <p:nvPr/>
        </p:nvSpPr>
        <p:spPr>
          <a:xfrm>
            <a:off x="11517401" y="5435338"/>
            <a:ext cx="5486400" cy="923330"/>
          </a:xfrm>
          <a:prstGeom prst="wedgeRoundRectCallout">
            <a:avLst>
              <a:gd name="adj1" fmla="val -42909"/>
              <a:gd name="adj2" fmla="val 79874"/>
              <a:gd name="adj3" fmla="val 16667"/>
            </a:avLst>
          </a:prstGeom>
          <a:solidFill>
            <a:srgbClr val="92D05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Розголошення особистих даних</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6" name="Бульбашка прямої мови: прямокутна з округленими кутами 15">
            <a:extLst>
              <a:ext uri="{FF2B5EF4-FFF2-40B4-BE49-F238E27FC236}">
                <a16:creationId xmlns:a16="http://schemas.microsoft.com/office/drawing/2014/main" id="{B02E806B-05F8-4CB9-98B1-6D5313CCACE6}"/>
              </a:ext>
            </a:extLst>
          </p:cNvPr>
          <p:cNvSpPr/>
          <p:nvPr/>
        </p:nvSpPr>
        <p:spPr>
          <a:xfrm>
            <a:off x="11879182" y="7479959"/>
            <a:ext cx="6145300" cy="2030848"/>
          </a:xfrm>
          <a:prstGeom prst="wedgeRoundRectCallout">
            <a:avLst>
              <a:gd name="adj1" fmla="val -59094"/>
              <a:gd name="adj2" fmla="val -38615"/>
              <a:gd name="adj3" fmla="val 16667"/>
            </a:avLst>
          </a:prstGeom>
          <a:solidFill>
            <a:srgbClr val="7030A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Кіберсталкінг </a:t>
            </a:r>
          </a:p>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(цифрове переслідування).</a:t>
            </a:r>
          </a:p>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Постійне спостереження за людиною в інтернеті</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5" name="Рисунок 4">
            <a:extLst>
              <a:ext uri="{FF2B5EF4-FFF2-40B4-BE49-F238E27FC236}">
                <a16:creationId xmlns:a16="http://schemas.microsoft.com/office/drawing/2014/main" id="{23409F07-8162-4912-B766-9C58C8B891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62574"/>
            <a:ext cx="13077053" cy="1518036"/>
          </a:xfrm>
          <a:prstGeom prst="rect">
            <a:avLst/>
          </a:prstGeom>
          <a:effectLst>
            <a:glow rad="127000">
              <a:schemeClr val="bg1"/>
            </a:glow>
          </a:effectLst>
        </p:spPr>
      </p:pic>
    </p:spTree>
    <p:extLst>
      <p:ext uri="{BB962C8B-B14F-4D97-AF65-F5344CB8AC3E}">
        <p14:creationId xmlns:p14="http://schemas.microsoft.com/office/powerpoint/2010/main" val="187946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pic>
        <p:nvPicPr>
          <p:cNvPr id="5" name="Рисунок 4">
            <a:extLst>
              <a:ext uri="{FF2B5EF4-FFF2-40B4-BE49-F238E27FC236}">
                <a16:creationId xmlns:a16="http://schemas.microsoft.com/office/drawing/2014/main" id="{F8C94BD8-0D4A-4A12-9C5F-0CD4AE026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4200" y="2558406"/>
            <a:ext cx="9211709" cy="7728594"/>
          </a:xfrm>
          <a:prstGeom prst="rect">
            <a:avLst/>
          </a:prstGeom>
          <a:effectLst>
            <a:glow rad="127000">
              <a:schemeClr val="bg1"/>
            </a:glow>
          </a:effectLst>
        </p:spPr>
      </p:pic>
      <p:sp>
        <p:nvSpPr>
          <p:cNvPr id="15" name="Прямокутник: округлені кути 14">
            <a:extLst>
              <a:ext uri="{FF2B5EF4-FFF2-40B4-BE49-F238E27FC236}">
                <a16:creationId xmlns:a16="http://schemas.microsoft.com/office/drawing/2014/main" id="{4713AE4A-FB98-421F-952B-5AC6650E74FB}"/>
              </a:ext>
            </a:extLst>
          </p:cNvPr>
          <p:cNvSpPr/>
          <p:nvPr/>
        </p:nvSpPr>
        <p:spPr>
          <a:xfrm>
            <a:off x="1371600" y="1714500"/>
            <a:ext cx="9049638" cy="5791200"/>
          </a:xfrm>
          <a:prstGeom prst="roundRect">
            <a:avLst>
              <a:gd name="adj" fmla="val 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pic>
        <p:nvPicPr>
          <p:cNvPr id="14" name="Рисунок 13">
            <a:extLst>
              <a:ext uri="{FF2B5EF4-FFF2-40B4-BE49-F238E27FC236}">
                <a16:creationId xmlns:a16="http://schemas.microsoft.com/office/drawing/2014/main" id="{1E5F66BA-25DF-437C-B784-C5ACC0C366C7}"/>
              </a:ext>
            </a:extLst>
          </p:cNvPr>
          <p:cNvPicPr>
            <a:picLocks noChangeAspect="1"/>
          </p:cNvPicPr>
          <p:nvPr/>
        </p:nvPicPr>
        <p:blipFill>
          <a:blip r:embed="rId4"/>
          <a:stretch>
            <a:fillRect/>
          </a:stretch>
        </p:blipFill>
        <p:spPr>
          <a:xfrm>
            <a:off x="-152400" y="1121156"/>
            <a:ext cx="12420600" cy="9053895"/>
          </a:xfrm>
          <a:prstGeom prst="rect">
            <a:avLst/>
          </a:prstGeom>
        </p:spPr>
      </p:pic>
      <p:pic>
        <p:nvPicPr>
          <p:cNvPr id="11" name="Рисунок 10">
            <a:extLst>
              <a:ext uri="{FF2B5EF4-FFF2-40B4-BE49-F238E27FC236}">
                <a16:creationId xmlns:a16="http://schemas.microsoft.com/office/drawing/2014/main" id="{FBA34D3F-6AE0-4D1B-9EA6-2FD9539740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639574">
            <a:off x="10744200" y="1028700"/>
            <a:ext cx="3676920" cy="2859356"/>
          </a:xfrm>
          <a:prstGeom prst="rect">
            <a:avLst/>
          </a:prstGeom>
        </p:spPr>
      </p:pic>
      <p:sp>
        <p:nvSpPr>
          <p:cNvPr id="17" name="Прямокутник: округлені кути 16">
            <a:extLst>
              <a:ext uri="{FF2B5EF4-FFF2-40B4-BE49-F238E27FC236}">
                <a16:creationId xmlns:a16="http://schemas.microsoft.com/office/drawing/2014/main" id="{2A89F692-67C7-4D43-9AAB-41F875118E81}"/>
              </a:ext>
            </a:extLst>
          </p:cNvPr>
          <p:cNvSpPr/>
          <p:nvPr/>
        </p:nvSpPr>
        <p:spPr>
          <a:xfrm>
            <a:off x="1588999" y="2099031"/>
            <a:ext cx="8686800" cy="1329052"/>
          </a:xfrm>
          <a:prstGeom prst="roundRect">
            <a:avLst>
              <a:gd name="adj" fmla="val 24287"/>
            </a:avLst>
          </a:prstGeom>
          <a:solidFill>
            <a:schemeClr val="bg1">
              <a:alpha val="83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Блокувати кривдника. Скористайтеся функціями блокування або скарги у соцмережах чи месенджерах</a:t>
            </a:r>
            <a:r>
              <a:rPr lang="ru-RU" sz="2600" b="1" dirty="0">
                <a:effectLst>
                  <a:glow rad="127000">
                    <a:schemeClr val="bg1"/>
                  </a:glow>
                  <a:outerShdw blurRad="38100" dist="38100" dir="2700000" algn="tl">
                    <a:srgbClr val="000000">
                      <a:alpha val="43137"/>
                    </a:srgbClr>
                  </a:outerShdw>
                </a:effectLst>
                <a:latin typeface="Comic Sans MS" panose="030F0702030302020204" pitchFamily="66" charset="0"/>
              </a:rPr>
              <a:t>.</a:t>
            </a:r>
            <a:endParaRPr lang="uk-UA" sz="2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1" name="Прямокутник: округлені кути 20">
            <a:extLst>
              <a:ext uri="{FF2B5EF4-FFF2-40B4-BE49-F238E27FC236}">
                <a16:creationId xmlns:a16="http://schemas.microsoft.com/office/drawing/2014/main" id="{86F2D110-8A1C-43E8-8B61-9D1AA2583BA0}"/>
              </a:ext>
            </a:extLst>
          </p:cNvPr>
          <p:cNvSpPr/>
          <p:nvPr/>
        </p:nvSpPr>
        <p:spPr>
          <a:xfrm>
            <a:off x="1588999" y="3739312"/>
            <a:ext cx="8686800" cy="1097038"/>
          </a:xfrm>
          <a:prstGeom prst="roundRect">
            <a:avLst>
              <a:gd name="adj" fmla="val 24287"/>
            </a:avLst>
          </a:prstGeom>
          <a:solidFill>
            <a:schemeClr val="bg1">
              <a:alpha val="83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Не відповідайте на агресію. Не вступайте у конфлікт з кривдником, щоб не провокувати подальших дій.</a:t>
            </a:r>
            <a:endParaRPr lang="uk-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2" name="Прямокутник: округлені кути 21">
            <a:extLst>
              <a:ext uri="{FF2B5EF4-FFF2-40B4-BE49-F238E27FC236}">
                <a16:creationId xmlns:a16="http://schemas.microsoft.com/office/drawing/2014/main" id="{25AB5A00-D4DE-4B26-9B0F-C7C4ED2F5249}"/>
              </a:ext>
            </a:extLst>
          </p:cNvPr>
          <p:cNvSpPr/>
          <p:nvPr/>
        </p:nvSpPr>
        <p:spPr>
          <a:xfrm>
            <a:off x="1588999" y="5014953"/>
            <a:ext cx="8686800" cy="1097038"/>
          </a:xfrm>
          <a:prstGeom prst="roundRect">
            <a:avLst>
              <a:gd name="adj" fmla="val 24287"/>
            </a:avLst>
          </a:prstGeom>
          <a:solidFill>
            <a:schemeClr val="bg1">
              <a:alpha val="83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Збережіть докази. Зробіть скриншоти повідомлень або постів, які можна використати як докази.</a:t>
            </a:r>
            <a:endParaRPr lang="uk-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3" name="Прямокутник: округлені кути 22">
            <a:extLst>
              <a:ext uri="{FF2B5EF4-FFF2-40B4-BE49-F238E27FC236}">
                <a16:creationId xmlns:a16="http://schemas.microsoft.com/office/drawing/2014/main" id="{F2C18D8E-E463-4FB4-AB47-0E7602337DFC}"/>
              </a:ext>
            </a:extLst>
          </p:cNvPr>
          <p:cNvSpPr/>
          <p:nvPr/>
        </p:nvSpPr>
        <p:spPr>
          <a:xfrm>
            <a:off x="1588999" y="6408663"/>
            <a:ext cx="8686800" cy="1275640"/>
          </a:xfrm>
          <a:prstGeom prst="roundRect">
            <a:avLst>
              <a:gd name="adj" fmla="val 24287"/>
            </a:avLst>
          </a:prstGeom>
          <a:solidFill>
            <a:schemeClr val="bg1">
              <a:alpha val="83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Зверніться за допомогою. Розкажіть про ситуацію батькам, вчителям, психологу або особі, якій довіряєте.</a:t>
            </a:r>
            <a:endParaRPr lang="uk-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25" name="Рисунок 24">
            <a:extLst>
              <a:ext uri="{FF2B5EF4-FFF2-40B4-BE49-F238E27FC236}">
                <a16:creationId xmlns:a16="http://schemas.microsoft.com/office/drawing/2014/main" id="{21FB8B09-D826-4F17-AA17-588ABEBC4C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8800" y="-12349"/>
            <a:ext cx="15058425" cy="1518036"/>
          </a:xfrm>
          <a:prstGeom prst="rect">
            <a:avLst/>
          </a:prstGeom>
          <a:effectLst>
            <a:glow rad="127000">
              <a:schemeClr val="bg1"/>
            </a:glow>
          </a:effectLst>
        </p:spPr>
      </p:pic>
    </p:spTree>
    <p:extLst>
      <p:ext uri="{BB962C8B-B14F-4D97-AF65-F5344CB8AC3E}">
        <p14:creationId xmlns:p14="http://schemas.microsoft.com/office/powerpoint/2010/main" val="17177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82DF3AF-A89F-425F-9E61-25875D8E80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Бульбашка прямої мови: прямокутна з округленими кутами 2">
            <a:extLst>
              <a:ext uri="{FF2B5EF4-FFF2-40B4-BE49-F238E27FC236}">
                <a16:creationId xmlns:a16="http://schemas.microsoft.com/office/drawing/2014/main" id="{5FC76557-00EB-436A-AE78-39929CBF74CF}"/>
              </a:ext>
            </a:extLst>
          </p:cNvPr>
          <p:cNvSpPr/>
          <p:nvPr/>
        </p:nvSpPr>
        <p:spPr>
          <a:xfrm>
            <a:off x="609600" y="1637650"/>
            <a:ext cx="7162800" cy="2971800"/>
          </a:xfrm>
          <a:prstGeom prst="wedgeRoundRectCallout">
            <a:avLst>
              <a:gd name="adj1" fmla="val 50860"/>
              <a:gd name="adj2" fmla="val 60775"/>
              <a:gd name="adj3" fmla="val 1666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Зараз триває акція </a:t>
            </a:r>
            <a:r>
              <a:rPr lang="ru-RU" sz="36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"16 днів проти насильства"</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 – це Міжнародна акція, яка проводиться щороку з 25 листопада до 10 грудня.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5" name="Бульбашка прямої мови: прямокутна з округленими кутами 4">
            <a:extLst>
              <a:ext uri="{FF2B5EF4-FFF2-40B4-BE49-F238E27FC236}">
                <a16:creationId xmlns:a16="http://schemas.microsoft.com/office/drawing/2014/main" id="{9D2B08EC-FF8F-4439-BEA9-29FE81AEAB50}"/>
              </a:ext>
            </a:extLst>
          </p:cNvPr>
          <p:cNvSpPr/>
          <p:nvPr/>
        </p:nvSpPr>
        <p:spPr>
          <a:xfrm>
            <a:off x="10131421" y="1409700"/>
            <a:ext cx="7162800" cy="2971800"/>
          </a:xfrm>
          <a:prstGeom prst="wedgeRoundRectCallout">
            <a:avLst>
              <a:gd name="adj1" fmla="val -55971"/>
              <a:gd name="adj2" fmla="val 46740"/>
              <a:gd name="adj3" fmla="val 1666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Її мета – звернути увагу всіх людей на проблему насильства та навчити, як його зупинити.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8EF706B5-D71A-4F89-911C-A8D4A2DAD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7138" y="4635518"/>
            <a:ext cx="9888569" cy="5651482"/>
          </a:xfrm>
          <a:prstGeom prst="rect">
            <a:avLst/>
          </a:prstGeom>
          <a:effectLst>
            <a:glow rad="127000">
              <a:schemeClr val="bg1"/>
            </a:glow>
          </a:effectLst>
        </p:spPr>
      </p:pic>
      <p:pic>
        <p:nvPicPr>
          <p:cNvPr id="7" name="Рисунок 6">
            <a:extLst>
              <a:ext uri="{FF2B5EF4-FFF2-40B4-BE49-F238E27FC236}">
                <a16:creationId xmlns:a16="http://schemas.microsoft.com/office/drawing/2014/main" id="{D3F4A11F-E112-452B-838A-82F66AFBE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4705540"/>
            <a:ext cx="9888569" cy="5651482"/>
          </a:xfrm>
          <a:prstGeom prst="rect">
            <a:avLst/>
          </a:prstGeom>
          <a:effectLst>
            <a:glow rad="127000">
              <a:schemeClr val="bg1"/>
            </a:glow>
          </a:effectLst>
        </p:spPr>
      </p:pic>
      <p:pic>
        <p:nvPicPr>
          <p:cNvPr id="8" name="Рисунок 7">
            <a:extLst>
              <a:ext uri="{FF2B5EF4-FFF2-40B4-BE49-F238E27FC236}">
                <a16:creationId xmlns:a16="http://schemas.microsoft.com/office/drawing/2014/main" id="{94A0F3B5-71BE-4C1F-8361-718C5EF46B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4749493"/>
            <a:ext cx="7029443" cy="5744650"/>
          </a:xfrm>
          <a:prstGeom prst="rect">
            <a:avLst/>
          </a:prstGeom>
          <a:effectLst>
            <a:glow rad="127000">
              <a:schemeClr val="bg1"/>
            </a:glow>
          </a:effectLst>
        </p:spPr>
      </p:pic>
      <p:pic>
        <p:nvPicPr>
          <p:cNvPr id="9" name="Рисунок 8">
            <a:extLst>
              <a:ext uri="{FF2B5EF4-FFF2-40B4-BE49-F238E27FC236}">
                <a16:creationId xmlns:a16="http://schemas.microsoft.com/office/drawing/2014/main" id="{634691CE-BD3D-42B9-83CC-BBB8C0CA3F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31421" y="7416387"/>
            <a:ext cx="1429890" cy="1460913"/>
          </a:xfrm>
          <a:prstGeom prst="rect">
            <a:avLst/>
          </a:prstGeom>
        </p:spPr>
      </p:pic>
      <p:pic>
        <p:nvPicPr>
          <p:cNvPr id="10" name="Рисунок 9">
            <a:extLst>
              <a:ext uri="{FF2B5EF4-FFF2-40B4-BE49-F238E27FC236}">
                <a16:creationId xmlns:a16="http://schemas.microsoft.com/office/drawing/2014/main" id="{580EC5D1-6EED-4FB0-8902-399C5DE105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3676" y="140877"/>
            <a:ext cx="13595489" cy="1419733"/>
          </a:xfrm>
          <a:prstGeom prst="rect">
            <a:avLst/>
          </a:prstGeom>
          <a:effectLst>
            <a:glow rad="127000">
              <a:schemeClr val="bg1"/>
            </a:glow>
          </a:effectLst>
        </p:spPr>
      </p:pic>
    </p:spTree>
    <p:extLst>
      <p:ext uri="{BB962C8B-B14F-4D97-AF65-F5344CB8AC3E}">
        <p14:creationId xmlns:p14="http://schemas.microsoft.com/office/powerpoint/2010/main" val="360661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990600" y="2801064"/>
            <a:ext cx="10102770" cy="5881674"/>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Це будь-які дії сексуального характеру, які здійснюються без згоди іншої людини. Для дітей це також можуть бути дії, спрямовані на використання їхнього тіла, примус до небажаних дотиків чи розмов про інтимні теми, або показ заборонених матеріалів.</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9EF392BE-DA48-4B27-B50E-3DA5084F7D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8600" y="1888958"/>
            <a:ext cx="5454570" cy="8454189"/>
          </a:xfrm>
          <a:prstGeom prst="rect">
            <a:avLst/>
          </a:prstGeom>
        </p:spPr>
      </p:pic>
      <p:pic>
        <p:nvPicPr>
          <p:cNvPr id="7" name="Рисунок 6">
            <a:extLst>
              <a:ext uri="{FF2B5EF4-FFF2-40B4-BE49-F238E27FC236}">
                <a16:creationId xmlns:a16="http://schemas.microsoft.com/office/drawing/2014/main" id="{38794A27-E3D2-4F8A-B227-3E707EED06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7898" y="201163"/>
            <a:ext cx="17153775" cy="1991278"/>
          </a:xfrm>
          <a:prstGeom prst="rect">
            <a:avLst/>
          </a:prstGeom>
          <a:effectLst>
            <a:glow rad="127000">
              <a:schemeClr val="bg1"/>
            </a:glow>
          </a:effectLst>
        </p:spPr>
      </p:pic>
    </p:spTree>
    <p:extLst>
      <p:ext uri="{BB962C8B-B14F-4D97-AF65-F5344CB8AC3E}">
        <p14:creationId xmlns:p14="http://schemas.microsoft.com/office/powerpoint/2010/main" val="31828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277C5F-F981-4E09-8811-5646E4737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Прямокутник: округлені кути 2">
            <a:extLst>
              <a:ext uri="{FF2B5EF4-FFF2-40B4-BE49-F238E27FC236}">
                <a16:creationId xmlns:a16="http://schemas.microsoft.com/office/drawing/2014/main" id="{EBBCC900-C10E-4772-A52C-3539F7C95897}"/>
              </a:ext>
            </a:extLst>
          </p:cNvPr>
          <p:cNvSpPr/>
          <p:nvPr/>
        </p:nvSpPr>
        <p:spPr>
          <a:xfrm>
            <a:off x="3200400" y="3028347"/>
            <a:ext cx="3276600" cy="1809036"/>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Небажані дотики </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9EF392BE-DA48-4B27-B50E-3DA5084F7D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8599" y="4170234"/>
            <a:ext cx="3946485" cy="6116766"/>
          </a:xfrm>
          <a:prstGeom prst="rect">
            <a:avLst/>
          </a:prstGeom>
        </p:spPr>
      </p:pic>
      <p:sp>
        <p:nvSpPr>
          <p:cNvPr id="7" name="Прямокутник: округлені кути 6">
            <a:extLst>
              <a:ext uri="{FF2B5EF4-FFF2-40B4-BE49-F238E27FC236}">
                <a16:creationId xmlns:a16="http://schemas.microsoft.com/office/drawing/2014/main" id="{663F34E9-F8A3-4D8C-A8B5-0ABD8AF71594}"/>
              </a:ext>
            </a:extLst>
          </p:cNvPr>
          <p:cNvSpPr/>
          <p:nvPr/>
        </p:nvSpPr>
        <p:spPr>
          <a:xfrm>
            <a:off x="2209800" y="5541376"/>
            <a:ext cx="5257800" cy="3374482"/>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Примус до небажаних дій. Наприклад, коли змушують знімати одяг</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E6EFF544-5000-4A2E-A169-7DF87D8B6416}"/>
              </a:ext>
            </a:extLst>
          </p:cNvPr>
          <p:cNvSpPr/>
          <p:nvPr/>
        </p:nvSpPr>
        <p:spPr>
          <a:xfrm>
            <a:off x="7429500" y="1768974"/>
            <a:ext cx="5143500" cy="1809036"/>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Показ заборонених матеріалів: фото, відео</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0" name="Прямокутник: округлені кути 9">
            <a:extLst>
              <a:ext uri="{FF2B5EF4-FFF2-40B4-BE49-F238E27FC236}">
                <a16:creationId xmlns:a16="http://schemas.microsoft.com/office/drawing/2014/main" id="{D22DE589-BDA6-4B5B-AEEE-8DD00A644037}"/>
              </a:ext>
            </a:extLst>
          </p:cNvPr>
          <p:cNvSpPr/>
          <p:nvPr/>
        </p:nvSpPr>
        <p:spPr>
          <a:xfrm>
            <a:off x="12131715" y="3910807"/>
            <a:ext cx="3946485" cy="1809036"/>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Непристойні розмови</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1" name="Прямокутник: округлені кути 10">
            <a:extLst>
              <a:ext uri="{FF2B5EF4-FFF2-40B4-BE49-F238E27FC236}">
                <a16:creationId xmlns:a16="http://schemas.microsoft.com/office/drawing/2014/main" id="{968B619C-3EB1-4468-8F7E-4CE8BCA9DC08}"/>
              </a:ext>
            </a:extLst>
          </p:cNvPr>
          <p:cNvSpPr/>
          <p:nvPr/>
        </p:nvSpPr>
        <p:spPr>
          <a:xfrm>
            <a:off x="11963400" y="6644863"/>
            <a:ext cx="5410200" cy="3388716"/>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Онлайн-сексуальне насильство. Наприклад, якщо </a:t>
            </a: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просять  надіслати власні фото.</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4" name="Рисунок 3">
            <a:extLst>
              <a:ext uri="{FF2B5EF4-FFF2-40B4-BE49-F238E27FC236}">
                <a16:creationId xmlns:a16="http://schemas.microsoft.com/office/drawing/2014/main" id="{FFD10927-6420-450C-8708-E1A6D8A946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1147" y="139169"/>
            <a:ext cx="13077053" cy="1518036"/>
          </a:xfrm>
          <a:prstGeom prst="rect">
            <a:avLst/>
          </a:prstGeom>
          <a:effectLst>
            <a:glow rad="127000">
              <a:schemeClr val="bg1"/>
            </a:glow>
          </a:effectLst>
        </p:spPr>
      </p:pic>
    </p:spTree>
    <p:extLst>
      <p:ext uri="{BB962C8B-B14F-4D97-AF65-F5344CB8AC3E}">
        <p14:creationId xmlns:p14="http://schemas.microsoft.com/office/powerpoint/2010/main" val="180576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C8E0641-292C-46A0-93FE-65D4CCEA2F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pic>
        <p:nvPicPr>
          <p:cNvPr id="4" name="Рисунок 3">
            <a:extLst>
              <a:ext uri="{FF2B5EF4-FFF2-40B4-BE49-F238E27FC236}">
                <a16:creationId xmlns:a16="http://schemas.microsoft.com/office/drawing/2014/main" id="{9A59E4E2-F836-4A09-9FAE-84A6A2DFE7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400" y="1851312"/>
            <a:ext cx="14348337" cy="8200314"/>
          </a:xfrm>
          <a:prstGeom prst="rect">
            <a:avLst/>
          </a:prstGeom>
          <a:effectLst>
            <a:glow rad="127000">
              <a:schemeClr val="bg1"/>
            </a:glow>
          </a:effectLst>
        </p:spPr>
      </p:pic>
      <p:sp>
        <p:nvSpPr>
          <p:cNvPr id="5" name="Бульбашка прямої мови: прямокутна з округленими кутами 4">
            <a:extLst>
              <a:ext uri="{FF2B5EF4-FFF2-40B4-BE49-F238E27FC236}">
                <a16:creationId xmlns:a16="http://schemas.microsoft.com/office/drawing/2014/main" id="{598DA7AA-8F63-436A-BE1E-C81196DF4DA0}"/>
              </a:ext>
            </a:extLst>
          </p:cNvPr>
          <p:cNvSpPr/>
          <p:nvPr/>
        </p:nvSpPr>
        <p:spPr>
          <a:xfrm>
            <a:off x="457200" y="1430172"/>
            <a:ext cx="8305800" cy="1969658"/>
          </a:xfrm>
          <a:prstGeom prst="wedgeRoundRectCallout">
            <a:avLst>
              <a:gd name="adj1" fmla="val 62751"/>
              <a:gd name="adj2" fmla="val 60762"/>
              <a:gd name="adj3" fmla="val 16667"/>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Говори «НІ». Якщо хтось торкається тебе або каже щось, що здається неправильним, не бійся сказати "НІ".</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Бульбашка прямої мови: прямокутна з округленими кутами 5">
            <a:extLst>
              <a:ext uri="{FF2B5EF4-FFF2-40B4-BE49-F238E27FC236}">
                <a16:creationId xmlns:a16="http://schemas.microsoft.com/office/drawing/2014/main" id="{0A2956D7-19D2-4005-8690-E93EEDE7EFC9}"/>
              </a:ext>
            </a:extLst>
          </p:cNvPr>
          <p:cNvSpPr/>
          <p:nvPr/>
        </p:nvSpPr>
        <p:spPr>
          <a:xfrm>
            <a:off x="453189" y="3544663"/>
            <a:ext cx="8305800" cy="1969658"/>
          </a:xfrm>
          <a:prstGeom prst="wedgeRoundRectCallout">
            <a:avLst>
              <a:gd name="adj1" fmla="val 62751"/>
              <a:gd name="adj2" fmla="val 60762"/>
              <a:gd name="adj3" fmla="val 16667"/>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Іди від людини. Знайди безпечне місце, де є дорослі, яким ти довіряєш.</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Бульбашка прямої мови: прямокутна з округленими кутами 6">
            <a:extLst>
              <a:ext uri="{FF2B5EF4-FFF2-40B4-BE49-F238E27FC236}">
                <a16:creationId xmlns:a16="http://schemas.microsoft.com/office/drawing/2014/main" id="{0887AB38-BE54-45A4-8E9A-6329BA7DAAAB}"/>
              </a:ext>
            </a:extLst>
          </p:cNvPr>
          <p:cNvSpPr/>
          <p:nvPr/>
        </p:nvSpPr>
        <p:spPr>
          <a:xfrm>
            <a:off x="453189" y="5702516"/>
            <a:ext cx="8305800" cy="2260384"/>
          </a:xfrm>
          <a:prstGeom prst="wedgeRoundRectCallout">
            <a:avLst>
              <a:gd name="adj1" fmla="val 62751"/>
              <a:gd name="adj2" fmla="val 60762"/>
              <a:gd name="adj3" fmla="val 16667"/>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Розкажи дорослому. Поговори з тим, кому ти довіряєш: батьками, вчителем, шкільним психологом. Це не твоя провина, і вони допоможуть.</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9" name="Рисунок 8">
            <a:extLst>
              <a:ext uri="{FF2B5EF4-FFF2-40B4-BE49-F238E27FC236}">
                <a16:creationId xmlns:a16="http://schemas.microsoft.com/office/drawing/2014/main" id="{43F83F05-8223-4BCE-9FF0-E6402F4064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3400" y="94617"/>
            <a:ext cx="2286198" cy="2164268"/>
          </a:xfrm>
          <a:prstGeom prst="rect">
            <a:avLst/>
          </a:prstGeom>
        </p:spPr>
      </p:pic>
      <p:pic>
        <p:nvPicPr>
          <p:cNvPr id="10" name="Рисунок 9">
            <a:extLst>
              <a:ext uri="{FF2B5EF4-FFF2-40B4-BE49-F238E27FC236}">
                <a16:creationId xmlns:a16="http://schemas.microsoft.com/office/drawing/2014/main" id="{B2579AFB-992E-41B5-979D-88FD7CA984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78789" y="7901321"/>
            <a:ext cx="3408197" cy="2280013"/>
          </a:xfrm>
          <a:prstGeom prst="rect">
            <a:avLst/>
          </a:prstGeom>
        </p:spPr>
      </p:pic>
      <p:pic>
        <p:nvPicPr>
          <p:cNvPr id="11" name="Рисунок 10">
            <a:extLst>
              <a:ext uri="{FF2B5EF4-FFF2-40B4-BE49-F238E27FC236}">
                <a16:creationId xmlns:a16="http://schemas.microsoft.com/office/drawing/2014/main" id="{76DF45EC-1A4F-4C36-B3EB-EC8997DB42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 y="-413590"/>
            <a:ext cx="15064350" cy="2295453"/>
          </a:xfrm>
          <a:prstGeom prst="rect">
            <a:avLst/>
          </a:prstGeom>
          <a:effectLst>
            <a:glow rad="127000">
              <a:schemeClr val="bg1"/>
            </a:glow>
          </a:effectLst>
        </p:spPr>
      </p:pic>
    </p:spTree>
    <p:extLst>
      <p:ext uri="{BB962C8B-B14F-4D97-AF65-F5344CB8AC3E}">
        <p14:creationId xmlns:p14="http://schemas.microsoft.com/office/powerpoint/2010/main" val="353306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par>
                          <p:cTn id="23" fill="hold">
                            <p:stCondLst>
                              <p:cond delay="2500"/>
                            </p:stCondLst>
                            <p:childTnLst>
                              <p:par>
                                <p:cTn id="24" presetID="22" presetClass="entr" presetSubtype="2"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81852F0-9ADC-4487-AC05-35FF6D67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pic>
        <p:nvPicPr>
          <p:cNvPr id="7" name="Рисунок 6">
            <a:extLst>
              <a:ext uri="{FF2B5EF4-FFF2-40B4-BE49-F238E27FC236}">
                <a16:creationId xmlns:a16="http://schemas.microsoft.com/office/drawing/2014/main" id="{E7BF85E5-7449-42C9-AA10-CB371A8731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9748" y="3125201"/>
            <a:ext cx="7291448" cy="7297544"/>
          </a:xfrm>
          <a:prstGeom prst="rect">
            <a:avLst/>
          </a:prstGeom>
          <a:effectLst>
            <a:glow rad="127000">
              <a:schemeClr val="bg1"/>
            </a:glow>
          </a:effectLst>
        </p:spPr>
      </p:pic>
      <p:pic>
        <p:nvPicPr>
          <p:cNvPr id="8" name="Рисунок 7">
            <a:extLst>
              <a:ext uri="{FF2B5EF4-FFF2-40B4-BE49-F238E27FC236}">
                <a16:creationId xmlns:a16="http://schemas.microsoft.com/office/drawing/2014/main" id="{C3288449-5B27-465B-8936-53E77D5C58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05853" y="463541"/>
            <a:ext cx="5842419" cy="4391573"/>
          </a:xfrm>
          <a:prstGeom prst="rect">
            <a:avLst/>
          </a:prstGeom>
          <a:effectLst>
            <a:glow rad="127000">
              <a:schemeClr val="bg1"/>
            </a:glow>
          </a:effectLst>
        </p:spPr>
      </p:pic>
      <p:pic>
        <p:nvPicPr>
          <p:cNvPr id="12" name="Рисунок 11">
            <a:extLst>
              <a:ext uri="{FF2B5EF4-FFF2-40B4-BE49-F238E27FC236}">
                <a16:creationId xmlns:a16="http://schemas.microsoft.com/office/drawing/2014/main" id="{1C0185BB-DDAA-4361-82E0-708890BBFB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1104900"/>
            <a:ext cx="4986960" cy="3749365"/>
          </a:xfrm>
          <a:prstGeom prst="rect">
            <a:avLst/>
          </a:prstGeom>
          <a:effectLst>
            <a:glow rad="127000">
              <a:schemeClr val="bg1"/>
            </a:glow>
          </a:effectLst>
        </p:spPr>
      </p:pic>
      <p:sp>
        <p:nvSpPr>
          <p:cNvPr id="10" name="TextBox 9">
            <a:extLst>
              <a:ext uri="{FF2B5EF4-FFF2-40B4-BE49-F238E27FC236}">
                <a16:creationId xmlns:a16="http://schemas.microsoft.com/office/drawing/2014/main" id="{E6987C10-8F6F-4F8B-9863-1C8D5FC705C9}"/>
              </a:ext>
            </a:extLst>
          </p:cNvPr>
          <p:cNvSpPr txBox="1"/>
          <p:nvPr/>
        </p:nvSpPr>
        <p:spPr>
          <a:xfrm>
            <a:off x="2053390" y="1640754"/>
            <a:ext cx="3280610" cy="2677656"/>
          </a:xfrm>
          <a:prstGeom prst="rect">
            <a:avLst/>
          </a:prstGeom>
          <a:noFill/>
        </p:spPr>
        <p:txBody>
          <a:bodyPr wrap="square">
            <a:spAutoFit/>
          </a:bodyP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Тіло належить тільки тобі. Ніхто не має права торкатися тебе без твого дозволу.</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TextBox 12">
            <a:extLst>
              <a:ext uri="{FF2B5EF4-FFF2-40B4-BE49-F238E27FC236}">
                <a16:creationId xmlns:a16="http://schemas.microsoft.com/office/drawing/2014/main" id="{5039FCCB-5AAC-4843-A68D-B824C7F36A2C}"/>
              </a:ext>
            </a:extLst>
          </p:cNvPr>
          <p:cNvSpPr txBox="1"/>
          <p:nvPr/>
        </p:nvSpPr>
        <p:spPr>
          <a:xfrm>
            <a:off x="13476958" y="1068566"/>
            <a:ext cx="3962398" cy="3108543"/>
          </a:xfrm>
          <a:prstGeom prst="rect">
            <a:avLst/>
          </a:prstGeom>
          <a:noFill/>
        </p:spPr>
        <p:txBody>
          <a:bodyPr wrap="square">
            <a:spAutoFit/>
          </a:bodyP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Є частини тіла, які називаються інтимними (прикриті білизною). Тільки лікар може оглядати їх, і то лише за присутності батьків</a:t>
            </a:r>
            <a:r>
              <a:rPr lang="uk-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4" name="Рисунок 13">
            <a:extLst>
              <a:ext uri="{FF2B5EF4-FFF2-40B4-BE49-F238E27FC236}">
                <a16:creationId xmlns:a16="http://schemas.microsoft.com/office/drawing/2014/main" id="{110855DE-38DA-4F37-8AA6-2422DC61F8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046423" flipH="1">
            <a:off x="584377" y="4901607"/>
            <a:ext cx="5088283" cy="3824712"/>
          </a:xfrm>
          <a:prstGeom prst="rect">
            <a:avLst/>
          </a:prstGeom>
          <a:effectLst>
            <a:glow rad="127000">
              <a:schemeClr val="bg1"/>
            </a:glow>
          </a:effectLst>
        </p:spPr>
      </p:pic>
      <p:sp>
        <p:nvSpPr>
          <p:cNvPr id="15" name="TextBox 14">
            <a:extLst>
              <a:ext uri="{FF2B5EF4-FFF2-40B4-BE49-F238E27FC236}">
                <a16:creationId xmlns:a16="http://schemas.microsoft.com/office/drawing/2014/main" id="{EA5C832D-0141-427A-A71E-0BDDD79F9CC6}"/>
              </a:ext>
            </a:extLst>
          </p:cNvPr>
          <p:cNvSpPr txBox="1"/>
          <p:nvPr/>
        </p:nvSpPr>
        <p:spPr>
          <a:xfrm>
            <a:off x="1091340" y="5475135"/>
            <a:ext cx="3680147" cy="2677656"/>
          </a:xfrm>
          <a:prstGeom prst="rect">
            <a:avLst/>
          </a:prstGeom>
          <a:noFill/>
        </p:spPr>
        <p:txBody>
          <a:bodyPr wrap="square">
            <a:spAutoFit/>
          </a:bodyP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Ніколи не  погоджуйся на секрети від інших, які тобі здаються дивними або лякаючими</a:t>
            </a:r>
            <a:r>
              <a:rPr lang="uk-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7" name="Рисунок 16">
            <a:extLst>
              <a:ext uri="{FF2B5EF4-FFF2-40B4-BE49-F238E27FC236}">
                <a16:creationId xmlns:a16="http://schemas.microsoft.com/office/drawing/2014/main" id="{AC5E27B2-A3FA-4178-9E94-2CCA2EB185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53638" y="3914701"/>
            <a:ext cx="6389162" cy="5718544"/>
          </a:xfrm>
          <a:prstGeom prst="rect">
            <a:avLst/>
          </a:prstGeom>
        </p:spPr>
      </p:pic>
      <p:sp>
        <p:nvSpPr>
          <p:cNvPr id="18" name="TextBox 17">
            <a:extLst>
              <a:ext uri="{FF2B5EF4-FFF2-40B4-BE49-F238E27FC236}">
                <a16:creationId xmlns:a16="http://schemas.microsoft.com/office/drawing/2014/main" id="{3F3D80DB-AC4E-4452-AEFB-1170C828BFDD}"/>
              </a:ext>
            </a:extLst>
          </p:cNvPr>
          <p:cNvSpPr txBox="1"/>
          <p:nvPr/>
        </p:nvSpPr>
        <p:spPr>
          <a:xfrm>
            <a:off x="13850093" y="5690578"/>
            <a:ext cx="3962398" cy="2246769"/>
          </a:xfrm>
          <a:prstGeom prst="rect">
            <a:avLst/>
          </a:prstGeom>
          <a:noFill/>
        </p:spPr>
        <p:txBody>
          <a:bodyPr wrap="square">
            <a:spAutoFit/>
          </a:bodyP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Не надсилай свої фото чи особисту інформацію незнайомцям в інтернеті.</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9" name="Рисунок 18">
            <a:extLst>
              <a:ext uri="{FF2B5EF4-FFF2-40B4-BE49-F238E27FC236}">
                <a16:creationId xmlns:a16="http://schemas.microsoft.com/office/drawing/2014/main" id="{B27AD3F9-EAB1-44A6-A075-B703DF676D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728201" flipH="1">
            <a:off x="6306677" y="946650"/>
            <a:ext cx="4287722" cy="3222953"/>
          </a:xfrm>
          <a:prstGeom prst="rect">
            <a:avLst/>
          </a:prstGeom>
          <a:effectLst>
            <a:glow rad="127000">
              <a:schemeClr val="bg1"/>
            </a:glow>
          </a:effectLst>
        </p:spPr>
      </p:pic>
      <p:sp>
        <p:nvSpPr>
          <p:cNvPr id="20" name="TextBox 19">
            <a:extLst>
              <a:ext uri="{FF2B5EF4-FFF2-40B4-BE49-F238E27FC236}">
                <a16:creationId xmlns:a16="http://schemas.microsoft.com/office/drawing/2014/main" id="{28E9839E-6B3A-4984-BC15-5929AACBB261}"/>
              </a:ext>
            </a:extLst>
          </p:cNvPr>
          <p:cNvSpPr txBox="1"/>
          <p:nvPr/>
        </p:nvSpPr>
        <p:spPr>
          <a:xfrm>
            <a:off x="6815315" y="1282039"/>
            <a:ext cx="2954198" cy="2246769"/>
          </a:xfrm>
          <a:prstGeom prst="rect">
            <a:avLst/>
          </a:prstGeom>
          <a:noFill/>
        </p:spPr>
        <p:txBody>
          <a:bodyPr wrap="square">
            <a:spAutoFit/>
          </a:bodyP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У разі небезпеки кричи, тікай і шукай допомоги</a:t>
            </a:r>
            <a:r>
              <a:rPr lang="uk-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21" name="Рисунок 20">
            <a:extLst>
              <a:ext uri="{FF2B5EF4-FFF2-40B4-BE49-F238E27FC236}">
                <a16:creationId xmlns:a16="http://schemas.microsoft.com/office/drawing/2014/main" id="{64361482-3C76-4D39-93DC-7B0F34663A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87754" y="-199191"/>
            <a:ext cx="13077053" cy="1999661"/>
          </a:xfrm>
          <a:prstGeom prst="rect">
            <a:avLst/>
          </a:prstGeom>
          <a:effectLst>
            <a:glow rad="127000">
              <a:schemeClr val="bg1"/>
            </a:glow>
          </a:effectLst>
        </p:spPr>
      </p:pic>
    </p:spTree>
    <p:extLst>
      <p:ext uri="{BB962C8B-B14F-4D97-AF65-F5344CB8AC3E}">
        <p14:creationId xmlns:p14="http://schemas.microsoft.com/office/powerpoint/2010/main" val="192368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9304862-9DD2-49BE-927D-5DA0EACB2D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4" name="Прямокутник: округлені кути 3">
            <a:extLst>
              <a:ext uri="{FF2B5EF4-FFF2-40B4-BE49-F238E27FC236}">
                <a16:creationId xmlns:a16="http://schemas.microsoft.com/office/drawing/2014/main" id="{4D0CC273-83F0-4A89-9F13-11250169FCA5}"/>
              </a:ext>
            </a:extLst>
          </p:cNvPr>
          <p:cNvSpPr/>
          <p:nvPr/>
        </p:nvSpPr>
        <p:spPr>
          <a:xfrm>
            <a:off x="40106" y="2877142"/>
            <a:ext cx="3810000" cy="441960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Однокласник постійно обзиває іншого "невдахою".</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5" name="Прямокутник: округлені кути 4">
            <a:extLst>
              <a:ext uri="{FF2B5EF4-FFF2-40B4-BE49-F238E27FC236}">
                <a16:creationId xmlns:a16="http://schemas.microsoft.com/office/drawing/2014/main" id="{05688550-49EE-495F-A7D3-AC55A045F879}"/>
              </a:ext>
            </a:extLst>
          </p:cNvPr>
          <p:cNvSpPr/>
          <p:nvPr/>
        </p:nvSpPr>
        <p:spPr>
          <a:xfrm>
            <a:off x="3998495" y="2905214"/>
            <a:ext cx="3810000" cy="4419599"/>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Батьки забороняють дитині купувати речі, необхідні для школи, хоча мають фінанси.</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Прямокутник: округлені кути 5">
            <a:extLst>
              <a:ext uri="{FF2B5EF4-FFF2-40B4-BE49-F238E27FC236}">
                <a16:creationId xmlns:a16="http://schemas.microsoft.com/office/drawing/2014/main" id="{EC5D9136-C852-423A-8FF4-005214BD9227}"/>
              </a:ext>
            </a:extLst>
          </p:cNvPr>
          <p:cNvSpPr/>
          <p:nvPr/>
        </p:nvSpPr>
        <p:spPr>
          <a:xfrm>
            <a:off x="7976937" y="2905214"/>
            <a:ext cx="3810000" cy="439152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Дівчину примушують погодитися на дії інтимного характеру під загрозою розголошення її таємниць.</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EF9F78E8-A3D8-4E32-8993-BE5813ADF326}"/>
              </a:ext>
            </a:extLst>
          </p:cNvPr>
          <p:cNvSpPr/>
          <p:nvPr/>
        </p:nvSpPr>
        <p:spPr>
          <a:xfrm>
            <a:off x="11987463" y="2877141"/>
            <a:ext cx="3810000" cy="439152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effectLst>
                  <a:glow rad="127000">
                    <a:schemeClr val="bg1"/>
                  </a:glow>
                  <a:outerShdw blurRad="38100" dist="38100" dir="2700000" algn="tl">
                    <a:srgbClr val="000000">
                      <a:alpha val="43137"/>
                    </a:srgbClr>
                  </a:outerShdw>
                </a:effectLst>
                <a:latin typeface="Comic Sans MS" panose="030F0702030302020204" pitchFamily="66" charset="0"/>
              </a:rPr>
              <a:t>Хлопця штовхають у коридорі школи для забави.</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48674DF9-0712-4BAB-900D-1F4A41CE4F96}"/>
              </a:ext>
            </a:extLst>
          </p:cNvPr>
          <p:cNvSpPr/>
          <p:nvPr/>
        </p:nvSpPr>
        <p:spPr>
          <a:xfrm rot="21080076">
            <a:off x="639851" y="7726751"/>
            <a:ext cx="3810000" cy="914400"/>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ЕКОНОМІЧНЕ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Прямокутник: округлені кути 12">
            <a:extLst>
              <a:ext uri="{FF2B5EF4-FFF2-40B4-BE49-F238E27FC236}">
                <a16:creationId xmlns:a16="http://schemas.microsoft.com/office/drawing/2014/main" id="{0C47823B-8467-4994-BC9D-C64A4D49EB38}"/>
              </a:ext>
            </a:extLst>
          </p:cNvPr>
          <p:cNvSpPr/>
          <p:nvPr/>
        </p:nvSpPr>
        <p:spPr>
          <a:xfrm rot="169519">
            <a:off x="5508930" y="7701587"/>
            <a:ext cx="3810000" cy="914400"/>
          </a:xfrm>
          <a:prstGeom prst="roundRect">
            <a:avLst>
              <a:gd name="adj" fmla="val 7880"/>
            </a:avLst>
          </a:prstGeom>
          <a:solidFill>
            <a:srgbClr val="00B0F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ФІЗИЧНЕ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4" name="Прямокутник: округлені кути 13">
            <a:extLst>
              <a:ext uri="{FF2B5EF4-FFF2-40B4-BE49-F238E27FC236}">
                <a16:creationId xmlns:a16="http://schemas.microsoft.com/office/drawing/2014/main" id="{C76121B6-9503-4AE7-85A8-9F0889391C78}"/>
              </a:ext>
            </a:extLst>
          </p:cNvPr>
          <p:cNvSpPr/>
          <p:nvPr/>
        </p:nvSpPr>
        <p:spPr>
          <a:xfrm rot="155974">
            <a:off x="2460807" y="8938302"/>
            <a:ext cx="3810000" cy="914400"/>
          </a:xfrm>
          <a:prstGeom prst="roundRect">
            <a:avLst>
              <a:gd name="adj" fmla="val 7880"/>
            </a:avLst>
          </a:prstGeom>
          <a:solidFill>
            <a:srgbClr val="92D05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СЕКСУАЛЬНЕ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5" name="Прямокутник: округлені кути 14">
            <a:extLst>
              <a:ext uri="{FF2B5EF4-FFF2-40B4-BE49-F238E27FC236}">
                <a16:creationId xmlns:a16="http://schemas.microsoft.com/office/drawing/2014/main" id="{7ABB91B0-768B-4B6C-B6D4-51C0A5252EF0}"/>
              </a:ext>
            </a:extLst>
          </p:cNvPr>
          <p:cNvSpPr/>
          <p:nvPr/>
        </p:nvSpPr>
        <p:spPr>
          <a:xfrm>
            <a:off x="6781800" y="8938302"/>
            <a:ext cx="3810000" cy="914400"/>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ПСИХОЛОГІЧНЕ</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20" name="Рисунок 19">
            <a:extLst>
              <a:ext uri="{FF2B5EF4-FFF2-40B4-BE49-F238E27FC236}">
                <a16:creationId xmlns:a16="http://schemas.microsoft.com/office/drawing/2014/main" id="{68D93B84-72B5-45BE-89FE-A9CA55D73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46209" y="4665597"/>
            <a:ext cx="9894666" cy="5651482"/>
          </a:xfrm>
          <a:prstGeom prst="rect">
            <a:avLst/>
          </a:prstGeom>
        </p:spPr>
      </p:pic>
      <p:sp>
        <p:nvSpPr>
          <p:cNvPr id="21" name="Прямокутник: округлені кути 20">
            <a:extLst>
              <a:ext uri="{FF2B5EF4-FFF2-40B4-BE49-F238E27FC236}">
                <a16:creationId xmlns:a16="http://schemas.microsoft.com/office/drawing/2014/main" id="{D72E265C-0484-4EE7-A4D1-70045C1B960E}"/>
              </a:ext>
            </a:extLst>
          </p:cNvPr>
          <p:cNvSpPr/>
          <p:nvPr/>
        </p:nvSpPr>
        <p:spPr>
          <a:xfrm rot="21350211">
            <a:off x="10212336" y="7823485"/>
            <a:ext cx="3810000" cy="914400"/>
          </a:xfrm>
          <a:prstGeom prst="roundRect">
            <a:avLst>
              <a:gd name="adj" fmla="val 7880"/>
            </a:avLst>
          </a:prstGeom>
          <a:solidFill>
            <a:srgbClr val="7030A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ЦИФРОВЕ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22" name="Рисунок 21">
            <a:extLst>
              <a:ext uri="{FF2B5EF4-FFF2-40B4-BE49-F238E27FC236}">
                <a16:creationId xmlns:a16="http://schemas.microsoft.com/office/drawing/2014/main" id="{FD0CDE00-729F-41F0-A819-5CB86F4E23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3600" y="-184137"/>
            <a:ext cx="14966977" cy="1999661"/>
          </a:xfrm>
          <a:prstGeom prst="rect">
            <a:avLst/>
          </a:prstGeom>
          <a:effectLst>
            <a:glow rad="127000">
              <a:schemeClr val="bg1"/>
            </a:glow>
          </a:effectLst>
        </p:spPr>
      </p:pic>
      <p:sp>
        <p:nvSpPr>
          <p:cNvPr id="23" name="Прямокутник 22">
            <a:extLst>
              <a:ext uri="{FF2B5EF4-FFF2-40B4-BE49-F238E27FC236}">
                <a16:creationId xmlns:a16="http://schemas.microsoft.com/office/drawing/2014/main" id="{14F13FF7-E62F-49CE-90D9-5E8833B5BE3B}"/>
              </a:ext>
            </a:extLst>
          </p:cNvPr>
          <p:cNvSpPr/>
          <p:nvPr/>
        </p:nvSpPr>
        <p:spPr>
          <a:xfrm>
            <a:off x="3922948" y="1131761"/>
            <a:ext cx="10289704" cy="616206"/>
          </a:xfrm>
          <a:prstGeom prst="rect">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Спробуйте визначити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41964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9304862-9DD2-49BE-927D-5DA0EACB2D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4" name="Прямокутник: округлені кути 3">
            <a:extLst>
              <a:ext uri="{FF2B5EF4-FFF2-40B4-BE49-F238E27FC236}">
                <a16:creationId xmlns:a16="http://schemas.microsoft.com/office/drawing/2014/main" id="{4D0CC273-83F0-4A89-9F13-11250169FCA5}"/>
              </a:ext>
            </a:extLst>
          </p:cNvPr>
          <p:cNvSpPr/>
          <p:nvPr/>
        </p:nvSpPr>
        <p:spPr>
          <a:xfrm>
            <a:off x="40106" y="2877142"/>
            <a:ext cx="3810000" cy="441960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Хтось створює фейковий акаунт іншої людини в соціальних мережах і публікує там образливі матеріали.</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5" name="Прямокутник: округлені кути 4">
            <a:extLst>
              <a:ext uri="{FF2B5EF4-FFF2-40B4-BE49-F238E27FC236}">
                <a16:creationId xmlns:a16="http://schemas.microsoft.com/office/drawing/2014/main" id="{05688550-49EE-495F-A7D3-AC55A045F879}"/>
              </a:ext>
            </a:extLst>
          </p:cNvPr>
          <p:cNvSpPr/>
          <p:nvPr/>
        </p:nvSpPr>
        <p:spPr>
          <a:xfrm>
            <a:off x="3998495" y="2905214"/>
            <a:ext cx="3810000" cy="4419599"/>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У сім'ї дитину часто лякають, кажучи: "Ми тебе віддамо в дитячий будинок, якщо не будеш слухатися".</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Прямокутник: округлені кути 5">
            <a:extLst>
              <a:ext uri="{FF2B5EF4-FFF2-40B4-BE49-F238E27FC236}">
                <a16:creationId xmlns:a16="http://schemas.microsoft.com/office/drawing/2014/main" id="{EC5D9136-C852-423A-8FF4-005214BD9227}"/>
              </a:ext>
            </a:extLst>
          </p:cNvPr>
          <p:cNvSpPr/>
          <p:nvPr/>
        </p:nvSpPr>
        <p:spPr>
          <a:xfrm>
            <a:off x="7976937" y="2905214"/>
            <a:ext cx="3810000" cy="439152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Під час гри у дворі дитині спеціально ставлять підніжку, щоб вона впала.</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EF9F78E8-A3D8-4E32-8993-BE5813ADF326}"/>
              </a:ext>
            </a:extLst>
          </p:cNvPr>
          <p:cNvSpPr/>
          <p:nvPr/>
        </p:nvSpPr>
        <p:spPr>
          <a:xfrm>
            <a:off x="11987463" y="2877141"/>
            <a:ext cx="3810000" cy="439152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Людину змушують віддати гроші або цінні речі, погрожуючи фізичною розправою.</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48674DF9-0712-4BAB-900D-1F4A41CE4F96}"/>
              </a:ext>
            </a:extLst>
          </p:cNvPr>
          <p:cNvSpPr/>
          <p:nvPr/>
        </p:nvSpPr>
        <p:spPr>
          <a:xfrm rot="21080076">
            <a:off x="639851" y="7726751"/>
            <a:ext cx="3810000" cy="914400"/>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ЕКОНОМІЧНЕ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Прямокутник: округлені кути 12">
            <a:extLst>
              <a:ext uri="{FF2B5EF4-FFF2-40B4-BE49-F238E27FC236}">
                <a16:creationId xmlns:a16="http://schemas.microsoft.com/office/drawing/2014/main" id="{0C47823B-8467-4994-BC9D-C64A4D49EB38}"/>
              </a:ext>
            </a:extLst>
          </p:cNvPr>
          <p:cNvSpPr/>
          <p:nvPr/>
        </p:nvSpPr>
        <p:spPr>
          <a:xfrm rot="169519">
            <a:off x="5508930" y="7701587"/>
            <a:ext cx="3810000" cy="914400"/>
          </a:xfrm>
          <a:prstGeom prst="roundRect">
            <a:avLst>
              <a:gd name="adj" fmla="val 7880"/>
            </a:avLst>
          </a:prstGeom>
          <a:solidFill>
            <a:srgbClr val="00B0F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ФІЗИЧНЕ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4" name="Прямокутник: округлені кути 13">
            <a:extLst>
              <a:ext uri="{FF2B5EF4-FFF2-40B4-BE49-F238E27FC236}">
                <a16:creationId xmlns:a16="http://schemas.microsoft.com/office/drawing/2014/main" id="{C76121B6-9503-4AE7-85A8-9F0889391C78}"/>
              </a:ext>
            </a:extLst>
          </p:cNvPr>
          <p:cNvSpPr/>
          <p:nvPr/>
        </p:nvSpPr>
        <p:spPr>
          <a:xfrm rot="155974">
            <a:off x="2460807" y="8938302"/>
            <a:ext cx="3810000" cy="914400"/>
          </a:xfrm>
          <a:prstGeom prst="roundRect">
            <a:avLst>
              <a:gd name="adj" fmla="val 7880"/>
            </a:avLst>
          </a:prstGeom>
          <a:solidFill>
            <a:srgbClr val="92D05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СЕКСУАЛЬНЕ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5" name="Прямокутник: округлені кути 14">
            <a:extLst>
              <a:ext uri="{FF2B5EF4-FFF2-40B4-BE49-F238E27FC236}">
                <a16:creationId xmlns:a16="http://schemas.microsoft.com/office/drawing/2014/main" id="{7ABB91B0-768B-4B6C-B6D4-51C0A5252EF0}"/>
              </a:ext>
            </a:extLst>
          </p:cNvPr>
          <p:cNvSpPr/>
          <p:nvPr/>
        </p:nvSpPr>
        <p:spPr>
          <a:xfrm>
            <a:off x="6781800" y="8938302"/>
            <a:ext cx="3810000" cy="914400"/>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b="1" dirty="0">
                <a:effectLst>
                  <a:glow rad="127000">
                    <a:schemeClr val="bg1"/>
                  </a:glow>
                  <a:outerShdw blurRad="38100" dist="38100" dir="2700000" algn="tl">
                    <a:srgbClr val="000000">
                      <a:alpha val="43137"/>
                    </a:srgbClr>
                  </a:outerShdw>
                </a:effectLst>
                <a:latin typeface="Comic Sans MS" panose="030F0702030302020204" pitchFamily="66" charset="0"/>
              </a:rPr>
              <a:t>ПСИХОЛОГІЧНЕ</a:t>
            </a:r>
            <a:endParaRPr lang="ru-UA" sz="3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20" name="Рисунок 19">
            <a:extLst>
              <a:ext uri="{FF2B5EF4-FFF2-40B4-BE49-F238E27FC236}">
                <a16:creationId xmlns:a16="http://schemas.microsoft.com/office/drawing/2014/main" id="{68D93B84-72B5-45BE-89FE-A9CA55D73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95399" y="4696149"/>
            <a:ext cx="9894666" cy="5651482"/>
          </a:xfrm>
          <a:prstGeom prst="rect">
            <a:avLst/>
          </a:prstGeom>
        </p:spPr>
      </p:pic>
      <p:sp>
        <p:nvSpPr>
          <p:cNvPr id="21" name="Прямокутник: округлені кути 20">
            <a:extLst>
              <a:ext uri="{FF2B5EF4-FFF2-40B4-BE49-F238E27FC236}">
                <a16:creationId xmlns:a16="http://schemas.microsoft.com/office/drawing/2014/main" id="{D72E265C-0484-4EE7-A4D1-70045C1B960E}"/>
              </a:ext>
            </a:extLst>
          </p:cNvPr>
          <p:cNvSpPr/>
          <p:nvPr/>
        </p:nvSpPr>
        <p:spPr>
          <a:xfrm rot="21350211">
            <a:off x="10212336" y="7823485"/>
            <a:ext cx="3810000" cy="914400"/>
          </a:xfrm>
          <a:prstGeom prst="roundRect">
            <a:avLst>
              <a:gd name="adj" fmla="val 7880"/>
            </a:avLst>
          </a:prstGeom>
          <a:solidFill>
            <a:srgbClr val="7030A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ЦИФРОВЕ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9" name="Рисунок 8">
            <a:extLst>
              <a:ext uri="{FF2B5EF4-FFF2-40B4-BE49-F238E27FC236}">
                <a16:creationId xmlns:a16="http://schemas.microsoft.com/office/drawing/2014/main" id="{C1825EA0-5F11-47C1-AEF7-87D7C8AEFE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600" y="-27813"/>
            <a:ext cx="14966977" cy="1999661"/>
          </a:xfrm>
          <a:prstGeom prst="rect">
            <a:avLst/>
          </a:prstGeom>
          <a:effectLst>
            <a:glow rad="127000">
              <a:schemeClr val="bg1"/>
            </a:glow>
          </a:effectLst>
        </p:spPr>
      </p:pic>
    </p:spTree>
    <p:extLst>
      <p:ext uri="{BB962C8B-B14F-4D97-AF65-F5344CB8AC3E}">
        <p14:creationId xmlns:p14="http://schemas.microsoft.com/office/powerpoint/2010/main" val="36548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B2AEC5A-C020-458F-8C66-C82CDC144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graphicFrame>
        <p:nvGraphicFramePr>
          <p:cNvPr id="3" name="Таблиця 7">
            <a:extLst>
              <a:ext uri="{FF2B5EF4-FFF2-40B4-BE49-F238E27FC236}">
                <a16:creationId xmlns:a16="http://schemas.microsoft.com/office/drawing/2014/main" id="{7F8E0034-41B4-475C-9035-90106CCC9ED3}"/>
              </a:ext>
            </a:extLst>
          </p:cNvPr>
          <p:cNvGraphicFramePr>
            <a:graphicFrameLocks noGrp="1"/>
          </p:cNvGraphicFramePr>
          <p:nvPr>
            <p:extLst>
              <p:ext uri="{D42A27DB-BD31-4B8C-83A1-F6EECF244321}">
                <p14:modId xmlns:p14="http://schemas.microsoft.com/office/powerpoint/2010/main" val="3717978150"/>
              </p:ext>
            </p:extLst>
          </p:nvPr>
        </p:nvGraphicFramePr>
        <p:xfrm>
          <a:off x="304800" y="658427"/>
          <a:ext cx="11267795" cy="4206240"/>
        </p:xfrm>
        <a:graphic>
          <a:graphicData uri="http://schemas.openxmlformats.org/drawingml/2006/table">
            <a:tbl>
              <a:tblPr firstRow="1" bandRow="1">
                <a:tableStyleId>{5C22544A-7EE6-4342-B048-85BDC9FD1C3A}</a:tableStyleId>
              </a:tblPr>
              <a:tblGrid>
                <a:gridCol w="1024345">
                  <a:extLst>
                    <a:ext uri="{9D8B030D-6E8A-4147-A177-3AD203B41FA5}">
                      <a16:colId xmlns:a16="http://schemas.microsoft.com/office/drawing/2014/main" val="2870376177"/>
                    </a:ext>
                  </a:extLst>
                </a:gridCol>
                <a:gridCol w="1024345">
                  <a:extLst>
                    <a:ext uri="{9D8B030D-6E8A-4147-A177-3AD203B41FA5}">
                      <a16:colId xmlns:a16="http://schemas.microsoft.com/office/drawing/2014/main" val="392563571"/>
                    </a:ext>
                  </a:extLst>
                </a:gridCol>
                <a:gridCol w="1024345">
                  <a:extLst>
                    <a:ext uri="{9D8B030D-6E8A-4147-A177-3AD203B41FA5}">
                      <a16:colId xmlns:a16="http://schemas.microsoft.com/office/drawing/2014/main" val="2075992264"/>
                    </a:ext>
                  </a:extLst>
                </a:gridCol>
                <a:gridCol w="1024345">
                  <a:extLst>
                    <a:ext uri="{9D8B030D-6E8A-4147-A177-3AD203B41FA5}">
                      <a16:colId xmlns:a16="http://schemas.microsoft.com/office/drawing/2014/main" val="3283808594"/>
                    </a:ext>
                  </a:extLst>
                </a:gridCol>
                <a:gridCol w="1024345">
                  <a:extLst>
                    <a:ext uri="{9D8B030D-6E8A-4147-A177-3AD203B41FA5}">
                      <a16:colId xmlns:a16="http://schemas.microsoft.com/office/drawing/2014/main" val="1790353441"/>
                    </a:ext>
                  </a:extLst>
                </a:gridCol>
                <a:gridCol w="1024345">
                  <a:extLst>
                    <a:ext uri="{9D8B030D-6E8A-4147-A177-3AD203B41FA5}">
                      <a16:colId xmlns:a16="http://schemas.microsoft.com/office/drawing/2014/main" val="2227991003"/>
                    </a:ext>
                  </a:extLst>
                </a:gridCol>
                <a:gridCol w="1024345">
                  <a:extLst>
                    <a:ext uri="{9D8B030D-6E8A-4147-A177-3AD203B41FA5}">
                      <a16:colId xmlns:a16="http://schemas.microsoft.com/office/drawing/2014/main" val="2149738595"/>
                    </a:ext>
                  </a:extLst>
                </a:gridCol>
                <a:gridCol w="1024345">
                  <a:extLst>
                    <a:ext uri="{9D8B030D-6E8A-4147-A177-3AD203B41FA5}">
                      <a16:colId xmlns:a16="http://schemas.microsoft.com/office/drawing/2014/main" val="3711414230"/>
                    </a:ext>
                  </a:extLst>
                </a:gridCol>
                <a:gridCol w="1024345">
                  <a:extLst>
                    <a:ext uri="{9D8B030D-6E8A-4147-A177-3AD203B41FA5}">
                      <a16:colId xmlns:a16="http://schemas.microsoft.com/office/drawing/2014/main" val="1029161722"/>
                    </a:ext>
                  </a:extLst>
                </a:gridCol>
                <a:gridCol w="1040299">
                  <a:extLst>
                    <a:ext uri="{9D8B030D-6E8A-4147-A177-3AD203B41FA5}">
                      <a16:colId xmlns:a16="http://schemas.microsoft.com/office/drawing/2014/main" val="4099376142"/>
                    </a:ext>
                  </a:extLst>
                </a:gridCol>
                <a:gridCol w="1008391">
                  <a:extLst>
                    <a:ext uri="{9D8B030D-6E8A-4147-A177-3AD203B41FA5}">
                      <a16:colId xmlns:a16="http://schemas.microsoft.com/office/drawing/2014/main" val="2847029606"/>
                    </a:ext>
                  </a:extLst>
                </a:gridCol>
              </a:tblGrid>
              <a:tr h="601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3</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4</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5</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6</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7</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8</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9</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10</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11</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6855107"/>
                  </a:ext>
                </a:extLst>
              </a:tr>
              <a:tr h="601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А</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Б</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В</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Г</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Ґ</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Д</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Е</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Є</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Ж</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З</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И</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463465"/>
                  </a:ext>
                </a:extLst>
              </a:tr>
              <a:tr h="601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12</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13</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14</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15</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16</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17</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18</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19</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20</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21</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5818158"/>
                  </a:ext>
                </a:extLst>
              </a:tr>
              <a:tr h="601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І</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Ї</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Й</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К</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Л</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Н</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О</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П</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Р</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С</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2332709"/>
                  </a:ext>
                </a:extLst>
              </a:tr>
              <a:tr h="624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23</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24</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25</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26</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27</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28</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29</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30</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31</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32</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ln>
                            <a:solidFill>
                              <a:srgbClr val="C00000"/>
                            </a:solidFill>
                          </a:ln>
                          <a:solidFill>
                            <a:srgbClr val="FFC000"/>
                          </a:solidFill>
                          <a:latin typeface="Comic Sans MS" panose="030F0702030302020204" pitchFamily="66" charset="0"/>
                        </a:rPr>
                        <a:t>33</a:t>
                      </a:r>
                      <a:endParaRPr lang="ru-UA" sz="4000" b="1" dirty="0">
                        <a:ln>
                          <a:solidFill>
                            <a:srgbClr val="C00000"/>
                          </a:solidFill>
                        </a:ln>
                        <a:solidFill>
                          <a:srgbClr val="FFC000"/>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8102669"/>
                  </a:ext>
                </a:extLst>
              </a:tr>
              <a:tr h="601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Т</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У</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Ф</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Х</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Ц</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Ч</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Ш</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Щ</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Ь</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Ю</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chemeClr val="tx1"/>
                          </a:solidFill>
                          <a:latin typeface="Comic Sans MS" panose="030F0702030302020204" pitchFamily="66" charset="0"/>
                        </a:rPr>
                        <a:t>Я</a:t>
                      </a:r>
                      <a:endParaRPr lang="ru-UA" sz="4000" b="1"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5394470"/>
                  </a:ext>
                </a:extLst>
              </a:tr>
            </a:tbl>
          </a:graphicData>
        </a:graphic>
      </p:graphicFrame>
      <p:graphicFrame>
        <p:nvGraphicFramePr>
          <p:cNvPr id="5" name="Таблиця 5">
            <a:extLst>
              <a:ext uri="{FF2B5EF4-FFF2-40B4-BE49-F238E27FC236}">
                <a16:creationId xmlns:a16="http://schemas.microsoft.com/office/drawing/2014/main" id="{8A929B62-19B6-4C5C-B115-918BE6201D36}"/>
              </a:ext>
            </a:extLst>
          </p:cNvPr>
          <p:cNvGraphicFramePr>
            <a:graphicFrameLocks noGrp="1"/>
          </p:cNvGraphicFramePr>
          <p:nvPr>
            <p:extLst>
              <p:ext uri="{D42A27DB-BD31-4B8C-83A1-F6EECF244321}">
                <p14:modId xmlns:p14="http://schemas.microsoft.com/office/powerpoint/2010/main" val="3422285267"/>
              </p:ext>
            </p:extLst>
          </p:nvPr>
        </p:nvGraphicFramePr>
        <p:xfrm>
          <a:off x="304800" y="5598695"/>
          <a:ext cx="1536834"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18</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7</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6" name="Таблиця 5">
            <a:extLst>
              <a:ext uri="{FF2B5EF4-FFF2-40B4-BE49-F238E27FC236}">
                <a16:creationId xmlns:a16="http://schemas.microsoft.com/office/drawing/2014/main" id="{35CDD476-60B6-44C6-A2E5-615A79179041}"/>
              </a:ext>
            </a:extLst>
          </p:cNvPr>
          <p:cNvGraphicFramePr>
            <a:graphicFrameLocks noGrp="1"/>
          </p:cNvGraphicFramePr>
          <p:nvPr>
            <p:extLst>
              <p:ext uri="{D42A27DB-BD31-4B8C-83A1-F6EECF244321}">
                <p14:modId xmlns:p14="http://schemas.microsoft.com/office/powerpoint/2010/main" val="778205988"/>
              </p:ext>
            </p:extLst>
          </p:nvPr>
        </p:nvGraphicFramePr>
        <p:xfrm>
          <a:off x="1981200" y="5598695"/>
          <a:ext cx="3073668"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gridCol w="768417">
                  <a:extLst>
                    <a:ext uri="{9D8B030D-6E8A-4147-A177-3AD203B41FA5}">
                      <a16:colId xmlns:a16="http://schemas.microsoft.com/office/drawing/2014/main" val="401795514"/>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21</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11</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7" name="Таблиця 5">
            <a:extLst>
              <a:ext uri="{FF2B5EF4-FFF2-40B4-BE49-F238E27FC236}">
                <a16:creationId xmlns:a16="http://schemas.microsoft.com/office/drawing/2014/main" id="{3440AD39-83EF-499B-9CC9-492F385A01CE}"/>
              </a:ext>
            </a:extLst>
          </p:cNvPr>
          <p:cNvGraphicFramePr>
            <a:graphicFrameLocks noGrp="1"/>
          </p:cNvGraphicFramePr>
          <p:nvPr>
            <p:extLst>
              <p:ext uri="{D42A27DB-BD31-4B8C-83A1-F6EECF244321}">
                <p14:modId xmlns:p14="http://schemas.microsoft.com/office/powerpoint/2010/main" val="117138737"/>
              </p:ext>
            </p:extLst>
          </p:nvPr>
        </p:nvGraphicFramePr>
        <p:xfrm>
          <a:off x="5225715" y="5582653"/>
          <a:ext cx="4610502"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gridCol w="768417">
                  <a:extLst>
                    <a:ext uri="{9D8B030D-6E8A-4147-A177-3AD203B41FA5}">
                      <a16:colId xmlns:a16="http://schemas.microsoft.com/office/drawing/2014/main" val="401795514"/>
                    </a:ext>
                  </a:extLst>
                </a:gridCol>
                <a:gridCol w="768417">
                  <a:extLst>
                    <a:ext uri="{9D8B030D-6E8A-4147-A177-3AD203B41FA5}">
                      <a16:colId xmlns:a16="http://schemas.microsoft.com/office/drawing/2014/main" val="1100571309"/>
                    </a:ext>
                  </a:extLst>
                </a:gridCol>
                <a:gridCol w="768417">
                  <a:extLst>
                    <a:ext uri="{9D8B030D-6E8A-4147-A177-3AD203B41FA5}">
                      <a16:colId xmlns:a16="http://schemas.microsoft.com/office/drawing/2014/main" val="1730519823"/>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12</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18</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17</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24</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8" name="Таблиця 5">
            <a:extLst>
              <a:ext uri="{FF2B5EF4-FFF2-40B4-BE49-F238E27FC236}">
                <a16:creationId xmlns:a16="http://schemas.microsoft.com/office/drawing/2014/main" id="{4434F391-3A5C-4F56-8FEA-8935D7546487}"/>
              </a:ext>
            </a:extLst>
          </p:cNvPr>
          <p:cNvGraphicFramePr>
            <a:graphicFrameLocks noGrp="1"/>
          </p:cNvGraphicFramePr>
          <p:nvPr>
            <p:extLst>
              <p:ext uri="{D42A27DB-BD31-4B8C-83A1-F6EECF244321}">
                <p14:modId xmlns:p14="http://schemas.microsoft.com/office/powerpoint/2010/main" val="3029120981"/>
              </p:ext>
            </p:extLst>
          </p:nvPr>
        </p:nvGraphicFramePr>
        <p:xfrm>
          <a:off x="304800" y="7124700"/>
          <a:ext cx="3073668"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gridCol w="768417">
                  <a:extLst>
                    <a:ext uri="{9D8B030D-6E8A-4147-A177-3AD203B41FA5}">
                      <a16:colId xmlns:a16="http://schemas.microsoft.com/office/drawing/2014/main" val="401795514"/>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23</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4</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9" name="Таблиця 5">
            <a:extLst>
              <a:ext uri="{FF2B5EF4-FFF2-40B4-BE49-F238E27FC236}">
                <a16:creationId xmlns:a16="http://schemas.microsoft.com/office/drawing/2014/main" id="{83431A1F-736C-436A-983F-8082C99BCCB4}"/>
              </a:ext>
            </a:extLst>
          </p:cNvPr>
          <p:cNvGraphicFramePr>
            <a:graphicFrameLocks noGrp="1"/>
          </p:cNvGraphicFramePr>
          <p:nvPr>
            <p:extLst>
              <p:ext uri="{D42A27DB-BD31-4B8C-83A1-F6EECF244321}">
                <p14:modId xmlns:p14="http://schemas.microsoft.com/office/powerpoint/2010/main" val="3667180452"/>
              </p:ext>
            </p:extLst>
          </p:nvPr>
        </p:nvGraphicFramePr>
        <p:xfrm>
          <a:off x="3518034" y="7124700"/>
          <a:ext cx="3073668"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gridCol w="768417">
                  <a:extLst>
                    <a:ext uri="{9D8B030D-6E8A-4147-A177-3AD203B41FA5}">
                      <a16:colId xmlns:a16="http://schemas.microsoft.com/office/drawing/2014/main" val="401795514"/>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28</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4</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19</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10" name="Таблиця 5">
            <a:extLst>
              <a:ext uri="{FF2B5EF4-FFF2-40B4-BE49-F238E27FC236}">
                <a16:creationId xmlns:a16="http://schemas.microsoft.com/office/drawing/2014/main" id="{D5D07505-4B79-401A-BE3B-53FDC00B9D45}"/>
              </a:ext>
            </a:extLst>
          </p:cNvPr>
          <p:cNvGraphicFramePr>
            <a:graphicFrameLocks noGrp="1"/>
          </p:cNvGraphicFramePr>
          <p:nvPr>
            <p:extLst>
              <p:ext uri="{D42A27DB-BD31-4B8C-83A1-F6EECF244321}">
                <p14:modId xmlns:p14="http://schemas.microsoft.com/office/powerpoint/2010/main" val="3407587776"/>
              </p:ext>
            </p:extLst>
          </p:nvPr>
        </p:nvGraphicFramePr>
        <p:xfrm>
          <a:off x="6731268" y="7124700"/>
          <a:ext cx="1536834"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18</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7</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11" name="Таблиця 5">
            <a:extLst>
              <a:ext uri="{FF2B5EF4-FFF2-40B4-BE49-F238E27FC236}">
                <a16:creationId xmlns:a16="http://schemas.microsoft.com/office/drawing/2014/main" id="{16C03A79-BA1A-4276-8A8C-26CA9548F002}"/>
              </a:ext>
            </a:extLst>
          </p:cNvPr>
          <p:cNvGraphicFramePr>
            <a:graphicFrameLocks noGrp="1"/>
          </p:cNvGraphicFramePr>
          <p:nvPr>
            <p:extLst>
              <p:ext uri="{D42A27DB-BD31-4B8C-83A1-F6EECF244321}">
                <p14:modId xmlns:p14="http://schemas.microsoft.com/office/powerpoint/2010/main" val="847731668"/>
              </p:ext>
            </p:extLst>
          </p:nvPr>
        </p:nvGraphicFramePr>
        <p:xfrm>
          <a:off x="304800" y="8607595"/>
          <a:ext cx="4610502"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gridCol w="768417">
                  <a:extLst>
                    <a:ext uri="{9D8B030D-6E8A-4147-A177-3AD203B41FA5}">
                      <a16:colId xmlns:a16="http://schemas.microsoft.com/office/drawing/2014/main" val="401795514"/>
                    </a:ext>
                  </a:extLst>
                </a:gridCol>
                <a:gridCol w="768417">
                  <a:extLst>
                    <a:ext uri="{9D8B030D-6E8A-4147-A177-3AD203B41FA5}">
                      <a16:colId xmlns:a16="http://schemas.microsoft.com/office/drawing/2014/main" val="1100571309"/>
                    </a:ext>
                  </a:extLst>
                </a:gridCol>
                <a:gridCol w="768417">
                  <a:extLst>
                    <a:ext uri="{9D8B030D-6E8A-4147-A177-3AD203B41FA5}">
                      <a16:colId xmlns:a16="http://schemas.microsoft.com/office/drawing/2014/main" val="1730519823"/>
                    </a:ext>
                  </a:extLst>
                </a:gridCol>
              </a:tblGrid>
              <a:tr h="610602">
                <a:tc>
                  <a:txBody>
                    <a:bodyPr/>
                    <a:lstStyle/>
                    <a:p>
                      <a:pPr algn="ctr"/>
                      <a:r>
                        <a:rPr lang="uk-UA" sz="3200" b="1" dirty="0">
                          <a:effectLst>
                            <a:outerShdw blurRad="38100" dist="38100" dir="2700000" algn="tl">
                              <a:srgbClr val="000000">
                                <a:alpha val="43137"/>
                              </a:srgbClr>
                            </a:outerShdw>
                          </a:effectLst>
                          <a:latin typeface="Comic Sans MS" panose="030F0702030302020204" pitchFamily="66" charset="0"/>
                        </a:rPr>
                        <a:t>2</a:t>
                      </a: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3200" b="1" dirty="0">
                          <a:effectLst>
                            <a:outerShdw blurRad="38100" dist="38100" dir="2700000" algn="tl">
                              <a:srgbClr val="000000">
                                <a:alpha val="43137"/>
                              </a:srgbClr>
                            </a:outerShdw>
                          </a:effectLst>
                          <a:latin typeface="Comic Sans MS" panose="030F0702030302020204" pitchFamily="66" charset="0"/>
                        </a:rPr>
                        <a:t>1</a:t>
                      </a: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3200" b="1" dirty="0">
                          <a:effectLst>
                            <a:outerShdw blurRad="38100" dist="38100" dir="2700000" algn="tl">
                              <a:srgbClr val="000000">
                                <a:alpha val="43137"/>
                              </a:srgbClr>
                            </a:outerShdw>
                          </a:effectLst>
                          <a:latin typeface="Comic Sans MS" panose="030F0702030302020204" pitchFamily="66" charset="0"/>
                        </a:rPr>
                        <a:t>9</a:t>
                      </a: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3200" b="1" dirty="0">
                          <a:effectLst>
                            <a:outerShdw blurRad="38100" dist="38100" dir="2700000" algn="tl">
                              <a:srgbClr val="000000">
                                <a:alpha val="43137"/>
                              </a:srgbClr>
                            </a:outerShdw>
                          </a:effectLst>
                          <a:latin typeface="Comic Sans MS" panose="030F0702030302020204" pitchFamily="66" charset="0"/>
                        </a:rPr>
                        <a:t>1</a:t>
                      </a: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3200" b="1" dirty="0">
                          <a:effectLst>
                            <a:outerShdw blurRad="38100" dist="38100" dir="2700000" algn="tl">
                              <a:srgbClr val="000000">
                                <a:alpha val="43137"/>
                              </a:srgbClr>
                            </a:outerShdw>
                          </a:effectLst>
                          <a:latin typeface="Comic Sans MS" panose="030F0702030302020204" pitchFamily="66" charset="0"/>
                        </a:rPr>
                        <a:t>8</a:t>
                      </a: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3200" b="1" dirty="0">
                          <a:effectLst>
                            <a:outerShdw blurRad="38100" dist="38100" dir="2700000" algn="tl">
                              <a:srgbClr val="000000">
                                <a:alpha val="43137"/>
                              </a:srgbClr>
                            </a:outerShdw>
                          </a:effectLst>
                          <a:latin typeface="Comic Sans MS" panose="030F0702030302020204" pitchFamily="66" charset="0"/>
                        </a:rPr>
                        <a:t>29</a:t>
                      </a: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32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12" name="Таблиця 5">
            <a:extLst>
              <a:ext uri="{FF2B5EF4-FFF2-40B4-BE49-F238E27FC236}">
                <a16:creationId xmlns:a16="http://schemas.microsoft.com/office/drawing/2014/main" id="{12173970-A95A-4E82-841D-92298AE43F3B}"/>
              </a:ext>
            </a:extLst>
          </p:cNvPr>
          <p:cNvGraphicFramePr>
            <a:graphicFrameLocks noGrp="1"/>
          </p:cNvGraphicFramePr>
          <p:nvPr>
            <p:extLst>
              <p:ext uri="{D42A27DB-BD31-4B8C-83A1-F6EECF244321}">
                <p14:modId xmlns:p14="http://schemas.microsoft.com/office/powerpoint/2010/main" val="2943664384"/>
              </p:ext>
            </p:extLst>
          </p:nvPr>
        </p:nvGraphicFramePr>
        <p:xfrm>
          <a:off x="5054868" y="8581780"/>
          <a:ext cx="2305251"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6</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16</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33</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graphicFrame>
        <p:nvGraphicFramePr>
          <p:cNvPr id="13" name="Таблиця 5">
            <a:extLst>
              <a:ext uri="{FF2B5EF4-FFF2-40B4-BE49-F238E27FC236}">
                <a16:creationId xmlns:a16="http://schemas.microsoft.com/office/drawing/2014/main" id="{367B9C78-3CE1-45FC-B6E2-4B2CC3106655}"/>
              </a:ext>
            </a:extLst>
          </p:cNvPr>
          <p:cNvGraphicFramePr>
            <a:graphicFrameLocks noGrp="1"/>
          </p:cNvGraphicFramePr>
          <p:nvPr>
            <p:extLst>
              <p:ext uri="{D42A27DB-BD31-4B8C-83A1-F6EECF244321}">
                <p14:modId xmlns:p14="http://schemas.microsoft.com/office/powerpoint/2010/main" val="1093919702"/>
              </p:ext>
            </p:extLst>
          </p:nvPr>
        </p:nvGraphicFramePr>
        <p:xfrm>
          <a:off x="7559040" y="8593434"/>
          <a:ext cx="3073668" cy="1221204"/>
        </p:xfrm>
        <a:graphic>
          <a:graphicData uri="http://schemas.openxmlformats.org/drawingml/2006/table">
            <a:tbl>
              <a:tblPr firstRow="1" bandRow="1">
                <a:tableStyleId>{5C22544A-7EE6-4342-B048-85BDC9FD1C3A}</a:tableStyleId>
              </a:tblPr>
              <a:tblGrid>
                <a:gridCol w="768417">
                  <a:extLst>
                    <a:ext uri="{9D8B030D-6E8A-4147-A177-3AD203B41FA5}">
                      <a16:colId xmlns:a16="http://schemas.microsoft.com/office/drawing/2014/main" val="1393053686"/>
                    </a:ext>
                  </a:extLst>
                </a:gridCol>
                <a:gridCol w="768417">
                  <a:extLst>
                    <a:ext uri="{9D8B030D-6E8A-4147-A177-3AD203B41FA5}">
                      <a16:colId xmlns:a16="http://schemas.microsoft.com/office/drawing/2014/main" val="225720539"/>
                    </a:ext>
                  </a:extLst>
                </a:gridCol>
                <a:gridCol w="768417">
                  <a:extLst>
                    <a:ext uri="{9D8B030D-6E8A-4147-A177-3AD203B41FA5}">
                      <a16:colId xmlns:a16="http://schemas.microsoft.com/office/drawing/2014/main" val="4229199834"/>
                    </a:ext>
                  </a:extLst>
                </a:gridCol>
                <a:gridCol w="768417">
                  <a:extLst>
                    <a:ext uri="{9D8B030D-6E8A-4147-A177-3AD203B41FA5}">
                      <a16:colId xmlns:a16="http://schemas.microsoft.com/office/drawing/2014/main" val="401795514"/>
                    </a:ext>
                  </a:extLst>
                </a:gridCol>
              </a:tblGrid>
              <a:tr h="610602">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22</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7</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2</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uk-UA" sz="2800" b="1" dirty="0">
                          <a:effectLst>
                            <a:outerShdw blurRad="38100" dist="38100" dir="2700000" algn="tl">
                              <a:srgbClr val="000000">
                                <a:alpha val="43137"/>
                              </a:srgbClr>
                            </a:outerShdw>
                          </a:effectLst>
                          <a:latin typeface="Comic Sans MS" panose="030F0702030302020204" pitchFamily="66" charset="0"/>
                        </a:rPr>
                        <a:t>7</a:t>
                      </a: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16021286"/>
                  </a:ext>
                </a:extLst>
              </a:tr>
              <a:tr h="610602">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UA" sz="2800" b="1" dirty="0">
                        <a:effectLst>
                          <a:outerShdw blurRad="38100" dist="38100" dir="2700000" algn="tl">
                            <a:srgbClr val="000000">
                              <a:alpha val="43137"/>
                            </a:srgbClr>
                          </a:outerShdw>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15096"/>
                  </a:ext>
                </a:extLst>
              </a:tr>
            </a:tbl>
          </a:graphicData>
        </a:graphic>
      </p:graphicFrame>
      <p:pic>
        <p:nvPicPr>
          <p:cNvPr id="14" name="Рисунок 13">
            <a:extLst>
              <a:ext uri="{FF2B5EF4-FFF2-40B4-BE49-F238E27FC236}">
                <a16:creationId xmlns:a16="http://schemas.microsoft.com/office/drawing/2014/main" id="{6D39B755-6770-46C8-B5C2-B932540BA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0635" y="1200329"/>
            <a:ext cx="5172565" cy="3491482"/>
          </a:xfrm>
          <a:prstGeom prst="rect">
            <a:avLst/>
          </a:prstGeom>
        </p:spPr>
      </p:pic>
      <p:pic>
        <p:nvPicPr>
          <p:cNvPr id="16" name="Рисунок 15">
            <a:extLst>
              <a:ext uri="{FF2B5EF4-FFF2-40B4-BE49-F238E27FC236}">
                <a16:creationId xmlns:a16="http://schemas.microsoft.com/office/drawing/2014/main" id="{105DEC9A-04B1-4E28-B50D-CD02ABE21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0370" y="4595559"/>
            <a:ext cx="9967498" cy="5691441"/>
          </a:xfrm>
          <a:prstGeom prst="rect">
            <a:avLst/>
          </a:prstGeom>
          <a:effectLst>
            <a:glow rad="127000">
              <a:schemeClr val="bg1"/>
            </a:glow>
          </a:effectLst>
        </p:spPr>
      </p:pic>
      <p:sp>
        <p:nvSpPr>
          <p:cNvPr id="18" name="TextBox 17">
            <a:extLst>
              <a:ext uri="{FF2B5EF4-FFF2-40B4-BE49-F238E27FC236}">
                <a16:creationId xmlns:a16="http://schemas.microsoft.com/office/drawing/2014/main" id="{94632067-F466-4AC8-B5DA-AB56B7B67DC9}"/>
              </a:ext>
            </a:extLst>
          </p:cNvPr>
          <p:cNvSpPr txBox="1"/>
          <p:nvPr/>
        </p:nvSpPr>
        <p:spPr>
          <a:xfrm>
            <a:off x="13415718" y="2069049"/>
            <a:ext cx="3962398" cy="1754326"/>
          </a:xfrm>
          <a:prstGeom prst="rect">
            <a:avLst/>
          </a:prstGeom>
          <a:noFill/>
        </p:spPr>
        <p:txBody>
          <a:bodyPr wrap="square">
            <a:spAutoFit/>
          </a:bodyPr>
          <a:lstStyle/>
          <a:p>
            <a:pPr algn="ctr"/>
            <a:r>
              <a:rPr lang="uk-UA" sz="36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Розшифруйте вислів. Як ви його зрозуміли?</a:t>
            </a:r>
            <a:endParaRPr lang="ru-UA" sz="36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37" name="Рисунок 36">
            <a:extLst>
              <a:ext uri="{FF2B5EF4-FFF2-40B4-BE49-F238E27FC236}">
                <a16:creationId xmlns:a16="http://schemas.microsoft.com/office/drawing/2014/main" id="{1491E94F-D227-4598-9971-EF437F448C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0777" y="-234119"/>
            <a:ext cx="13077053" cy="1999661"/>
          </a:xfrm>
          <a:prstGeom prst="rect">
            <a:avLst/>
          </a:prstGeom>
          <a:effectLst>
            <a:glow rad="127000">
              <a:schemeClr val="bg1"/>
            </a:glow>
          </a:effectLst>
        </p:spPr>
      </p:pic>
    </p:spTree>
    <p:extLst>
      <p:ext uri="{BB962C8B-B14F-4D97-AF65-F5344CB8AC3E}">
        <p14:creationId xmlns:p14="http://schemas.microsoft.com/office/powerpoint/2010/main" val="415951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6105B10-428B-450C-85E6-5D06A3FD32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5" name="Прямокутник: округлені кути 4">
            <a:extLst>
              <a:ext uri="{FF2B5EF4-FFF2-40B4-BE49-F238E27FC236}">
                <a16:creationId xmlns:a16="http://schemas.microsoft.com/office/drawing/2014/main" id="{3DE1C73C-D2C4-4D64-A103-A11717972929}"/>
              </a:ext>
            </a:extLst>
          </p:cNvPr>
          <p:cNvSpPr/>
          <p:nvPr/>
        </p:nvSpPr>
        <p:spPr>
          <a:xfrm>
            <a:off x="1295400" y="1638300"/>
            <a:ext cx="8153400" cy="4541177"/>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Конфлікт – це ситуація, коли двоє чи більше людей мають різні погляди, бажання або інтереси і намагаються їх відстояти.</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Прямокутник: округлені кути 5">
            <a:extLst>
              <a:ext uri="{FF2B5EF4-FFF2-40B4-BE49-F238E27FC236}">
                <a16:creationId xmlns:a16="http://schemas.microsoft.com/office/drawing/2014/main" id="{F2662CB4-2E06-4BF2-9C40-5247537165EE}"/>
              </a:ext>
            </a:extLst>
          </p:cNvPr>
          <p:cNvSpPr/>
          <p:nvPr/>
        </p:nvSpPr>
        <p:spPr>
          <a:xfrm>
            <a:off x="304800" y="6509176"/>
            <a:ext cx="10287000" cy="3448124"/>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Може бути розв’язаний через діалог, компроміс чи пошук спільного рішення.Часто не має жорстокості або примусу.</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7" name="Рисунок 6">
            <a:extLst>
              <a:ext uri="{FF2B5EF4-FFF2-40B4-BE49-F238E27FC236}">
                <a16:creationId xmlns:a16="http://schemas.microsoft.com/office/drawing/2014/main" id="{6DE7834E-9E45-4378-A6D7-B09F8BF53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0141" y="2168127"/>
            <a:ext cx="8015009" cy="8022700"/>
          </a:xfrm>
          <a:prstGeom prst="rect">
            <a:avLst/>
          </a:prstGeom>
          <a:effectLst>
            <a:glow rad="127000">
              <a:schemeClr val="bg1"/>
            </a:glow>
          </a:effectLst>
        </p:spPr>
      </p:pic>
      <p:pic>
        <p:nvPicPr>
          <p:cNvPr id="8" name="Рисунок 7">
            <a:extLst>
              <a:ext uri="{FF2B5EF4-FFF2-40B4-BE49-F238E27FC236}">
                <a16:creationId xmlns:a16="http://schemas.microsoft.com/office/drawing/2014/main" id="{6156CE5B-7530-4883-9849-D3D8FCCB20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7350" y="-57783"/>
            <a:ext cx="14289260" cy="1992383"/>
          </a:xfrm>
          <a:prstGeom prst="rect">
            <a:avLst/>
          </a:prstGeom>
          <a:effectLst>
            <a:glow rad="127000">
              <a:schemeClr val="bg1"/>
            </a:glow>
          </a:effectLst>
        </p:spPr>
      </p:pic>
    </p:spTree>
    <p:extLst>
      <p:ext uri="{BB962C8B-B14F-4D97-AF65-F5344CB8AC3E}">
        <p14:creationId xmlns:p14="http://schemas.microsoft.com/office/powerpoint/2010/main" val="329376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pic>
        <p:nvPicPr>
          <p:cNvPr id="4" name="Рисунок 3">
            <a:extLst>
              <a:ext uri="{FF2B5EF4-FFF2-40B4-BE49-F238E27FC236}">
                <a16:creationId xmlns:a16="http://schemas.microsoft.com/office/drawing/2014/main" id="{5A2C67C1-675A-49B0-99A9-2613AC942E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2403" y="2628901"/>
            <a:ext cx="7693819" cy="618188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7772400" y="600733"/>
            <a:ext cx="7391400" cy="1741432"/>
          </a:xfrm>
          <a:prstGeom prst="wedgeRoundRectCallout">
            <a:avLst>
              <a:gd name="adj1" fmla="val 43003"/>
              <a:gd name="adj2" fmla="val 82237"/>
              <a:gd name="adj3" fmla="val 16667"/>
            </a:avLst>
          </a:prstGeom>
          <a:solidFill>
            <a:srgbClr val="FFFF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Хтось  поширив  приватні фото  хлопця </a:t>
            </a: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з непристойним дописом </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в соцмережі.</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pic>
        <p:nvPicPr>
          <p:cNvPr id="11" name="Рисунок 10">
            <a:extLst>
              <a:ext uri="{FF2B5EF4-FFF2-40B4-BE49-F238E27FC236}">
                <a16:creationId xmlns:a16="http://schemas.microsoft.com/office/drawing/2014/main" id="{1A804531-0AC3-4903-8648-CC3DC6CD43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698" y="313271"/>
            <a:ext cx="6553768" cy="2072820"/>
          </a:xfrm>
          <a:prstGeom prst="rect">
            <a:avLst/>
          </a:prstGeom>
          <a:effectLst>
            <a:glow rad="127000">
              <a:schemeClr val="bg1"/>
            </a:glow>
          </a:effectLst>
        </p:spPr>
      </p:pic>
    </p:spTree>
    <p:extLst>
      <p:ext uri="{BB962C8B-B14F-4D97-AF65-F5344CB8AC3E}">
        <p14:creationId xmlns:p14="http://schemas.microsoft.com/office/powerpoint/2010/main" val="11889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7086600" y="286736"/>
            <a:ext cx="6400800" cy="1741432"/>
          </a:xfrm>
          <a:prstGeom prst="wedgeRoundRectCallout">
            <a:avLst>
              <a:gd name="adj1" fmla="val 43003"/>
              <a:gd name="adj2" fmla="val 82237"/>
              <a:gd name="adj3" fmla="val 16667"/>
            </a:avLst>
          </a:prstGeom>
          <a:solidFill>
            <a:schemeClr val="accent5">
              <a:lumMod val="5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Брат і сестра сперечаються,  </a:t>
            </a: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хто буде дивитися </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телевізор.</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pic>
        <p:nvPicPr>
          <p:cNvPr id="5" name="Рисунок 4">
            <a:extLst>
              <a:ext uri="{FF2B5EF4-FFF2-40B4-BE49-F238E27FC236}">
                <a16:creationId xmlns:a16="http://schemas.microsoft.com/office/drawing/2014/main" id="{1DC6DAFA-D9D6-40F8-9D97-8239F70208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221" y="2667000"/>
            <a:ext cx="7687722" cy="6181880"/>
          </a:xfrm>
          <a:prstGeom prst="rect">
            <a:avLst/>
          </a:prstGeom>
        </p:spPr>
      </p:pic>
    </p:spTree>
    <p:extLst>
      <p:ext uri="{BB962C8B-B14F-4D97-AF65-F5344CB8AC3E}">
        <p14:creationId xmlns:p14="http://schemas.microsoft.com/office/powerpoint/2010/main" val="305774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82DF3AF-A89F-425F-9E61-25875D8E80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40400" cy="10287000"/>
          </a:xfrm>
          <a:prstGeom prst="rect">
            <a:avLst/>
          </a:prstGeom>
        </p:spPr>
      </p:pic>
      <p:sp>
        <p:nvSpPr>
          <p:cNvPr id="3" name="Бульбашка прямої мови: прямокутна з округленими кутами 2">
            <a:extLst>
              <a:ext uri="{FF2B5EF4-FFF2-40B4-BE49-F238E27FC236}">
                <a16:creationId xmlns:a16="http://schemas.microsoft.com/office/drawing/2014/main" id="{5FC76557-00EB-436A-AE78-39929CBF74CF}"/>
              </a:ext>
            </a:extLst>
          </p:cNvPr>
          <p:cNvSpPr/>
          <p:nvPr/>
        </p:nvSpPr>
        <p:spPr>
          <a:xfrm>
            <a:off x="228600" y="1507547"/>
            <a:ext cx="7162800" cy="2971800"/>
          </a:xfrm>
          <a:prstGeom prst="wedgeRoundRectCallout">
            <a:avLst>
              <a:gd name="adj1" fmla="val 50860"/>
              <a:gd name="adj2" fmla="val 60775"/>
              <a:gd name="adj3" fmla="val 16667"/>
            </a:avLst>
          </a:prstGeom>
          <a:solidFill>
            <a:srgbClr val="00B0F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Синя стрічка – міжнародний символ захисту дітей від насильства у всіх його проявах.</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5" name="Бульбашка прямої мови: прямокутна з округленими кутами 4">
            <a:extLst>
              <a:ext uri="{FF2B5EF4-FFF2-40B4-BE49-F238E27FC236}">
                <a16:creationId xmlns:a16="http://schemas.microsoft.com/office/drawing/2014/main" id="{9D2B08EC-FF8F-4439-BEA9-29FE81AEAB50}"/>
              </a:ext>
            </a:extLst>
          </p:cNvPr>
          <p:cNvSpPr/>
          <p:nvPr/>
        </p:nvSpPr>
        <p:spPr>
          <a:xfrm>
            <a:off x="7924800" y="463270"/>
            <a:ext cx="7162800" cy="1886140"/>
          </a:xfrm>
          <a:prstGeom prst="wedgeRoundRectCallout">
            <a:avLst>
              <a:gd name="adj1" fmla="val -50918"/>
              <a:gd name="adj2" fmla="val 149760"/>
              <a:gd name="adj3" fmla="val 16667"/>
            </a:avLst>
          </a:prstGeom>
          <a:solidFill>
            <a:schemeClr val="bg1">
              <a:alpha val="83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Біла стрічка – символ проти всіх форм насильства над жінками.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7" name="Рисунок 6">
            <a:extLst>
              <a:ext uri="{FF2B5EF4-FFF2-40B4-BE49-F238E27FC236}">
                <a16:creationId xmlns:a16="http://schemas.microsoft.com/office/drawing/2014/main" id="{D3F4A11F-E112-452B-838A-82F66AFBE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8573" y="4580534"/>
            <a:ext cx="10042010" cy="5739176"/>
          </a:xfrm>
          <a:prstGeom prst="rect">
            <a:avLst/>
          </a:prstGeom>
          <a:effectLst>
            <a:glow rad="127000">
              <a:schemeClr val="bg1"/>
            </a:glow>
          </a:effectLst>
        </p:spPr>
      </p:pic>
      <p:pic>
        <p:nvPicPr>
          <p:cNvPr id="9" name="Рисунок 8">
            <a:extLst>
              <a:ext uri="{FF2B5EF4-FFF2-40B4-BE49-F238E27FC236}">
                <a16:creationId xmlns:a16="http://schemas.microsoft.com/office/drawing/2014/main" id="{634691CE-BD3D-42B9-83CC-BBB8C0CA3F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600" y="7311983"/>
            <a:ext cx="1429890" cy="1460913"/>
          </a:xfrm>
          <a:prstGeom prst="rect">
            <a:avLst/>
          </a:prstGeom>
        </p:spPr>
      </p:pic>
      <p:sp>
        <p:nvSpPr>
          <p:cNvPr id="10" name="Бульбашка прямої мови: прямокутна з округленими кутами 9">
            <a:extLst>
              <a:ext uri="{FF2B5EF4-FFF2-40B4-BE49-F238E27FC236}">
                <a16:creationId xmlns:a16="http://schemas.microsoft.com/office/drawing/2014/main" id="{634D8897-AE80-482A-8D13-EE53C6D27E69}"/>
              </a:ext>
            </a:extLst>
          </p:cNvPr>
          <p:cNvSpPr/>
          <p:nvPr/>
        </p:nvSpPr>
        <p:spPr>
          <a:xfrm>
            <a:off x="10134600" y="2933700"/>
            <a:ext cx="7793070" cy="2209800"/>
          </a:xfrm>
          <a:prstGeom prst="wedgeRoundRectCallout">
            <a:avLst>
              <a:gd name="adj1" fmla="val -7301"/>
              <a:gd name="adj2" fmla="val 67950"/>
              <a:gd name="adj3" fmla="val 1666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Жовта стрічка – символізує солідарність з людьми, які потерпають через порушення їхніх прав і свобод.</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1" name="Рисунок 10">
            <a:extLst>
              <a:ext uri="{FF2B5EF4-FFF2-40B4-BE49-F238E27FC236}">
                <a16:creationId xmlns:a16="http://schemas.microsoft.com/office/drawing/2014/main" id="{F7F33913-DF19-4E01-BC03-B292F6541C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8996" y="5283110"/>
            <a:ext cx="8944165" cy="5111739"/>
          </a:xfrm>
          <a:prstGeom prst="rect">
            <a:avLst/>
          </a:prstGeom>
          <a:effectLst>
            <a:glow rad="127000">
              <a:schemeClr val="bg1"/>
            </a:glow>
          </a:effectLst>
        </p:spPr>
      </p:pic>
      <p:pic>
        <p:nvPicPr>
          <p:cNvPr id="12" name="Рисунок 11">
            <a:extLst>
              <a:ext uri="{FF2B5EF4-FFF2-40B4-BE49-F238E27FC236}">
                <a16:creationId xmlns:a16="http://schemas.microsoft.com/office/drawing/2014/main" id="{3A85C9C3-7787-46F5-AE1A-74969194F2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5367" y="4638007"/>
            <a:ext cx="9894666" cy="5651482"/>
          </a:xfrm>
          <a:prstGeom prst="rect">
            <a:avLst/>
          </a:prstGeom>
          <a:effectLst>
            <a:glow rad="127000">
              <a:schemeClr val="bg1"/>
            </a:glow>
          </a:effectLst>
        </p:spPr>
      </p:pic>
      <p:pic>
        <p:nvPicPr>
          <p:cNvPr id="13" name="Рисунок 12">
            <a:extLst>
              <a:ext uri="{FF2B5EF4-FFF2-40B4-BE49-F238E27FC236}">
                <a16:creationId xmlns:a16="http://schemas.microsoft.com/office/drawing/2014/main" id="{4D660011-D895-42D4-8350-2CD0ED4302A1}"/>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8776045" y="7311983"/>
            <a:ext cx="1210343" cy="1241377"/>
          </a:xfrm>
          <a:prstGeom prst="rect">
            <a:avLst/>
          </a:prstGeom>
          <a:effectLst>
            <a:outerShdw blurRad="50800" dist="38100" dir="5400000" algn="t" rotWithShape="0">
              <a:prstClr val="black">
                <a:alpha val="40000"/>
              </a:prstClr>
            </a:outerShdw>
          </a:effectLst>
        </p:spPr>
      </p:pic>
      <p:pic>
        <p:nvPicPr>
          <p:cNvPr id="15" name="Рисунок 14">
            <a:extLst>
              <a:ext uri="{FF2B5EF4-FFF2-40B4-BE49-F238E27FC236}">
                <a16:creationId xmlns:a16="http://schemas.microsoft.com/office/drawing/2014/main" id="{0A62356D-02DD-4D77-8696-32323CEC513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859" y="38323"/>
            <a:ext cx="14201082" cy="1493142"/>
          </a:xfrm>
          <a:prstGeom prst="rect">
            <a:avLst/>
          </a:prstGeom>
          <a:effectLst>
            <a:glow rad="127000">
              <a:schemeClr val="bg1"/>
            </a:glow>
          </a:effectLst>
        </p:spPr>
      </p:pic>
    </p:spTree>
    <p:extLst>
      <p:ext uri="{BB962C8B-B14F-4D97-AF65-F5344CB8AC3E}">
        <p14:creationId xmlns:p14="http://schemas.microsoft.com/office/powerpoint/2010/main" val="411002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7696043" y="599431"/>
            <a:ext cx="6400800" cy="1741432"/>
          </a:xfrm>
          <a:prstGeom prst="wedgeRoundRectCallout">
            <a:avLst>
              <a:gd name="adj1" fmla="val 43003"/>
              <a:gd name="adj2" fmla="val 82237"/>
              <a:gd name="adj3" fmla="val 16667"/>
            </a:avLst>
          </a:prstGeom>
          <a:solidFill>
            <a:srgbClr val="92D05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Двоє друзів сперечаються, хто краще грає у футбол.</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14" name="Freeform 15">
            <a:extLst>
              <a:ext uri="{FF2B5EF4-FFF2-40B4-BE49-F238E27FC236}">
                <a16:creationId xmlns:a16="http://schemas.microsoft.com/office/drawing/2014/main" id="{862408D6-FCBC-4F1C-BD83-EA98E88B6CB0}"/>
              </a:ext>
            </a:extLst>
          </p:cNvPr>
          <p:cNvSpPr/>
          <p:nvPr/>
        </p:nvSpPr>
        <p:spPr>
          <a:xfrm>
            <a:off x="3388187" y="2627599"/>
            <a:ext cx="7355806" cy="4628722"/>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ru-UA" dirty="0"/>
          </a:p>
        </p:txBody>
      </p:sp>
      <p:grpSp>
        <p:nvGrpSpPr>
          <p:cNvPr id="10" name="Group 3">
            <a:extLst>
              <a:ext uri="{FF2B5EF4-FFF2-40B4-BE49-F238E27FC236}">
                <a16:creationId xmlns:a16="http://schemas.microsoft.com/office/drawing/2014/main" id="{5B748100-17FA-4B06-829A-DC15F2A27589}"/>
              </a:ext>
            </a:extLst>
          </p:cNvPr>
          <p:cNvGrpSpPr>
            <a:grpSpLocks noChangeAspect="1"/>
          </p:cNvGrpSpPr>
          <p:nvPr/>
        </p:nvGrpSpPr>
        <p:grpSpPr>
          <a:xfrm>
            <a:off x="3238343" y="2628901"/>
            <a:ext cx="7658100" cy="6155132"/>
            <a:chOff x="0" y="0"/>
            <a:chExt cx="7467600" cy="6002020"/>
          </a:xfrm>
        </p:grpSpPr>
        <p:sp>
          <p:nvSpPr>
            <p:cNvPr id="11" name="Freeform 4">
              <a:extLst>
                <a:ext uri="{FF2B5EF4-FFF2-40B4-BE49-F238E27FC236}">
                  <a16:creationId xmlns:a16="http://schemas.microsoft.com/office/drawing/2014/main" id="{D6F6FCF1-AF04-4E2F-997E-6453042293AB}"/>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2" name="Freeform 5">
              <a:extLst>
                <a:ext uri="{FF2B5EF4-FFF2-40B4-BE49-F238E27FC236}">
                  <a16:creationId xmlns:a16="http://schemas.microsoft.com/office/drawing/2014/main" id="{48CD85A3-62C5-4641-9CBC-7E78114DC8BD}"/>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3" name="Freeform 6">
              <a:extLst>
                <a:ext uri="{FF2B5EF4-FFF2-40B4-BE49-F238E27FC236}">
                  <a16:creationId xmlns:a16="http://schemas.microsoft.com/office/drawing/2014/main" id="{4784C60E-3EAD-463B-A23B-EA8A0183AF5C}"/>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spTree>
    <p:extLst>
      <p:ext uri="{BB962C8B-B14F-4D97-AF65-F5344CB8AC3E}">
        <p14:creationId xmlns:p14="http://schemas.microsoft.com/office/powerpoint/2010/main" val="252945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7429343" y="533081"/>
            <a:ext cx="6934200" cy="1741432"/>
          </a:xfrm>
          <a:prstGeom prst="wedgeRoundRectCallout">
            <a:avLst>
              <a:gd name="adj1" fmla="val 43003"/>
              <a:gd name="adj2" fmla="val 82237"/>
              <a:gd name="adj3" fmla="val 16667"/>
            </a:avLst>
          </a:prstGeom>
          <a:solidFill>
            <a:schemeClr val="accent5">
              <a:lumMod val="5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Дівчина постійно принижує подругу, кажучи, що та не вміє гарно одягатися.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pic>
        <p:nvPicPr>
          <p:cNvPr id="15" name="Рисунок 14">
            <a:extLst>
              <a:ext uri="{FF2B5EF4-FFF2-40B4-BE49-F238E27FC236}">
                <a16:creationId xmlns:a16="http://schemas.microsoft.com/office/drawing/2014/main" id="{58AC61A8-AC56-4F4D-8054-4B2101E6E1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672" y="2793025"/>
            <a:ext cx="7259508" cy="5105400"/>
          </a:xfrm>
          <a:prstGeom prst="rect">
            <a:avLst/>
          </a:prstGeom>
        </p:spPr>
      </p:pic>
      <p:grpSp>
        <p:nvGrpSpPr>
          <p:cNvPr id="10" name="Group 3">
            <a:extLst>
              <a:ext uri="{FF2B5EF4-FFF2-40B4-BE49-F238E27FC236}">
                <a16:creationId xmlns:a16="http://schemas.microsoft.com/office/drawing/2014/main" id="{5B748100-17FA-4B06-829A-DC15F2A27589}"/>
              </a:ext>
            </a:extLst>
          </p:cNvPr>
          <p:cNvGrpSpPr>
            <a:grpSpLocks noChangeAspect="1"/>
          </p:cNvGrpSpPr>
          <p:nvPr/>
        </p:nvGrpSpPr>
        <p:grpSpPr>
          <a:xfrm>
            <a:off x="3238343" y="2628901"/>
            <a:ext cx="7658100" cy="6155132"/>
            <a:chOff x="0" y="0"/>
            <a:chExt cx="7467600" cy="6002020"/>
          </a:xfrm>
        </p:grpSpPr>
        <p:sp>
          <p:nvSpPr>
            <p:cNvPr id="11" name="Freeform 4">
              <a:extLst>
                <a:ext uri="{FF2B5EF4-FFF2-40B4-BE49-F238E27FC236}">
                  <a16:creationId xmlns:a16="http://schemas.microsoft.com/office/drawing/2014/main" id="{D6F6FCF1-AF04-4E2F-997E-6453042293AB}"/>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2" name="Freeform 5">
              <a:extLst>
                <a:ext uri="{FF2B5EF4-FFF2-40B4-BE49-F238E27FC236}">
                  <a16:creationId xmlns:a16="http://schemas.microsoft.com/office/drawing/2014/main" id="{48CD85A3-62C5-4641-9CBC-7E78114DC8BD}"/>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3" name="Freeform 6">
              <a:extLst>
                <a:ext uri="{FF2B5EF4-FFF2-40B4-BE49-F238E27FC236}">
                  <a16:creationId xmlns:a16="http://schemas.microsoft.com/office/drawing/2014/main" id="{4784C60E-3EAD-463B-A23B-EA8A0183AF5C}"/>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spTree>
    <p:extLst>
      <p:ext uri="{BB962C8B-B14F-4D97-AF65-F5344CB8AC3E}">
        <p14:creationId xmlns:p14="http://schemas.microsoft.com/office/powerpoint/2010/main" val="11810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5729830" y="419100"/>
            <a:ext cx="8671970" cy="2104368"/>
          </a:xfrm>
          <a:prstGeom prst="wedgeRoundRectCallout">
            <a:avLst>
              <a:gd name="adj1" fmla="val 43003"/>
              <a:gd name="adj2" fmla="val 82237"/>
              <a:gd name="adj3" fmla="val 1666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Одногрупники знімають відео, де принижують іншого учня, і викладають цей контент в інтернет.</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pic>
        <p:nvPicPr>
          <p:cNvPr id="14" name="Рисунок 13">
            <a:extLst>
              <a:ext uri="{FF2B5EF4-FFF2-40B4-BE49-F238E27FC236}">
                <a16:creationId xmlns:a16="http://schemas.microsoft.com/office/drawing/2014/main" id="{87135FE4-69E0-4BE2-A5DA-5F684989F8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672" y="2793025"/>
            <a:ext cx="7259508" cy="4867931"/>
          </a:xfrm>
          <a:prstGeom prst="rect">
            <a:avLst/>
          </a:prstGeom>
        </p:spPr>
      </p:pic>
      <p:grpSp>
        <p:nvGrpSpPr>
          <p:cNvPr id="10" name="Group 3">
            <a:extLst>
              <a:ext uri="{FF2B5EF4-FFF2-40B4-BE49-F238E27FC236}">
                <a16:creationId xmlns:a16="http://schemas.microsoft.com/office/drawing/2014/main" id="{5B748100-17FA-4B06-829A-DC15F2A27589}"/>
              </a:ext>
            </a:extLst>
          </p:cNvPr>
          <p:cNvGrpSpPr>
            <a:grpSpLocks noChangeAspect="1"/>
          </p:cNvGrpSpPr>
          <p:nvPr/>
        </p:nvGrpSpPr>
        <p:grpSpPr>
          <a:xfrm>
            <a:off x="3238343" y="2628901"/>
            <a:ext cx="7658100" cy="6155132"/>
            <a:chOff x="0" y="0"/>
            <a:chExt cx="7467600" cy="6002020"/>
          </a:xfrm>
        </p:grpSpPr>
        <p:sp>
          <p:nvSpPr>
            <p:cNvPr id="11" name="Freeform 4">
              <a:extLst>
                <a:ext uri="{FF2B5EF4-FFF2-40B4-BE49-F238E27FC236}">
                  <a16:creationId xmlns:a16="http://schemas.microsoft.com/office/drawing/2014/main" id="{D6F6FCF1-AF04-4E2F-997E-6453042293AB}"/>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2" name="Freeform 5">
              <a:extLst>
                <a:ext uri="{FF2B5EF4-FFF2-40B4-BE49-F238E27FC236}">
                  <a16:creationId xmlns:a16="http://schemas.microsoft.com/office/drawing/2014/main" id="{48CD85A3-62C5-4641-9CBC-7E78114DC8BD}"/>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3" name="Freeform 6">
              <a:extLst>
                <a:ext uri="{FF2B5EF4-FFF2-40B4-BE49-F238E27FC236}">
                  <a16:creationId xmlns:a16="http://schemas.microsoft.com/office/drawing/2014/main" id="{4784C60E-3EAD-463B-A23B-EA8A0183AF5C}"/>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spTree>
    <p:extLst>
      <p:ext uri="{BB962C8B-B14F-4D97-AF65-F5344CB8AC3E}">
        <p14:creationId xmlns:p14="http://schemas.microsoft.com/office/powerpoint/2010/main" val="196987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6818082" y="661838"/>
            <a:ext cx="7658100" cy="1741432"/>
          </a:xfrm>
          <a:prstGeom prst="wedgeRoundRectCallout">
            <a:avLst>
              <a:gd name="adj1" fmla="val 43003"/>
              <a:gd name="adj2" fmla="val 82237"/>
              <a:gd name="adj3" fmla="val 16667"/>
            </a:avLst>
          </a:prstGeom>
          <a:solidFill>
            <a:srgbClr val="7030A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Старшокласник регулярно вимагає гроші в молодших учнів.</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pic>
        <p:nvPicPr>
          <p:cNvPr id="5" name="Рисунок 4">
            <a:extLst>
              <a:ext uri="{FF2B5EF4-FFF2-40B4-BE49-F238E27FC236}">
                <a16:creationId xmlns:a16="http://schemas.microsoft.com/office/drawing/2014/main" id="{2D0ACD4A-6E54-44D1-86AF-E124C517D0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672" y="2628902"/>
            <a:ext cx="7259508" cy="5118106"/>
          </a:xfrm>
          <a:prstGeom prst="rect">
            <a:avLst/>
          </a:prstGeom>
        </p:spPr>
      </p:pic>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grpSp>
        <p:nvGrpSpPr>
          <p:cNvPr id="10" name="Group 3">
            <a:extLst>
              <a:ext uri="{FF2B5EF4-FFF2-40B4-BE49-F238E27FC236}">
                <a16:creationId xmlns:a16="http://schemas.microsoft.com/office/drawing/2014/main" id="{5B748100-17FA-4B06-829A-DC15F2A27589}"/>
              </a:ext>
            </a:extLst>
          </p:cNvPr>
          <p:cNvGrpSpPr>
            <a:grpSpLocks noChangeAspect="1"/>
          </p:cNvGrpSpPr>
          <p:nvPr/>
        </p:nvGrpSpPr>
        <p:grpSpPr>
          <a:xfrm>
            <a:off x="3238343" y="2628901"/>
            <a:ext cx="7658100" cy="6155132"/>
            <a:chOff x="0" y="0"/>
            <a:chExt cx="7467600" cy="6002020"/>
          </a:xfrm>
        </p:grpSpPr>
        <p:sp>
          <p:nvSpPr>
            <p:cNvPr id="11" name="Freeform 4">
              <a:extLst>
                <a:ext uri="{FF2B5EF4-FFF2-40B4-BE49-F238E27FC236}">
                  <a16:creationId xmlns:a16="http://schemas.microsoft.com/office/drawing/2014/main" id="{D6F6FCF1-AF04-4E2F-997E-6453042293AB}"/>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2" name="Freeform 5">
              <a:extLst>
                <a:ext uri="{FF2B5EF4-FFF2-40B4-BE49-F238E27FC236}">
                  <a16:creationId xmlns:a16="http://schemas.microsoft.com/office/drawing/2014/main" id="{48CD85A3-62C5-4641-9CBC-7E78114DC8BD}"/>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3" name="Freeform 6">
              <a:extLst>
                <a:ext uri="{FF2B5EF4-FFF2-40B4-BE49-F238E27FC236}">
                  <a16:creationId xmlns:a16="http://schemas.microsoft.com/office/drawing/2014/main" id="{4784C60E-3EAD-463B-A23B-EA8A0183AF5C}"/>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spTree>
    <p:extLst>
      <p:ext uri="{BB962C8B-B14F-4D97-AF65-F5344CB8AC3E}">
        <p14:creationId xmlns:p14="http://schemas.microsoft.com/office/powerpoint/2010/main" val="374927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75885D-8AD8-4F19-8CA6-15E4A41D73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90759F48-D45D-49DB-BD6D-80D691FC2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180" y="2628901"/>
            <a:ext cx="7658100" cy="7658100"/>
          </a:xfrm>
          <a:prstGeom prst="rect">
            <a:avLst/>
          </a:prstGeom>
          <a:effectLst>
            <a:glow rad="127000">
              <a:schemeClr val="bg1"/>
            </a:glow>
          </a:effectLst>
        </p:spPr>
      </p:pic>
      <p:sp>
        <p:nvSpPr>
          <p:cNvPr id="7" name="Бульбашка прямої мови: прямокутна з округленими кутами 6">
            <a:extLst>
              <a:ext uri="{FF2B5EF4-FFF2-40B4-BE49-F238E27FC236}">
                <a16:creationId xmlns:a16="http://schemas.microsoft.com/office/drawing/2014/main" id="{4325B4B3-4450-43F9-9A87-EC462BED7454}"/>
              </a:ext>
            </a:extLst>
          </p:cNvPr>
          <p:cNvSpPr/>
          <p:nvPr/>
        </p:nvSpPr>
        <p:spPr>
          <a:xfrm>
            <a:off x="8001000" y="571500"/>
            <a:ext cx="6400800" cy="1951968"/>
          </a:xfrm>
          <a:prstGeom prst="wedgeRoundRectCallout">
            <a:avLst>
              <a:gd name="adj1" fmla="val 43003"/>
              <a:gd name="adj2" fmla="val 82237"/>
              <a:gd name="adj3" fmla="val 16667"/>
            </a:avLst>
          </a:prstGeom>
          <a:solidFill>
            <a:schemeClr val="accent6">
              <a:lumMod val="75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Однокласник зриває рюкзак іншого і штовхає його.</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DEBB3C9C-A930-4388-9B0B-E46C3D03A33C}"/>
              </a:ext>
            </a:extLst>
          </p:cNvPr>
          <p:cNvSpPr/>
          <p:nvPr/>
        </p:nvSpPr>
        <p:spPr>
          <a:xfrm>
            <a:off x="6928362" y="9009664"/>
            <a:ext cx="4953000" cy="990600"/>
          </a:xfrm>
          <a:prstGeom prst="roundRect">
            <a:avLst>
              <a:gd name="adj" fmla="val 50000"/>
            </a:avLst>
          </a:prstGeom>
          <a:solidFill>
            <a:srgbClr val="FF000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НАСИЛЬСТВО</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7ACEE6C8-F5D0-4433-9169-37D6ECD7C610}"/>
              </a:ext>
            </a:extLst>
          </p:cNvPr>
          <p:cNvSpPr/>
          <p:nvPr/>
        </p:nvSpPr>
        <p:spPr>
          <a:xfrm>
            <a:off x="1865082" y="9053590"/>
            <a:ext cx="4953000" cy="990600"/>
          </a:xfrm>
          <a:prstGeom prst="roundRect">
            <a:avLst>
              <a:gd name="adj" fmla="val 50000"/>
            </a:avLst>
          </a:prstGeom>
          <a:solidFill>
            <a:srgbClr val="92D050"/>
          </a:solidFill>
          <a:ln>
            <a:noFill/>
          </a:ln>
          <a:effectLst>
            <a:glow rad="127000">
              <a:schemeClr val="bg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effectLst>
                  <a:outerShdw blurRad="38100" dist="38100" dir="2700000" algn="tl">
                    <a:srgbClr val="000000">
                      <a:alpha val="43137"/>
                    </a:srgbClr>
                  </a:outerShdw>
                </a:effectLst>
                <a:latin typeface="Comic Sans MS" panose="030F0702030302020204" pitchFamily="66" charset="0"/>
              </a:rPr>
              <a:t>КОНФЛІКТ</a:t>
            </a:r>
            <a:endParaRPr lang="ru-UA" sz="4400" b="1" dirty="0">
              <a:effectLst>
                <a:outerShdw blurRad="38100" dist="38100" dir="2700000" algn="tl">
                  <a:srgbClr val="000000">
                    <a:alpha val="43137"/>
                  </a:srgbClr>
                </a:outerShdw>
              </a:effectLst>
              <a:latin typeface="Comic Sans MS" panose="030F0702030302020204" pitchFamily="66" charset="0"/>
            </a:endParaRPr>
          </a:p>
        </p:txBody>
      </p:sp>
      <p:pic>
        <p:nvPicPr>
          <p:cNvPr id="4" name="Рисунок 3">
            <a:extLst>
              <a:ext uri="{FF2B5EF4-FFF2-40B4-BE49-F238E27FC236}">
                <a16:creationId xmlns:a16="http://schemas.microsoft.com/office/drawing/2014/main" id="{70037DC7-20DF-4CA0-A9DD-14A60E648D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1405" y="2793025"/>
            <a:ext cx="7183024" cy="4803707"/>
          </a:xfrm>
          <a:prstGeom prst="rect">
            <a:avLst/>
          </a:prstGeom>
        </p:spPr>
      </p:pic>
      <p:grpSp>
        <p:nvGrpSpPr>
          <p:cNvPr id="10" name="Group 3">
            <a:extLst>
              <a:ext uri="{FF2B5EF4-FFF2-40B4-BE49-F238E27FC236}">
                <a16:creationId xmlns:a16="http://schemas.microsoft.com/office/drawing/2014/main" id="{5B748100-17FA-4B06-829A-DC15F2A27589}"/>
              </a:ext>
            </a:extLst>
          </p:cNvPr>
          <p:cNvGrpSpPr>
            <a:grpSpLocks noChangeAspect="1"/>
          </p:cNvGrpSpPr>
          <p:nvPr/>
        </p:nvGrpSpPr>
        <p:grpSpPr>
          <a:xfrm>
            <a:off x="3238343" y="2628901"/>
            <a:ext cx="7658100" cy="6155132"/>
            <a:chOff x="0" y="0"/>
            <a:chExt cx="7467600" cy="6002020"/>
          </a:xfrm>
        </p:grpSpPr>
        <p:sp>
          <p:nvSpPr>
            <p:cNvPr id="11" name="Freeform 4">
              <a:extLst>
                <a:ext uri="{FF2B5EF4-FFF2-40B4-BE49-F238E27FC236}">
                  <a16:creationId xmlns:a16="http://schemas.microsoft.com/office/drawing/2014/main" id="{D6F6FCF1-AF04-4E2F-997E-6453042293AB}"/>
                </a:ext>
              </a:extLst>
            </p:cNvPr>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2" name="Freeform 5">
              <a:extLst>
                <a:ext uri="{FF2B5EF4-FFF2-40B4-BE49-F238E27FC236}">
                  <a16:creationId xmlns:a16="http://schemas.microsoft.com/office/drawing/2014/main" id="{48CD85A3-62C5-4641-9CBC-7E78114DC8BD}"/>
                </a:ext>
              </a:extLst>
            </p:cNvPr>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3" name="Freeform 6">
              <a:extLst>
                <a:ext uri="{FF2B5EF4-FFF2-40B4-BE49-F238E27FC236}">
                  <a16:creationId xmlns:a16="http://schemas.microsoft.com/office/drawing/2014/main" id="{4784C60E-3EAD-463B-A23B-EA8A0183AF5C}"/>
                </a:ext>
              </a:extLst>
            </p:cNvPr>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grpSp>
    </p:spTree>
    <p:extLst>
      <p:ext uri="{BB962C8B-B14F-4D97-AF65-F5344CB8AC3E}">
        <p14:creationId xmlns:p14="http://schemas.microsoft.com/office/powerpoint/2010/main" val="367611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3000" fill="hold" grpId="0"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5CFF69F-95B7-47B9-8EFC-BC2FF003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4" name="Рисунок 3">
            <a:extLst>
              <a:ext uri="{FF2B5EF4-FFF2-40B4-BE49-F238E27FC236}">
                <a16:creationId xmlns:a16="http://schemas.microsoft.com/office/drawing/2014/main" id="{602E534B-7127-4E64-9A37-56FF5C76FF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2600" y="2896827"/>
            <a:ext cx="9193565" cy="8230313"/>
          </a:xfrm>
          <a:prstGeom prst="rect">
            <a:avLst/>
          </a:prstGeom>
          <a:effectLst>
            <a:glow rad="127000">
              <a:schemeClr val="bg1"/>
            </a:glow>
          </a:effectLst>
        </p:spPr>
      </p:pic>
      <p:sp>
        <p:nvSpPr>
          <p:cNvPr id="6" name="Прямокутник: округлені кути 5">
            <a:extLst>
              <a:ext uri="{FF2B5EF4-FFF2-40B4-BE49-F238E27FC236}">
                <a16:creationId xmlns:a16="http://schemas.microsoft.com/office/drawing/2014/main" id="{65251710-67D3-4425-8CAA-23F93D97C71F}"/>
              </a:ext>
            </a:extLst>
          </p:cNvPr>
          <p:cNvSpPr/>
          <p:nvPr/>
        </p:nvSpPr>
        <p:spPr>
          <a:xfrm>
            <a:off x="304800" y="2171700"/>
            <a:ext cx="10102770" cy="13513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1. Чи були ситуації, коли хтось нависно штовхав, бив або завдавав тобі фізичного болю?</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E2B9E6AF-EEC0-4020-8279-5DBBB66A0197}"/>
              </a:ext>
            </a:extLst>
          </p:cNvPr>
          <p:cNvSpPr/>
          <p:nvPr/>
        </p:nvSpPr>
        <p:spPr>
          <a:xfrm>
            <a:off x="304800" y="3630326"/>
            <a:ext cx="10102770" cy="1894174"/>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2. </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Чи кричить на тебе хтось у сім’ї або серед друзів так, що ти почуваєшся постійно  наляканим або пригніченим?</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9BD68153-8234-4FEF-8AA9-3D6CFBE07813}"/>
              </a:ext>
            </a:extLst>
          </p:cNvPr>
          <p:cNvSpPr/>
          <p:nvPr/>
        </p:nvSpPr>
        <p:spPr>
          <a:xfrm>
            <a:off x="304800" y="5751925"/>
            <a:ext cx="10102770" cy="16775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3. Чи називають тебе образливими словами (наприклад, "дурний", "нікчема", "непотрібний")?</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9AFBF97C-2F7E-4782-A285-BF954AC5BCF5}"/>
              </a:ext>
            </a:extLst>
          </p:cNvPr>
          <p:cNvSpPr/>
          <p:nvPr/>
        </p:nvSpPr>
        <p:spPr>
          <a:xfrm>
            <a:off x="304800" y="7734300"/>
            <a:ext cx="10102770" cy="16775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4.</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 Чи примушували тебе робити те, чого ти не хочеш, наприклад, з погрозами.</a:t>
            </a: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 </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0" name="Рисунок 9">
            <a:extLst>
              <a:ext uri="{FF2B5EF4-FFF2-40B4-BE49-F238E27FC236}">
                <a16:creationId xmlns:a16="http://schemas.microsoft.com/office/drawing/2014/main" id="{C8F3B88F-657A-43D9-9DC0-6911B0C231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0905" y="49440"/>
            <a:ext cx="16692295" cy="1672178"/>
          </a:xfrm>
          <a:prstGeom prst="rect">
            <a:avLst/>
          </a:prstGeom>
          <a:effectLst>
            <a:glow rad="127000">
              <a:schemeClr val="bg1"/>
            </a:glow>
          </a:effectLst>
        </p:spPr>
      </p:pic>
      <p:sp>
        <p:nvSpPr>
          <p:cNvPr id="11" name="Прямокутник 10">
            <a:extLst>
              <a:ext uri="{FF2B5EF4-FFF2-40B4-BE49-F238E27FC236}">
                <a16:creationId xmlns:a16="http://schemas.microsoft.com/office/drawing/2014/main" id="{74AC9346-38F3-4215-9ABB-A2C073780559}"/>
              </a:ext>
            </a:extLst>
          </p:cNvPr>
          <p:cNvSpPr/>
          <p:nvPr/>
        </p:nvSpPr>
        <p:spPr>
          <a:xfrm>
            <a:off x="10793012" y="1485900"/>
            <a:ext cx="6705600" cy="2514600"/>
          </a:xfrm>
          <a:prstGeom prst="rect">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Дай відповіді «так» або «ні» на запитання та підрахуй кількість відповідей «ТАК».</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20585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5CFF69F-95B7-47B9-8EFC-BC2FF003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49440"/>
            <a:ext cx="18440400" cy="10287000"/>
          </a:xfrm>
          <a:prstGeom prst="rect">
            <a:avLst/>
          </a:prstGeom>
        </p:spPr>
      </p:pic>
      <p:pic>
        <p:nvPicPr>
          <p:cNvPr id="4" name="Рисунок 3">
            <a:extLst>
              <a:ext uri="{FF2B5EF4-FFF2-40B4-BE49-F238E27FC236}">
                <a16:creationId xmlns:a16="http://schemas.microsoft.com/office/drawing/2014/main" id="{602E534B-7127-4E64-9A37-56FF5C76FF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8300" y="2552700"/>
            <a:ext cx="9193565" cy="8230313"/>
          </a:xfrm>
          <a:prstGeom prst="rect">
            <a:avLst/>
          </a:prstGeom>
          <a:effectLst>
            <a:glow rad="127000">
              <a:schemeClr val="bg1"/>
            </a:glow>
          </a:effectLst>
        </p:spPr>
      </p:pic>
      <p:sp>
        <p:nvSpPr>
          <p:cNvPr id="6" name="Прямокутник: округлені кути 5">
            <a:extLst>
              <a:ext uri="{FF2B5EF4-FFF2-40B4-BE49-F238E27FC236}">
                <a16:creationId xmlns:a16="http://schemas.microsoft.com/office/drawing/2014/main" id="{65251710-67D3-4425-8CAA-23F93D97C71F}"/>
              </a:ext>
            </a:extLst>
          </p:cNvPr>
          <p:cNvSpPr/>
          <p:nvPr/>
        </p:nvSpPr>
        <p:spPr>
          <a:xfrm>
            <a:off x="199505" y="2075311"/>
            <a:ext cx="12877800" cy="16775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5. Чи публікував  хтось навмисно  твої фото, відео чи особисту інформацію в інтернеті без твого дозволу, аби скривдити таким чином?</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E2B9E6AF-EEC0-4020-8279-5DBBB66A0197}"/>
              </a:ext>
            </a:extLst>
          </p:cNvPr>
          <p:cNvSpPr/>
          <p:nvPr/>
        </p:nvSpPr>
        <p:spPr>
          <a:xfrm>
            <a:off x="166254" y="4015866"/>
            <a:ext cx="10102770" cy="1894174"/>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6. Чи писали тобі гнівні, образливі коментарі, або погрожували   в соцмережах?</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9BD68153-8234-4FEF-8AA9-3D6CFBE07813}"/>
              </a:ext>
            </a:extLst>
          </p:cNvPr>
          <p:cNvSpPr/>
          <p:nvPr/>
        </p:nvSpPr>
        <p:spPr>
          <a:xfrm>
            <a:off x="199505" y="6234772"/>
            <a:ext cx="10102770" cy="16775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7. Чи бувало так, що хтось тебе постійно ігнорував або виключав із компанії без пояснень?</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9AFBF97C-2F7E-4782-A285-BF954AC5BCF5}"/>
              </a:ext>
            </a:extLst>
          </p:cNvPr>
          <p:cNvSpPr/>
          <p:nvPr/>
        </p:nvSpPr>
        <p:spPr>
          <a:xfrm>
            <a:off x="260465" y="8297005"/>
            <a:ext cx="10102770" cy="16775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8. Чи просили у тебе надіслати  фото або відео непристойного характеру?</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0" name="Рисунок 9">
            <a:extLst>
              <a:ext uri="{FF2B5EF4-FFF2-40B4-BE49-F238E27FC236}">
                <a16:creationId xmlns:a16="http://schemas.microsoft.com/office/drawing/2014/main" id="{CDD696D5-A2FA-454E-9CF5-1F5212412A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0905" y="49440"/>
            <a:ext cx="16692295" cy="2072820"/>
          </a:xfrm>
          <a:prstGeom prst="rect">
            <a:avLst/>
          </a:prstGeom>
          <a:effectLst>
            <a:glow rad="127000">
              <a:schemeClr val="bg1"/>
            </a:glow>
          </a:effectLst>
        </p:spPr>
      </p:pic>
    </p:spTree>
    <p:extLst>
      <p:ext uri="{BB962C8B-B14F-4D97-AF65-F5344CB8AC3E}">
        <p14:creationId xmlns:p14="http://schemas.microsoft.com/office/powerpoint/2010/main" val="251982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EE705EF-D302-4EEA-AC89-665EFE2A4D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147"/>
            <a:ext cx="18440400" cy="10287000"/>
          </a:xfrm>
          <a:prstGeom prst="rect">
            <a:avLst/>
          </a:prstGeom>
        </p:spPr>
      </p:pic>
      <p:pic>
        <p:nvPicPr>
          <p:cNvPr id="3" name="Рисунок 2">
            <a:extLst>
              <a:ext uri="{FF2B5EF4-FFF2-40B4-BE49-F238E27FC236}">
                <a16:creationId xmlns:a16="http://schemas.microsoft.com/office/drawing/2014/main" id="{2CF06FE4-ED68-4927-90F8-54E452AB2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73524" y="647700"/>
            <a:ext cx="4718660" cy="9458323"/>
          </a:xfrm>
          <a:prstGeom prst="rect">
            <a:avLst/>
          </a:prstGeom>
          <a:effectLst>
            <a:glow rad="127000">
              <a:schemeClr val="bg1"/>
            </a:glow>
          </a:effectLst>
        </p:spPr>
      </p:pic>
      <p:sp>
        <p:nvSpPr>
          <p:cNvPr id="4" name="Бульбашка прямої мови: прямокутна з округленими кутами 3">
            <a:extLst>
              <a:ext uri="{FF2B5EF4-FFF2-40B4-BE49-F238E27FC236}">
                <a16:creationId xmlns:a16="http://schemas.microsoft.com/office/drawing/2014/main" id="{C2D62529-6D8A-4172-A5F5-FED436B844E3}"/>
              </a:ext>
            </a:extLst>
          </p:cNvPr>
          <p:cNvSpPr/>
          <p:nvPr/>
        </p:nvSpPr>
        <p:spPr>
          <a:xfrm>
            <a:off x="10210799" y="201826"/>
            <a:ext cx="3925831" cy="4191000"/>
          </a:xfrm>
          <a:prstGeom prst="wedgeRoundRectCallout">
            <a:avLst>
              <a:gd name="adj1" fmla="val 70572"/>
              <a:gd name="adj2" fmla="val 25763"/>
              <a:gd name="adj3" fmla="val 16667"/>
            </a:avLst>
          </a:prstGeom>
          <a:solidFill>
            <a:schemeClr val="accent5">
              <a:lumMod val="5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За кожну відповідь "Так" додай </a:t>
            </a:r>
          </a:p>
          <a:p>
            <a:pPr algn="ctr"/>
            <a:r>
              <a:rPr lang="ru-RU" sz="3600" b="1" dirty="0">
                <a:effectLst>
                  <a:glow rad="127000">
                    <a:schemeClr val="bg1"/>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бал.</a:t>
            </a:r>
          </a:p>
          <a:p>
            <a:pPr algn="ctr"/>
            <a:r>
              <a:rPr lang="ru-RU" sz="3600" b="1" dirty="0">
                <a:effectLst>
                  <a:glow rad="127000">
                    <a:schemeClr val="bg1"/>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За кожну відповідь "Ні" – 0 балів.</a:t>
            </a:r>
            <a:endParaRPr lang="ru-UA" sz="3600" b="1" dirty="0">
              <a:effectLst>
                <a:glow rad="127000">
                  <a:schemeClr val="bg1"/>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a16="http://schemas.microsoft.com/office/drawing/2014/main" id="{3B753AAD-8260-4281-9ABD-A7F56EC4E2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5933318"/>
            <a:ext cx="6937849" cy="4334632"/>
          </a:xfrm>
          <a:prstGeom prst="rect">
            <a:avLst/>
          </a:prstGeom>
        </p:spPr>
      </p:pic>
      <p:sp>
        <p:nvSpPr>
          <p:cNvPr id="7" name="Прямокутник: округлені кути 6">
            <a:extLst>
              <a:ext uri="{FF2B5EF4-FFF2-40B4-BE49-F238E27FC236}">
                <a16:creationId xmlns:a16="http://schemas.microsoft.com/office/drawing/2014/main" id="{8D51700E-5271-446A-9FFD-5BB8258D1D41}"/>
              </a:ext>
            </a:extLst>
          </p:cNvPr>
          <p:cNvSpPr/>
          <p:nvPr/>
        </p:nvSpPr>
        <p:spPr>
          <a:xfrm>
            <a:off x="135222" y="100392"/>
            <a:ext cx="2734733" cy="6186109"/>
          </a:xfrm>
          <a:prstGeom prst="roundRect">
            <a:avLst>
              <a:gd name="adj" fmla="val 8170"/>
            </a:avLst>
          </a:prstGeom>
          <a:solidFill>
            <a:srgbClr val="66FF33">
              <a:alpha val="74902"/>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solidFill>
                  <a:schemeClr val="tx1"/>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У твоєму житті, здається,  немає насильства.</a:t>
            </a:r>
          </a:p>
          <a:p>
            <a:pPr algn="ctr"/>
            <a:r>
              <a:rPr lang="ru-RU" sz="2800" b="1" dirty="0">
                <a:solidFill>
                  <a:schemeClr val="tx1"/>
                </a:solidFill>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Якщо ти помітиш насильство поруч, розкажи про це дорослим</a:t>
            </a:r>
            <a:r>
              <a:rPr lang="ru-RU" sz="2800" b="1" dirty="0">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a:t>
            </a:r>
            <a:endParaRPr lang="ru-UA" sz="2800" b="1" dirty="0">
              <a:effectLst>
                <a:glow rad="127000">
                  <a:schemeClr val="bg1"/>
                </a:glow>
              </a:effectLst>
              <a:latin typeface="Tahoma" panose="020B0604030504040204" pitchFamily="34" charset="0"/>
              <a:ea typeface="Tahoma" panose="020B0604030504040204" pitchFamily="34" charset="0"/>
              <a:cs typeface="Tahoma" panose="020B0604030504040204" pitchFamily="34" charset="0"/>
            </a:endParaRPr>
          </a:p>
        </p:txBody>
      </p:sp>
      <p:sp>
        <p:nvSpPr>
          <p:cNvPr id="8" name="Прямокутник: округлені кути 7">
            <a:extLst>
              <a:ext uri="{FF2B5EF4-FFF2-40B4-BE49-F238E27FC236}">
                <a16:creationId xmlns:a16="http://schemas.microsoft.com/office/drawing/2014/main" id="{DA38AA0D-9211-4F40-9640-2C3BB3C25711}"/>
              </a:ext>
            </a:extLst>
          </p:cNvPr>
          <p:cNvSpPr/>
          <p:nvPr/>
        </p:nvSpPr>
        <p:spPr>
          <a:xfrm>
            <a:off x="3189793" y="237979"/>
            <a:ext cx="3114644" cy="5698803"/>
          </a:xfrm>
          <a:prstGeom prst="roundRect">
            <a:avLst>
              <a:gd name="adj" fmla="val 8170"/>
            </a:avLst>
          </a:prstGeom>
          <a:solidFill>
            <a:srgbClr val="FFFF00">
              <a:alpha val="74902"/>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600" b="1" dirty="0">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Є кілька ситуацій, які можуть бути ознаками насильства. Подумай, чи відчуваєш ти дискомфорт у таких ситуаціях, і звернися до дорослих, якщо тобі потрібна підтримка</a:t>
            </a:r>
            <a:r>
              <a:rPr lang="ru-RU" sz="2400" b="1" dirty="0">
                <a:effectLst>
                  <a:glow rad="127000">
                    <a:schemeClr val="bg1"/>
                  </a:glow>
                </a:effectLst>
                <a:latin typeface="Tahoma" panose="020B0604030504040204" pitchFamily="34" charset="0"/>
                <a:ea typeface="Tahoma" panose="020B0604030504040204" pitchFamily="34" charset="0"/>
                <a:cs typeface="Tahoma" panose="020B0604030504040204" pitchFamily="34" charset="0"/>
              </a:rPr>
              <a:t>.</a:t>
            </a:r>
            <a:endParaRPr lang="ru-UA" sz="2400" b="1" dirty="0">
              <a:effectLst>
                <a:glow rad="127000">
                  <a:schemeClr val="bg1"/>
                </a:glow>
              </a:effectLst>
              <a:latin typeface="Tahoma" panose="020B0604030504040204" pitchFamily="34" charset="0"/>
              <a:ea typeface="Tahoma" panose="020B0604030504040204" pitchFamily="34" charset="0"/>
              <a:cs typeface="Tahoma" panose="020B0604030504040204" pitchFamily="34" charset="0"/>
            </a:endParaRPr>
          </a:p>
        </p:txBody>
      </p:sp>
      <p:sp>
        <p:nvSpPr>
          <p:cNvPr id="9" name="Прямокутник: округлені кути 8">
            <a:extLst>
              <a:ext uri="{FF2B5EF4-FFF2-40B4-BE49-F238E27FC236}">
                <a16:creationId xmlns:a16="http://schemas.microsoft.com/office/drawing/2014/main" id="{0A4F4663-E9FC-48F9-B793-5E63000EC2D4}"/>
              </a:ext>
            </a:extLst>
          </p:cNvPr>
          <p:cNvSpPr/>
          <p:nvPr/>
        </p:nvSpPr>
        <p:spPr>
          <a:xfrm>
            <a:off x="6603522" y="130179"/>
            <a:ext cx="3232329" cy="6118618"/>
          </a:xfrm>
          <a:prstGeom prst="roundRect">
            <a:avLst>
              <a:gd name="adj" fmla="val 8170"/>
            </a:avLst>
          </a:prstGeom>
          <a:solidFill>
            <a:srgbClr val="FF0000">
              <a:alpha val="74902"/>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600" b="1" dirty="0">
                <a:solidFill>
                  <a:schemeClr val="tx1"/>
                </a:solidFill>
                <a:effectLst>
                  <a:glow rad="127000">
                    <a:schemeClr val="bg1"/>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Ти можеш стикатися з різними видами насильства. Це дуже серйозно, і тобі необхідно звернутися за допомогою! Розкажи про свої переживання тому, кому довіряєш, або зателефонуй на гарячу лінію.</a:t>
            </a:r>
            <a:endParaRPr lang="ru-UA" sz="2600" b="1" dirty="0">
              <a:solidFill>
                <a:schemeClr val="tx1"/>
              </a:solidFill>
              <a:effectLst>
                <a:glow rad="127000">
                  <a:schemeClr val="bg1"/>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4" name="Рисунок 13">
            <a:extLst>
              <a:ext uri="{FF2B5EF4-FFF2-40B4-BE49-F238E27FC236}">
                <a16:creationId xmlns:a16="http://schemas.microsoft.com/office/drawing/2014/main" id="{0E62CA04-A659-4CA8-A272-544BEE917B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1246" y="7340884"/>
            <a:ext cx="1981372" cy="1713124"/>
          </a:xfrm>
          <a:prstGeom prst="rect">
            <a:avLst/>
          </a:prstGeom>
        </p:spPr>
      </p:pic>
      <p:pic>
        <p:nvPicPr>
          <p:cNvPr id="15" name="Рисунок 14">
            <a:extLst>
              <a:ext uri="{FF2B5EF4-FFF2-40B4-BE49-F238E27FC236}">
                <a16:creationId xmlns:a16="http://schemas.microsoft.com/office/drawing/2014/main" id="{C8179472-A09B-48CB-AE6E-E8B6C38144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9300" y="5900629"/>
            <a:ext cx="1847248" cy="1713124"/>
          </a:xfrm>
          <a:prstGeom prst="rect">
            <a:avLst/>
          </a:prstGeom>
        </p:spPr>
      </p:pic>
      <p:pic>
        <p:nvPicPr>
          <p:cNvPr id="16" name="Рисунок 15">
            <a:extLst>
              <a:ext uri="{FF2B5EF4-FFF2-40B4-BE49-F238E27FC236}">
                <a16:creationId xmlns:a16="http://schemas.microsoft.com/office/drawing/2014/main" id="{7B799034-E4EB-4144-A7E9-341C2521CB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3230" y="7340884"/>
            <a:ext cx="1975275" cy="1719221"/>
          </a:xfrm>
          <a:prstGeom prst="rect">
            <a:avLst/>
          </a:prstGeom>
        </p:spPr>
      </p:pic>
    </p:spTree>
    <p:extLst>
      <p:ext uri="{BB962C8B-B14F-4D97-AF65-F5344CB8AC3E}">
        <p14:creationId xmlns:p14="http://schemas.microsoft.com/office/powerpoint/2010/main" val="36992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4A8FD4D-4854-4A51-8309-6EDE5DD19A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sp>
        <p:nvSpPr>
          <p:cNvPr id="4" name="Прямокутник: округлені кути 3">
            <a:extLst>
              <a:ext uri="{FF2B5EF4-FFF2-40B4-BE49-F238E27FC236}">
                <a16:creationId xmlns:a16="http://schemas.microsoft.com/office/drawing/2014/main" id="{E7D2EEA5-9444-4A17-BF90-9174C3CED135}"/>
              </a:ext>
            </a:extLst>
          </p:cNvPr>
          <p:cNvSpPr/>
          <p:nvPr/>
        </p:nvSpPr>
        <p:spPr>
          <a:xfrm>
            <a:off x="4090944" y="1581329"/>
            <a:ext cx="10102770" cy="1351375"/>
          </a:xfrm>
          <a:prstGeom prst="roundRect">
            <a:avLst>
              <a:gd name="adj" fmla="val 7880"/>
            </a:avLst>
          </a:prstGeom>
          <a:solidFill>
            <a:schemeClr val="accent3">
              <a:lumMod val="60000"/>
              <a:lumOff val="4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Запам</a:t>
            </a:r>
            <a:r>
              <a:rPr lang="en-US" sz="3600" b="1" dirty="0">
                <a:effectLst>
                  <a:glow rad="127000">
                    <a:schemeClr val="bg1"/>
                  </a:glow>
                  <a:outerShdw blurRad="38100" dist="38100" dir="2700000" algn="tl">
                    <a:srgbClr val="000000">
                      <a:alpha val="43137"/>
                    </a:srgbClr>
                  </a:outerShdw>
                </a:effectLst>
                <a:latin typeface="Comic Sans MS" panose="030F0702030302020204" pitchFamily="66" charset="0"/>
              </a:rPr>
              <a:t>’</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ятайте  простий і непомітний спосіб сказати "Я в небезпеці" без слів.</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5" name="Прямокутник: округлені кути 4">
            <a:extLst>
              <a:ext uri="{FF2B5EF4-FFF2-40B4-BE49-F238E27FC236}">
                <a16:creationId xmlns:a16="http://schemas.microsoft.com/office/drawing/2014/main" id="{14D78D96-64D0-46AA-9FFF-8C924A4CEEE0}"/>
              </a:ext>
            </a:extLst>
          </p:cNvPr>
          <p:cNvSpPr/>
          <p:nvPr/>
        </p:nvSpPr>
        <p:spPr>
          <a:xfrm>
            <a:off x="609600" y="3314700"/>
            <a:ext cx="8686800" cy="135137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dirty="0">
                <a:effectLst>
                  <a:glow rad="127000">
                    <a:schemeClr val="bg1"/>
                  </a:glow>
                  <a:outerShdw blurRad="38100" dist="38100" dir="2700000" algn="tl">
                    <a:srgbClr val="000000">
                      <a:alpha val="43137"/>
                    </a:srgbClr>
                  </a:outerShdw>
                </a:effectLst>
                <a:latin typeface="Comic Sans MS" panose="030F0702030302020204" pitchFamily="66" charset="0"/>
              </a:rPr>
              <a:t>1</a:t>
            </a: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 </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Підніміть руку долонею до камери чи іншої людини.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Прямокутник: округлені кути 5">
            <a:extLst>
              <a:ext uri="{FF2B5EF4-FFF2-40B4-BE49-F238E27FC236}">
                <a16:creationId xmlns:a16="http://schemas.microsoft.com/office/drawing/2014/main" id="{63D350B0-300C-4AE8-83A0-B51EEEF6FE4C}"/>
              </a:ext>
            </a:extLst>
          </p:cNvPr>
          <p:cNvSpPr/>
          <p:nvPr/>
        </p:nvSpPr>
        <p:spPr>
          <a:xfrm>
            <a:off x="628650" y="5412881"/>
            <a:ext cx="8686800" cy="135137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2. </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Загніть великий палець усередину долоні.</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62D71BEF-ABFA-4025-817A-9F626990073E}"/>
              </a:ext>
            </a:extLst>
          </p:cNvPr>
          <p:cNvSpPr/>
          <p:nvPr/>
        </p:nvSpPr>
        <p:spPr>
          <a:xfrm>
            <a:off x="609600" y="7511063"/>
            <a:ext cx="8686800" cy="1895526"/>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3.</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 Закрийте великий палець іншими чотирма пальцями, щоб утворився кулак.</a:t>
            </a: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 </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9" name="Рисунок 8">
            <a:extLst>
              <a:ext uri="{FF2B5EF4-FFF2-40B4-BE49-F238E27FC236}">
                <a16:creationId xmlns:a16="http://schemas.microsoft.com/office/drawing/2014/main" id="{D9036F9F-41CB-4916-A04D-D1A1CDA58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871" y="3152063"/>
            <a:ext cx="7370703" cy="7224386"/>
          </a:xfrm>
          <a:prstGeom prst="rect">
            <a:avLst/>
          </a:prstGeom>
        </p:spPr>
      </p:pic>
      <p:pic>
        <p:nvPicPr>
          <p:cNvPr id="10" name="Рисунок 9">
            <a:extLst>
              <a:ext uri="{FF2B5EF4-FFF2-40B4-BE49-F238E27FC236}">
                <a16:creationId xmlns:a16="http://schemas.microsoft.com/office/drawing/2014/main" id="{6BCAF305-AA09-42EC-B44C-30954E5E2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045" y="-182655"/>
            <a:ext cx="18868890" cy="2454307"/>
          </a:xfrm>
          <a:prstGeom prst="rect">
            <a:avLst/>
          </a:prstGeom>
          <a:effectLst>
            <a:glow rad="127000">
              <a:schemeClr val="bg1"/>
            </a:glow>
          </a:effectLst>
        </p:spPr>
      </p:pic>
    </p:spTree>
    <p:extLst>
      <p:ext uri="{BB962C8B-B14F-4D97-AF65-F5344CB8AC3E}">
        <p14:creationId xmlns:p14="http://schemas.microsoft.com/office/powerpoint/2010/main" val="10409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1090639-82BD-4E33-BFB3-F6789896B2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77BC3425-73E4-42BE-8F14-E4045CA1B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229" y="3475792"/>
            <a:ext cx="9982200" cy="5809557"/>
          </a:xfrm>
          <a:prstGeom prst="rect">
            <a:avLst/>
          </a:prstGeom>
          <a:effectLst>
            <a:glow rad="127000">
              <a:schemeClr val="bg1"/>
            </a:glow>
          </a:effectLst>
        </p:spPr>
      </p:pic>
      <p:sp>
        <p:nvSpPr>
          <p:cNvPr id="6" name="Прямокутник: округлені кути 5">
            <a:extLst>
              <a:ext uri="{FF2B5EF4-FFF2-40B4-BE49-F238E27FC236}">
                <a16:creationId xmlns:a16="http://schemas.microsoft.com/office/drawing/2014/main" id="{6769AB7C-5B9C-4946-8C1C-41F14B56068F}"/>
              </a:ext>
            </a:extLst>
          </p:cNvPr>
          <p:cNvSpPr/>
          <p:nvPr/>
        </p:nvSpPr>
        <p:spPr>
          <a:xfrm>
            <a:off x="457200" y="1714500"/>
            <a:ext cx="9067800" cy="135137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Забезпечте спокій і відсутність загроз у середовищі, де ви спілкуєтеся.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Прямокутник: округлені кути 6">
            <a:extLst>
              <a:ext uri="{FF2B5EF4-FFF2-40B4-BE49-F238E27FC236}">
                <a16:creationId xmlns:a16="http://schemas.microsoft.com/office/drawing/2014/main" id="{91007D28-E1E9-4CA9-98F6-B53D25CFED7A}"/>
              </a:ext>
            </a:extLst>
          </p:cNvPr>
          <p:cNvSpPr/>
          <p:nvPr/>
        </p:nvSpPr>
        <p:spPr>
          <a:xfrm>
            <a:off x="9753600" y="1714499"/>
            <a:ext cx="8282448" cy="135137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Уникайте тиску, критики чи допитів.</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07B1C52D-104B-4B07-80E6-642840BD6E3D}"/>
              </a:ext>
            </a:extLst>
          </p:cNvPr>
          <p:cNvSpPr/>
          <p:nvPr/>
        </p:nvSpPr>
        <p:spPr>
          <a:xfrm>
            <a:off x="457200" y="3276600"/>
            <a:ext cx="5181600" cy="135137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Слухайте уважно і не перебивайте.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B018C0C6-2D8E-4193-86B1-B58EBE6FF5E8}"/>
              </a:ext>
            </a:extLst>
          </p:cNvPr>
          <p:cNvSpPr/>
          <p:nvPr/>
        </p:nvSpPr>
        <p:spPr>
          <a:xfrm>
            <a:off x="12471777" y="3387592"/>
            <a:ext cx="5564271" cy="135137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Уникайте засуджень або звинувачень.</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0" name="Прямокутник: округлені кути 9">
            <a:extLst>
              <a:ext uri="{FF2B5EF4-FFF2-40B4-BE49-F238E27FC236}">
                <a16:creationId xmlns:a16="http://schemas.microsoft.com/office/drawing/2014/main" id="{68CCC0A9-C066-4C2A-B5F8-D4660355AF44}"/>
              </a:ext>
            </a:extLst>
          </p:cNvPr>
          <p:cNvSpPr/>
          <p:nvPr/>
        </p:nvSpPr>
        <p:spPr>
          <a:xfrm>
            <a:off x="476250" y="4881281"/>
            <a:ext cx="5181600" cy="2014819"/>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Не примушуйте до дій, якщо людина не готова.</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1" name="Прямокутник: округлені кути 10">
            <a:extLst>
              <a:ext uri="{FF2B5EF4-FFF2-40B4-BE49-F238E27FC236}">
                <a16:creationId xmlns:a16="http://schemas.microsoft.com/office/drawing/2014/main" id="{44D7C092-6BF0-430F-9E87-0D7E9B4DC173}"/>
              </a:ext>
            </a:extLst>
          </p:cNvPr>
          <p:cNvSpPr/>
          <p:nvPr/>
        </p:nvSpPr>
        <p:spPr>
          <a:xfrm>
            <a:off x="495300" y="7130356"/>
            <a:ext cx="5181600" cy="2305053"/>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Запропонуйте допомогу, але прийміть, якщо вона відмовиться.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Прямокутник: округлені кути 11">
            <a:extLst>
              <a:ext uri="{FF2B5EF4-FFF2-40B4-BE49-F238E27FC236}">
                <a16:creationId xmlns:a16="http://schemas.microsoft.com/office/drawing/2014/main" id="{F558D391-B01E-435C-AFE7-3F209AA6C764}"/>
              </a:ext>
            </a:extLst>
          </p:cNvPr>
          <p:cNvSpPr/>
          <p:nvPr/>
        </p:nvSpPr>
        <p:spPr>
          <a:xfrm>
            <a:off x="12509878" y="4818470"/>
            <a:ext cx="5564271" cy="5284641"/>
          </a:xfrm>
          <a:prstGeom prst="roundRect">
            <a:avLst>
              <a:gd name="adj" fmla="val 535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Використовуйте фрази на кшталт:</a:t>
            </a:r>
          </a:p>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«Мені дуже шкода, що це сталося з тобою», </a:t>
            </a:r>
          </a:p>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«Ти дуже сміливий/смілива, що розповідаєш про це».</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3" name="Рисунок 12">
            <a:extLst>
              <a:ext uri="{FF2B5EF4-FFF2-40B4-BE49-F238E27FC236}">
                <a16:creationId xmlns:a16="http://schemas.microsoft.com/office/drawing/2014/main" id="{81310618-FAFD-490C-A2BC-2199AEA02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2744" y="371541"/>
            <a:ext cx="14979170" cy="1237595"/>
          </a:xfrm>
          <a:prstGeom prst="rect">
            <a:avLst/>
          </a:prstGeom>
          <a:effectLst>
            <a:glow rad="127000">
              <a:schemeClr val="bg1"/>
            </a:glow>
          </a:effectLst>
        </p:spPr>
      </p:pic>
    </p:spTree>
    <p:extLst>
      <p:ext uri="{BB962C8B-B14F-4D97-AF65-F5344CB8AC3E}">
        <p14:creationId xmlns:p14="http://schemas.microsoft.com/office/powerpoint/2010/main" val="381120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03F7371-C412-4D5A-B161-D2D322D7CC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7" name="Рисунок 6">
            <a:extLst>
              <a:ext uri="{FF2B5EF4-FFF2-40B4-BE49-F238E27FC236}">
                <a16:creationId xmlns:a16="http://schemas.microsoft.com/office/drawing/2014/main" id="{F38BD0AC-C82F-4572-862A-81CCDF9383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3077" y="4635518"/>
            <a:ext cx="9888569" cy="5651482"/>
          </a:xfrm>
          <a:prstGeom prst="rect">
            <a:avLst/>
          </a:prstGeom>
          <a:effectLst>
            <a:glow rad="127000">
              <a:schemeClr val="bg1"/>
            </a:glow>
          </a:effectLst>
        </p:spPr>
      </p:pic>
      <p:sp>
        <p:nvSpPr>
          <p:cNvPr id="8" name="Прямокутник: округлені кути 7">
            <a:extLst>
              <a:ext uri="{FF2B5EF4-FFF2-40B4-BE49-F238E27FC236}">
                <a16:creationId xmlns:a16="http://schemas.microsoft.com/office/drawing/2014/main" id="{F3364585-5787-4973-B395-63198E4727F1}"/>
              </a:ext>
            </a:extLst>
          </p:cNvPr>
          <p:cNvSpPr/>
          <p:nvPr/>
        </p:nvSpPr>
        <p:spPr>
          <a:xfrm>
            <a:off x="2068594" y="2526426"/>
            <a:ext cx="3962400" cy="2290466"/>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000" b="1" dirty="0">
                <a:effectLst>
                  <a:glow rad="127000">
                    <a:schemeClr val="bg1"/>
                  </a:glow>
                  <a:outerShdw blurRad="38100" dist="38100" dir="2700000" algn="tl">
                    <a:srgbClr val="000000">
                      <a:alpha val="43137"/>
                    </a:srgbClr>
                  </a:outerShdw>
                </a:effectLst>
                <a:latin typeface="Comic Sans MS" panose="030F0702030302020204" pitchFamily="66" charset="0"/>
              </a:rPr>
              <a:t>Воно руйнує здоров’я та психіку</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Прямокутник: округлені кути 8">
            <a:extLst>
              <a:ext uri="{FF2B5EF4-FFF2-40B4-BE49-F238E27FC236}">
                <a16:creationId xmlns:a16="http://schemas.microsoft.com/office/drawing/2014/main" id="{8BC37934-DBE9-4A59-9994-75A766EE19F4}"/>
              </a:ext>
            </a:extLst>
          </p:cNvPr>
          <p:cNvSpPr/>
          <p:nvPr/>
        </p:nvSpPr>
        <p:spPr>
          <a:xfrm>
            <a:off x="1341049" y="6042725"/>
            <a:ext cx="3962400" cy="3435698"/>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Люди, які зазнали насильства, можуть почати поводитися агресивно, повторюючи цей цикл у своїй поведінці.</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0" name="Прямокутник: округлені кути 9">
            <a:extLst>
              <a:ext uri="{FF2B5EF4-FFF2-40B4-BE49-F238E27FC236}">
                <a16:creationId xmlns:a16="http://schemas.microsoft.com/office/drawing/2014/main" id="{B6AD9BDD-3358-49F0-A96D-55F40295190A}"/>
              </a:ext>
            </a:extLst>
          </p:cNvPr>
          <p:cNvSpPr/>
          <p:nvPr/>
        </p:nvSpPr>
        <p:spPr>
          <a:xfrm>
            <a:off x="6352083" y="1519055"/>
            <a:ext cx="3962400" cy="2523530"/>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Діти, які зростають у середовищі насильства, можуть вважати його нормою.</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1" name="Прямокутник: округлені кути 10">
            <a:extLst>
              <a:ext uri="{FF2B5EF4-FFF2-40B4-BE49-F238E27FC236}">
                <a16:creationId xmlns:a16="http://schemas.microsoft.com/office/drawing/2014/main" id="{B34C9871-1E21-4CCB-90B9-C805636F500C}"/>
              </a:ext>
            </a:extLst>
          </p:cNvPr>
          <p:cNvSpPr/>
          <p:nvPr/>
        </p:nvSpPr>
        <p:spPr>
          <a:xfrm>
            <a:off x="11079296" y="1581387"/>
            <a:ext cx="3962400" cy="2523530"/>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У суспільстві, де толерують насильство, більше злочинів, конфліктів і недовіри.</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2" name="Прямокутник: округлені кути 11">
            <a:extLst>
              <a:ext uri="{FF2B5EF4-FFF2-40B4-BE49-F238E27FC236}">
                <a16:creationId xmlns:a16="http://schemas.microsoft.com/office/drawing/2014/main" id="{5449580F-32C4-4547-A382-8CFD469500BD}"/>
              </a:ext>
            </a:extLst>
          </p:cNvPr>
          <p:cNvSpPr/>
          <p:nvPr/>
        </p:nvSpPr>
        <p:spPr>
          <a:xfrm>
            <a:off x="12579474" y="4364086"/>
            <a:ext cx="3962400" cy="2523530"/>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800" b="1" dirty="0">
                <a:effectLst>
                  <a:glow rad="127000">
                    <a:schemeClr val="bg1"/>
                  </a:glow>
                  <a:outerShdw blurRad="38100" dist="38100" dir="2700000" algn="tl">
                    <a:srgbClr val="000000">
                      <a:alpha val="43137"/>
                    </a:srgbClr>
                  </a:outerShdw>
                </a:effectLst>
                <a:latin typeface="Comic Sans MS" panose="030F0702030302020204" pitchFamily="66" charset="0"/>
              </a:rPr>
              <a:t>Воно порушує права людини</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Прямокутник: округлені кути 12">
            <a:extLst>
              <a:ext uri="{FF2B5EF4-FFF2-40B4-BE49-F238E27FC236}">
                <a16:creationId xmlns:a16="http://schemas.microsoft.com/office/drawing/2014/main" id="{C6F16A45-2C58-44A3-ABA9-C1D19CAF36BA}"/>
              </a:ext>
            </a:extLst>
          </p:cNvPr>
          <p:cNvSpPr/>
          <p:nvPr/>
        </p:nvSpPr>
        <p:spPr>
          <a:xfrm>
            <a:off x="13041446" y="7418217"/>
            <a:ext cx="3962400" cy="2523530"/>
          </a:xfrm>
          <a:prstGeom prst="roundRect">
            <a:avLst>
              <a:gd name="adj" fmla="val 7880"/>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2800" b="1" dirty="0">
                <a:effectLst>
                  <a:glow rad="127000">
                    <a:schemeClr val="bg1"/>
                  </a:glow>
                  <a:outerShdw blurRad="38100" dist="38100" dir="2700000" algn="tl">
                    <a:srgbClr val="000000">
                      <a:alpha val="43137"/>
                    </a:srgbClr>
                  </a:outerShdw>
                </a:effectLst>
                <a:latin typeface="Comic Sans MS" panose="030F0702030302020204" pitchFamily="66" charset="0"/>
              </a:rPr>
              <a:t>Воно не вирішує проблем</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4" name="Рисунок 13">
            <a:extLst>
              <a:ext uri="{FF2B5EF4-FFF2-40B4-BE49-F238E27FC236}">
                <a16:creationId xmlns:a16="http://schemas.microsoft.com/office/drawing/2014/main" id="{54473848-6980-4FF6-9E34-0607303745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0794" y="272159"/>
            <a:ext cx="16433133" cy="1170614"/>
          </a:xfrm>
          <a:prstGeom prst="rect">
            <a:avLst/>
          </a:prstGeom>
          <a:effectLst>
            <a:glow rad="127000">
              <a:schemeClr val="bg1"/>
            </a:glow>
          </a:effectLst>
        </p:spPr>
      </p:pic>
    </p:spTree>
    <p:extLst>
      <p:ext uri="{BB962C8B-B14F-4D97-AF65-F5344CB8AC3E}">
        <p14:creationId xmlns:p14="http://schemas.microsoft.com/office/powerpoint/2010/main" val="16516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03F7371-C412-4D5A-B161-D2D322D7CC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71" y="0"/>
            <a:ext cx="18440400" cy="10287000"/>
          </a:xfrm>
          <a:prstGeom prst="rect">
            <a:avLst/>
          </a:prstGeom>
        </p:spPr>
      </p:pic>
      <p:pic>
        <p:nvPicPr>
          <p:cNvPr id="3" name="Рисунок 2">
            <a:extLst>
              <a:ext uri="{FF2B5EF4-FFF2-40B4-BE49-F238E27FC236}">
                <a16:creationId xmlns:a16="http://schemas.microsoft.com/office/drawing/2014/main" id="{D5B3294F-1793-485A-B9B8-C94C039FF343}"/>
              </a:ext>
            </a:extLst>
          </p:cNvPr>
          <p:cNvPicPr>
            <a:picLocks noChangeAspect="1"/>
          </p:cNvPicPr>
          <p:nvPr/>
        </p:nvPicPr>
        <p:blipFill>
          <a:blip r:embed="rId3"/>
          <a:stretch>
            <a:fillRect/>
          </a:stretch>
        </p:blipFill>
        <p:spPr>
          <a:xfrm>
            <a:off x="8573854" y="1866899"/>
            <a:ext cx="15010658" cy="8578841"/>
          </a:xfrm>
          <a:prstGeom prst="rect">
            <a:avLst/>
          </a:prstGeom>
          <a:effectLst>
            <a:glow rad="127000">
              <a:schemeClr val="bg1"/>
            </a:glow>
          </a:effectLst>
        </p:spPr>
      </p:pic>
      <p:pic>
        <p:nvPicPr>
          <p:cNvPr id="4" name="Рисунок 3">
            <a:extLst>
              <a:ext uri="{FF2B5EF4-FFF2-40B4-BE49-F238E27FC236}">
                <a16:creationId xmlns:a16="http://schemas.microsoft.com/office/drawing/2014/main" id="{684581D8-3984-454D-957B-EACC846685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9499" y="4310229"/>
            <a:ext cx="6286294" cy="6134100"/>
          </a:xfrm>
          <a:prstGeom prst="rect">
            <a:avLst/>
          </a:prstGeom>
        </p:spPr>
      </p:pic>
      <p:sp>
        <p:nvSpPr>
          <p:cNvPr id="5" name="Прямокутник: округлені кути 4">
            <a:extLst>
              <a:ext uri="{FF2B5EF4-FFF2-40B4-BE49-F238E27FC236}">
                <a16:creationId xmlns:a16="http://schemas.microsoft.com/office/drawing/2014/main" id="{0556DC42-50D5-48D9-8C78-C8B01010E7EE}"/>
              </a:ext>
            </a:extLst>
          </p:cNvPr>
          <p:cNvSpPr/>
          <p:nvPr/>
        </p:nvSpPr>
        <p:spPr>
          <a:xfrm>
            <a:off x="730131" y="3645426"/>
            <a:ext cx="7442996" cy="190500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В Україні цілодобово працює </a:t>
            </a:r>
            <a:r>
              <a:rPr lang="uk-UA" sz="40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гаряча лінія </a:t>
            </a: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з протидії насильству – </a:t>
            </a:r>
            <a:r>
              <a:rPr lang="uk-UA" sz="40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1547</a:t>
            </a:r>
            <a:endParaRPr lang="ru-UA" sz="40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Прямокутник: округлені кути 5">
            <a:extLst>
              <a:ext uri="{FF2B5EF4-FFF2-40B4-BE49-F238E27FC236}">
                <a16:creationId xmlns:a16="http://schemas.microsoft.com/office/drawing/2014/main" id="{62B7F77C-3700-4DB1-BBF5-0ADE00CD2118}"/>
              </a:ext>
            </a:extLst>
          </p:cNvPr>
          <p:cNvSpPr/>
          <p:nvPr/>
        </p:nvSpPr>
        <p:spPr>
          <a:xfrm>
            <a:off x="329404" y="5851629"/>
            <a:ext cx="8305800" cy="4286196"/>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Для кого:</a:t>
            </a:r>
          </a:p>
          <a:p>
            <a:pPr marL="571500" indent="-571500">
              <a:buFont typeface="Arial" panose="020B0604020202020204" pitchFamily="34" charset="0"/>
              <a:buChar char="•"/>
            </a:pP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Для постраждалих від домашнього насильства.</a:t>
            </a:r>
          </a:p>
          <a:p>
            <a:pPr marL="571500" indent="-571500">
              <a:buFont typeface="Arial" panose="020B0604020202020204" pitchFamily="34" charset="0"/>
              <a:buChar char="•"/>
            </a:pP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Для тих, хто став жертвою насильства за ознакою статі.</a:t>
            </a:r>
          </a:p>
          <a:p>
            <a:pPr marL="571500" indent="-571500">
              <a:buFont typeface="Arial" panose="020B0604020202020204" pitchFamily="34" charset="0"/>
              <a:buChar char="•"/>
            </a:pP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Для постраждалих від торгівлі людьми.</a:t>
            </a:r>
          </a:p>
          <a:p>
            <a:pPr marL="571500" indent="-571500">
              <a:buFont typeface="Arial" panose="020B0604020202020204" pitchFamily="34" charset="0"/>
              <a:buChar char="•"/>
            </a:pP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Для дітей, які стикаються з насильством в навчальному закладі або соц.мережах.</a:t>
            </a:r>
          </a:p>
          <a:p>
            <a:pPr marL="571500" indent="-571500">
              <a:buFont typeface="Arial" panose="020B0604020202020204" pitchFamily="34" charset="0"/>
              <a:buChar char="•"/>
            </a:pPr>
            <a:r>
              <a:rPr lang="ru-RU" sz="2800" b="1" dirty="0">
                <a:effectLst>
                  <a:glow rad="127000">
                    <a:schemeClr val="bg1"/>
                  </a:glow>
                  <a:outerShdw blurRad="38100" dist="38100" dir="2700000" algn="tl">
                    <a:srgbClr val="000000">
                      <a:alpha val="43137"/>
                    </a:srgbClr>
                  </a:outerShdw>
                </a:effectLst>
                <a:latin typeface="Comic Sans MS" panose="030F0702030302020204" pitchFamily="66" charset="0"/>
              </a:rPr>
              <a:t>Для свідків таких ситуацій, які хочуть допомогти.</a:t>
            </a:r>
            <a:endParaRPr lang="ru-UA" sz="2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7" name="Бульбашка прямої мови: прямокутна з округленими кутами 6">
            <a:extLst>
              <a:ext uri="{FF2B5EF4-FFF2-40B4-BE49-F238E27FC236}">
                <a16:creationId xmlns:a16="http://schemas.microsoft.com/office/drawing/2014/main" id="{EFE5DE10-CBD0-4477-8390-95428C99BF9C}"/>
              </a:ext>
            </a:extLst>
          </p:cNvPr>
          <p:cNvSpPr/>
          <p:nvPr/>
        </p:nvSpPr>
        <p:spPr>
          <a:xfrm>
            <a:off x="2427174" y="115060"/>
            <a:ext cx="13030200" cy="2495604"/>
          </a:xfrm>
          <a:prstGeom prst="wedgeRoundRectCallout">
            <a:avLst>
              <a:gd name="adj1" fmla="val 40433"/>
              <a:gd name="adj2" fmla="val 64946"/>
              <a:gd name="adj3" fmla="val 16667"/>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Батьки, вчителі, класний керівник, майстер в/н, тренер, психолог, соціальний педагог, </a:t>
            </a:r>
            <a:r>
              <a:rPr lang="ru-RU" sz="3600" b="1" dirty="0" err="1">
                <a:effectLst>
                  <a:glow rad="127000">
                    <a:schemeClr val="bg1"/>
                  </a:glow>
                  <a:outerShdw blurRad="38100" dist="38100" dir="2700000" algn="tl">
                    <a:srgbClr val="000000">
                      <a:alpha val="43137"/>
                    </a:srgbClr>
                  </a:outerShdw>
                </a:effectLst>
                <a:latin typeface="Comic Sans MS" panose="030F0702030302020204" pitchFamily="66" charset="0"/>
              </a:rPr>
              <a:t>адміністрація</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 </a:t>
            </a:r>
            <a:r>
              <a:rPr lang="ru-RU" sz="3600" b="1">
                <a:effectLst>
                  <a:glow rad="127000">
                    <a:schemeClr val="bg1"/>
                  </a:glow>
                  <a:outerShdw blurRad="38100" dist="38100" dir="2700000" algn="tl">
                    <a:srgbClr val="000000">
                      <a:alpha val="43137"/>
                    </a:srgbClr>
                  </a:outerShdw>
                </a:effectLst>
                <a:latin typeface="Comic Sans MS" panose="030F0702030302020204" pitchFamily="66" charset="0"/>
              </a:rPr>
              <a:t>навчального</a:t>
            </a:r>
            <a:r>
              <a:rPr lang="ru-RU" sz="3600" b="1" dirty="0">
                <a:effectLst>
                  <a:glow rad="127000">
                    <a:schemeClr val="bg1"/>
                  </a:glow>
                  <a:outerShdw blurRad="38100" dist="38100" dir="2700000" algn="tl">
                    <a:srgbClr val="000000">
                      <a:alpha val="43137"/>
                    </a:srgbClr>
                  </a:outerShdw>
                </a:effectLst>
                <a:latin typeface="Comic Sans MS" panose="030F0702030302020204" pitchFamily="66" charset="0"/>
              </a:rPr>
              <a:t> закладу, поліція, гарячі лінії – це ті, до кого ви можете звернутися по допомогу.</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8" name="Прямокутник: округлені кути 7">
            <a:extLst>
              <a:ext uri="{FF2B5EF4-FFF2-40B4-BE49-F238E27FC236}">
                <a16:creationId xmlns:a16="http://schemas.microsoft.com/office/drawing/2014/main" id="{2E315051-0B41-4719-B9FA-D450C5D7AB1F}"/>
              </a:ext>
            </a:extLst>
          </p:cNvPr>
          <p:cNvSpPr/>
          <p:nvPr/>
        </p:nvSpPr>
        <p:spPr>
          <a:xfrm>
            <a:off x="261896" y="2559530"/>
            <a:ext cx="10813236" cy="873075"/>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Національна дитяча гаряча лінія: 116 111 </a:t>
            </a:r>
            <a:r>
              <a:rPr lang="ru-RU" sz="3200" b="1" dirty="0">
                <a:effectLst>
                  <a:glow rad="127000">
                    <a:schemeClr val="bg1"/>
                  </a:glow>
                  <a:outerShdw blurRad="38100" dist="38100" dir="2700000" algn="tl">
                    <a:srgbClr val="000000">
                      <a:alpha val="43137"/>
                    </a:srgbClr>
                  </a:outerShdw>
                </a:effectLst>
                <a:latin typeface="Comic Sans MS" panose="030F0702030302020204" pitchFamily="66" charset="0"/>
              </a:rPr>
              <a:t>(безкоштовно, конфіденційно). </a:t>
            </a:r>
            <a:r>
              <a:rPr lang="ru-RU" sz="32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Поліція: 102.</a:t>
            </a:r>
            <a:endParaRPr lang="ru-UA" sz="32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3776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A45B-A6FE-0E50-1D8A-60C21BF6C726}"/>
            </a:ext>
          </a:extLst>
        </p:cNvPr>
        <p:cNvGrpSpPr/>
        <p:nvPr/>
      </p:nvGrpSpPr>
      <p:grpSpPr>
        <a:xfrm>
          <a:off x="0" y="0"/>
          <a:ext cx="0" cy="0"/>
          <a:chOff x="0" y="0"/>
          <a:chExt cx="0" cy="0"/>
        </a:xfrm>
      </p:grpSpPr>
      <p:pic>
        <p:nvPicPr>
          <p:cNvPr id="8" name="Рисунок 7">
            <a:extLst>
              <a:ext uri="{FF2B5EF4-FFF2-40B4-BE49-F238E27FC236}">
                <a16:creationId xmlns:a16="http://schemas.microsoft.com/office/drawing/2014/main" id="{FE841AC6-8955-A10B-8EB8-F6E4D64164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266700"/>
            <a:ext cx="18467065" cy="10567988"/>
          </a:xfrm>
          <a:prstGeom prst="rect">
            <a:avLst/>
          </a:prstGeom>
        </p:spPr>
      </p:pic>
      <p:pic>
        <p:nvPicPr>
          <p:cNvPr id="7" name="Рисунок 6">
            <a:extLst>
              <a:ext uri="{FF2B5EF4-FFF2-40B4-BE49-F238E27FC236}">
                <a16:creationId xmlns:a16="http://schemas.microsoft.com/office/drawing/2014/main" id="{44F6BDD4-33CE-A6B6-F3F8-97F4C2B395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2312741"/>
            <a:ext cx="13948857" cy="7974259"/>
          </a:xfrm>
          <a:prstGeom prst="rect">
            <a:avLst/>
          </a:prstGeom>
          <a:effectLst>
            <a:glow rad="127000">
              <a:schemeClr val="bg1"/>
            </a:glow>
          </a:effectLst>
        </p:spPr>
      </p:pic>
      <p:sp>
        <p:nvSpPr>
          <p:cNvPr id="3" name="Прямокутник: округлені кути 2">
            <a:extLst>
              <a:ext uri="{FF2B5EF4-FFF2-40B4-BE49-F238E27FC236}">
                <a16:creationId xmlns:a16="http://schemas.microsoft.com/office/drawing/2014/main" id="{03CF238B-E02C-7EEE-A3A6-4AE337CD8530}"/>
              </a:ext>
            </a:extLst>
          </p:cNvPr>
          <p:cNvSpPr/>
          <p:nvPr/>
        </p:nvSpPr>
        <p:spPr>
          <a:xfrm>
            <a:off x="152400" y="1937149"/>
            <a:ext cx="9601200" cy="784110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effectLst>
                  <a:glow rad="127000">
                    <a:schemeClr val="bg1"/>
                  </a:glow>
                  <a:outerShdw blurRad="38100" dist="38100" dir="2700000" algn="tl">
                    <a:srgbClr val="000000">
                      <a:alpha val="43137"/>
                    </a:srgbClr>
                  </a:outerShdw>
                </a:effectLst>
                <a:latin typeface="Comic Sans MS" panose="030F0702030302020204" pitchFamily="66" charset="0"/>
              </a:rPr>
              <a:t>Нажаль, під час війни в Україні тема насильства набула особливої актуальності, оскільки збройний конфлікт супроводжується численними випадками насильства, якого зазнають цивільні, військові та особливо вразливі групи населення (згвалтування,мародерства, катування, полон, вбивства).</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9CA00503-D884-20AD-0A1B-9EA67E629C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8758" y="0"/>
            <a:ext cx="9858086" cy="1670449"/>
          </a:xfrm>
          <a:prstGeom prst="rect">
            <a:avLst/>
          </a:prstGeom>
          <a:effectLst>
            <a:glow rad="127000">
              <a:schemeClr val="bg1"/>
            </a:glow>
          </a:effectLst>
        </p:spPr>
      </p:pic>
      <p:pic>
        <p:nvPicPr>
          <p:cNvPr id="10" name="Рисунок 9">
            <a:extLst>
              <a:ext uri="{FF2B5EF4-FFF2-40B4-BE49-F238E27FC236}">
                <a16:creationId xmlns:a16="http://schemas.microsoft.com/office/drawing/2014/main" id="{2E3B1464-8D40-3849-F75B-0E0F489EAE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07482" y="-266700"/>
            <a:ext cx="3883489" cy="4121253"/>
          </a:xfrm>
          <a:prstGeom prst="rect">
            <a:avLst/>
          </a:prstGeom>
          <a:effectLst>
            <a:glow rad="127000">
              <a:srgbClr val="FFFF00"/>
            </a:glow>
          </a:effectLst>
        </p:spPr>
      </p:pic>
    </p:spTree>
    <p:extLst>
      <p:ext uri="{BB962C8B-B14F-4D97-AF65-F5344CB8AC3E}">
        <p14:creationId xmlns:p14="http://schemas.microsoft.com/office/powerpoint/2010/main" val="77999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9"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21A4C76-A54D-4BCF-9E52-D9E420B89E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78" y="-140494"/>
            <a:ext cx="18467065" cy="10567988"/>
          </a:xfrm>
          <a:prstGeom prst="rect">
            <a:avLst/>
          </a:prstGeom>
        </p:spPr>
      </p:pic>
      <p:sp>
        <p:nvSpPr>
          <p:cNvPr id="3" name="Прямокутник: округлені кути 2">
            <a:extLst>
              <a:ext uri="{FF2B5EF4-FFF2-40B4-BE49-F238E27FC236}">
                <a16:creationId xmlns:a16="http://schemas.microsoft.com/office/drawing/2014/main" id="{3F96F87F-F862-4A4C-8358-633EC0DB0628}"/>
              </a:ext>
            </a:extLst>
          </p:cNvPr>
          <p:cNvSpPr/>
          <p:nvPr/>
        </p:nvSpPr>
        <p:spPr>
          <a:xfrm>
            <a:off x="6629400" y="1447800"/>
            <a:ext cx="9144000" cy="8839200"/>
          </a:xfrm>
          <a:prstGeom prst="roundRect">
            <a:avLst>
              <a:gd name="adj" fmla="val 7880"/>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4400" b="1" dirty="0">
                <a:effectLst>
                  <a:glow rad="127000">
                    <a:schemeClr val="bg1"/>
                  </a:glow>
                  <a:outerShdw blurRad="38100" dist="38100" dir="2700000" algn="tl">
                    <a:srgbClr val="000000">
                      <a:alpha val="43137"/>
                    </a:srgbClr>
                  </a:outerShdw>
                </a:effectLst>
                <a:latin typeface="Comic Sans MS" panose="030F0702030302020204" pitchFamily="66" charset="0"/>
              </a:rPr>
              <a:t>Ми повинні знати й пам'ятати про звірства ворожої армії під час війни. Для цього радимо ознайомитися зі збіркою "Чорний реєстр" про задокументовані насильницькі злочини російських військових на окупованих територіях, в тому числі на нашій Харківщині. Насильство на війні- зброя воєнного терору та геноциду.</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6" name="Рисунок 5">
            <a:extLst>
              <a:ext uri="{FF2B5EF4-FFF2-40B4-BE49-F238E27FC236}">
                <a16:creationId xmlns:a16="http://schemas.microsoft.com/office/drawing/2014/main" id="{4DD7FFDF-F2B1-47A3-AF03-05AA10E7B8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8758" y="0"/>
            <a:ext cx="9858086" cy="1670449"/>
          </a:xfrm>
          <a:prstGeom prst="rect">
            <a:avLst/>
          </a:prstGeom>
          <a:effectLst>
            <a:glow rad="127000">
              <a:schemeClr val="bg1"/>
            </a:glow>
          </a:effectLst>
        </p:spPr>
      </p:pic>
      <p:pic>
        <p:nvPicPr>
          <p:cNvPr id="4" name="Рисунок 3">
            <a:extLst>
              <a:ext uri="{FF2B5EF4-FFF2-40B4-BE49-F238E27FC236}">
                <a16:creationId xmlns:a16="http://schemas.microsoft.com/office/drawing/2014/main" id="{1386C9C7-C42D-887F-D407-8083D46FC791}"/>
              </a:ext>
            </a:extLst>
          </p:cNvPr>
          <p:cNvPicPr>
            <a:picLocks noChangeAspect="1"/>
          </p:cNvPicPr>
          <p:nvPr/>
        </p:nvPicPr>
        <p:blipFill>
          <a:blip r:embed="rId4"/>
          <a:stretch>
            <a:fillRect/>
          </a:stretch>
        </p:blipFill>
        <p:spPr>
          <a:xfrm>
            <a:off x="320693" y="3314700"/>
            <a:ext cx="5941123" cy="4808762"/>
          </a:xfrm>
          <a:prstGeom prst="rect">
            <a:avLst/>
          </a:prstGeom>
        </p:spPr>
      </p:pic>
      <p:sp>
        <p:nvSpPr>
          <p:cNvPr id="5" name="Бульбашка прямої мови: прямокутна з округленими кутами 9">
            <a:extLst>
              <a:ext uri="{FF2B5EF4-FFF2-40B4-BE49-F238E27FC236}">
                <a16:creationId xmlns:a16="http://schemas.microsoft.com/office/drawing/2014/main" id="{A0F4B81B-00E9-BD9D-0AF3-EA8DED232312}"/>
              </a:ext>
            </a:extLst>
          </p:cNvPr>
          <p:cNvSpPr/>
          <p:nvPr/>
        </p:nvSpPr>
        <p:spPr>
          <a:xfrm>
            <a:off x="548054" y="8572500"/>
            <a:ext cx="5486400" cy="923330"/>
          </a:xfrm>
          <a:prstGeom prst="wedgeRoundRectCallout">
            <a:avLst>
              <a:gd name="adj1" fmla="val 50951"/>
              <a:gd name="adj2" fmla="val 93773"/>
              <a:gd name="adj3" fmla="val 16667"/>
            </a:avLst>
          </a:prstGeom>
          <a:solidFill>
            <a:srgbClr val="FF0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800" b="1" dirty="0">
                <a:effectLst>
                  <a:glow rad="127000">
                    <a:schemeClr val="bg1"/>
                  </a:glow>
                  <a:outerShdw blurRad="38100" dist="38100" dir="2700000" algn="tl">
                    <a:srgbClr val="000000">
                      <a:alpha val="43137"/>
                    </a:srgbClr>
                  </a:outerShdw>
                </a:effectLst>
                <a:latin typeface="Comic Sans MS" panose="030F0702030302020204" pitchFamily="66" charset="0"/>
              </a:rPr>
              <a:t>Бережи себе!</a:t>
            </a:r>
            <a:endParaRPr lang="ru-UA" sz="48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73177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a:extLst>
              <a:ext uri="{FF2B5EF4-FFF2-40B4-BE49-F238E27FC236}">
                <a16:creationId xmlns:a16="http://schemas.microsoft.com/office/drawing/2014/main" id="{A6682506-48E4-4E46-8C17-A60FCBD49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922" y="-190500"/>
            <a:ext cx="18780721" cy="10604509"/>
          </a:xfrm>
          <a:prstGeom prst="rect">
            <a:avLst/>
          </a:prstGeom>
        </p:spPr>
      </p:pic>
      <p:pic>
        <p:nvPicPr>
          <p:cNvPr id="11" name="Рисунок 10">
            <a:extLst>
              <a:ext uri="{FF2B5EF4-FFF2-40B4-BE49-F238E27FC236}">
                <a16:creationId xmlns:a16="http://schemas.microsoft.com/office/drawing/2014/main" id="{51807263-1127-4791-BF46-29F752F73A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460560"/>
            <a:ext cx="10006667" cy="10287000"/>
          </a:xfrm>
          <a:prstGeom prst="rect">
            <a:avLst/>
          </a:prstGeom>
        </p:spPr>
      </p:pic>
      <p:pic>
        <p:nvPicPr>
          <p:cNvPr id="3" name="Рисунок 2">
            <a:extLst>
              <a:ext uri="{FF2B5EF4-FFF2-40B4-BE49-F238E27FC236}">
                <a16:creationId xmlns:a16="http://schemas.microsoft.com/office/drawing/2014/main" id="{3C2CF5A1-DFC2-4B86-942E-C598CDA514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2400" y="4152900"/>
            <a:ext cx="9894666" cy="5651482"/>
          </a:xfrm>
          <a:prstGeom prst="rect">
            <a:avLst/>
          </a:prstGeom>
          <a:effectLst>
            <a:glow rad="127000">
              <a:schemeClr val="bg1"/>
            </a:glow>
          </a:effectLst>
        </p:spPr>
      </p:pic>
      <p:pic>
        <p:nvPicPr>
          <p:cNvPr id="14" name="Рисунок 13">
            <a:extLst>
              <a:ext uri="{FF2B5EF4-FFF2-40B4-BE49-F238E27FC236}">
                <a16:creationId xmlns:a16="http://schemas.microsoft.com/office/drawing/2014/main" id="{3B82F902-8A60-4491-8DB2-8115A3B506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4265" y="-354460"/>
            <a:ext cx="10563971" cy="1885686"/>
          </a:xfrm>
          <a:prstGeom prst="rect">
            <a:avLst/>
          </a:prstGeom>
          <a:effectLst>
            <a:glow rad="127000">
              <a:schemeClr val="bg1"/>
            </a:glow>
          </a:effectLst>
        </p:spPr>
      </p:pic>
      <p:grpSp>
        <p:nvGrpSpPr>
          <p:cNvPr id="16" name="Групувати 15">
            <a:extLst>
              <a:ext uri="{FF2B5EF4-FFF2-40B4-BE49-F238E27FC236}">
                <a16:creationId xmlns:a16="http://schemas.microsoft.com/office/drawing/2014/main" id="{70D9AC44-B6B5-4065-A8A2-CA201888BF5E}"/>
              </a:ext>
            </a:extLst>
          </p:cNvPr>
          <p:cNvGrpSpPr/>
          <p:nvPr/>
        </p:nvGrpSpPr>
        <p:grpSpPr>
          <a:xfrm>
            <a:off x="2890808" y="5224275"/>
            <a:ext cx="1865894" cy="1819708"/>
            <a:chOff x="3135267" y="3552392"/>
            <a:chExt cx="1865894" cy="1819708"/>
          </a:xfrm>
        </p:grpSpPr>
        <p:pic>
          <p:nvPicPr>
            <p:cNvPr id="12" name="Рисунок 11">
              <a:extLst>
                <a:ext uri="{FF2B5EF4-FFF2-40B4-BE49-F238E27FC236}">
                  <a16:creationId xmlns:a16="http://schemas.microsoft.com/office/drawing/2014/main" id="{A94C48C1-57B9-4ADF-900A-5E5715F0BA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267" y="3552392"/>
              <a:ext cx="1865894" cy="1819708"/>
            </a:xfrm>
            <a:prstGeom prst="rect">
              <a:avLst/>
            </a:prstGeom>
          </p:spPr>
        </p:pic>
        <p:sp>
          <p:nvSpPr>
            <p:cNvPr id="15" name="TextBox 14">
              <a:extLst>
                <a:ext uri="{FF2B5EF4-FFF2-40B4-BE49-F238E27FC236}">
                  <a16:creationId xmlns:a16="http://schemas.microsoft.com/office/drawing/2014/main" id="{1F1EFEE5-545A-46F8-AFC6-5DE6021565A1}"/>
                </a:ext>
              </a:extLst>
            </p:cNvPr>
            <p:cNvSpPr txBox="1"/>
            <p:nvPr/>
          </p:nvSpPr>
          <p:spPr>
            <a:xfrm>
              <a:off x="3228439" y="4076700"/>
              <a:ext cx="1524000" cy="707886"/>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біль</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17" name="Групувати 16">
            <a:extLst>
              <a:ext uri="{FF2B5EF4-FFF2-40B4-BE49-F238E27FC236}">
                <a16:creationId xmlns:a16="http://schemas.microsoft.com/office/drawing/2014/main" id="{B26E3407-9EC6-4592-A727-F7FF2EE7D638}"/>
              </a:ext>
            </a:extLst>
          </p:cNvPr>
          <p:cNvGrpSpPr/>
          <p:nvPr/>
        </p:nvGrpSpPr>
        <p:grpSpPr>
          <a:xfrm>
            <a:off x="4925759" y="2804568"/>
            <a:ext cx="1865894" cy="1819708"/>
            <a:chOff x="3135267" y="3552392"/>
            <a:chExt cx="1865894" cy="1819708"/>
          </a:xfrm>
        </p:grpSpPr>
        <p:pic>
          <p:nvPicPr>
            <p:cNvPr id="18" name="Рисунок 17">
              <a:extLst>
                <a:ext uri="{FF2B5EF4-FFF2-40B4-BE49-F238E27FC236}">
                  <a16:creationId xmlns:a16="http://schemas.microsoft.com/office/drawing/2014/main" id="{BCA3D73C-17B8-4ADA-805C-E20D801DF8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267" y="3552392"/>
              <a:ext cx="1865894" cy="1819708"/>
            </a:xfrm>
            <a:prstGeom prst="rect">
              <a:avLst/>
            </a:prstGeom>
          </p:spPr>
        </p:pic>
        <p:sp>
          <p:nvSpPr>
            <p:cNvPr id="19" name="TextBox 18">
              <a:extLst>
                <a:ext uri="{FF2B5EF4-FFF2-40B4-BE49-F238E27FC236}">
                  <a16:creationId xmlns:a16="http://schemas.microsoft.com/office/drawing/2014/main" id="{35E1E713-DA16-449A-887F-73A20CDA3801}"/>
                </a:ext>
              </a:extLst>
            </p:cNvPr>
            <p:cNvSpPr txBox="1"/>
            <p:nvPr/>
          </p:nvSpPr>
          <p:spPr>
            <a:xfrm>
              <a:off x="3228439" y="4108303"/>
              <a:ext cx="1645193" cy="707886"/>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злість</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20" name="Групувати 19">
            <a:extLst>
              <a:ext uri="{FF2B5EF4-FFF2-40B4-BE49-F238E27FC236}">
                <a16:creationId xmlns:a16="http://schemas.microsoft.com/office/drawing/2014/main" id="{59E076C2-810F-4F16-8FEC-EB1C8C639E10}"/>
              </a:ext>
            </a:extLst>
          </p:cNvPr>
          <p:cNvGrpSpPr/>
          <p:nvPr/>
        </p:nvGrpSpPr>
        <p:grpSpPr>
          <a:xfrm>
            <a:off x="11554213" y="2964878"/>
            <a:ext cx="1865894" cy="1819708"/>
            <a:chOff x="3135267" y="3552392"/>
            <a:chExt cx="1865894" cy="1819708"/>
          </a:xfrm>
        </p:grpSpPr>
        <p:pic>
          <p:nvPicPr>
            <p:cNvPr id="21" name="Рисунок 20">
              <a:extLst>
                <a:ext uri="{FF2B5EF4-FFF2-40B4-BE49-F238E27FC236}">
                  <a16:creationId xmlns:a16="http://schemas.microsoft.com/office/drawing/2014/main" id="{8D329D9D-984D-46F5-A03E-B4A3EDC969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267" y="3552392"/>
              <a:ext cx="1865894" cy="1819708"/>
            </a:xfrm>
            <a:prstGeom prst="rect">
              <a:avLst/>
            </a:prstGeom>
          </p:spPr>
        </p:pic>
        <p:sp>
          <p:nvSpPr>
            <p:cNvPr id="22" name="TextBox 21">
              <a:extLst>
                <a:ext uri="{FF2B5EF4-FFF2-40B4-BE49-F238E27FC236}">
                  <a16:creationId xmlns:a16="http://schemas.microsoft.com/office/drawing/2014/main" id="{95C4F122-E643-4793-97AE-1B21B42F7B2E}"/>
                </a:ext>
              </a:extLst>
            </p:cNvPr>
            <p:cNvSpPr txBox="1"/>
            <p:nvPr/>
          </p:nvSpPr>
          <p:spPr>
            <a:xfrm>
              <a:off x="3228438" y="4076700"/>
              <a:ext cx="1555189" cy="707886"/>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страх</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23" name="Групувати 22">
            <a:extLst>
              <a:ext uri="{FF2B5EF4-FFF2-40B4-BE49-F238E27FC236}">
                <a16:creationId xmlns:a16="http://schemas.microsoft.com/office/drawing/2014/main" id="{18494B8A-40BA-4AD3-9F5C-D361B9208E99}"/>
              </a:ext>
            </a:extLst>
          </p:cNvPr>
          <p:cNvGrpSpPr/>
          <p:nvPr/>
        </p:nvGrpSpPr>
        <p:grpSpPr>
          <a:xfrm>
            <a:off x="13728287" y="4567072"/>
            <a:ext cx="2108454" cy="1819708"/>
            <a:chOff x="3013987" y="3552392"/>
            <a:chExt cx="2108454" cy="1819708"/>
          </a:xfrm>
        </p:grpSpPr>
        <p:pic>
          <p:nvPicPr>
            <p:cNvPr id="24" name="Рисунок 23">
              <a:extLst>
                <a:ext uri="{FF2B5EF4-FFF2-40B4-BE49-F238E27FC236}">
                  <a16:creationId xmlns:a16="http://schemas.microsoft.com/office/drawing/2014/main" id="{1BC88144-A0AB-4626-B506-EC279C21E1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267" y="3552392"/>
              <a:ext cx="1865894" cy="1819708"/>
            </a:xfrm>
            <a:prstGeom prst="rect">
              <a:avLst/>
            </a:prstGeom>
          </p:spPr>
        </p:pic>
        <p:sp>
          <p:nvSpPr>
            <p:cNvPr id="25" name="TextBox 24">
              <a:extLst>
                <a:ext uri="{FF2B5EF4-FFF2-40B4-BE49-F238E27FC236}">
                  <a16:creationId xmlns:a16="http://schemas.microsoft.com/office/drawing/2014/main" id="{BEC338F2-3584-43E5-BB0A-0D80C02A16F8}"/>
                </a:ext>
              </a:extLst>
            </p:cNvPr>
            <p:cNvSpPr txBox="1"/>
            <p:nvPr/>
          </p:nvSpPr>
          <p:spPr>
            <a:xfrm>
              <a:off x="3013987" y="4076700"/>
              <a:ext cx="2108454" cy="707886"/>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травма</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26" name="Групувати 25">
            <a:extLst>
              <a:ext uri="{FF2B5EF4-FFF2-40B4-BE49-F238E27FC236}">
                <a16:creationId xmlns:a16="http://schemas.microsoft.com/office/drawing/2014/main" id="{B7AF1837-8224-49E8-AB9A-95E526594540}"/>
              </a:ext>
            </a:extLst>
          </p:cNvPr>
          <p:cNvGrpSpPr/>
          <p:nvPr/>
        </p:nvGrpSpPr>
        <p:grpSpPr>
          <a:xfrm>
            <a:off x="787765" y="7750269"/>
            <a:ext cx="4046793" cy="2943956"/>
            <a:chOff x="3135267" y="3715775"/>
            <a:chExt cx="1865894" cy="2299917"/>
          </a:xfrm>
        </p:grpSpPr>
        <p:pic>
          <p:nvPicPr>
            <p:cNvPr id="27" name="Рисунок 26">
              <a:extLst>
                <a:ext uri="{FF2B5EF4-FFF2-40B4-BE49-F238E27FC236}">
                  <a16:creationId xmlns:a16="http://schemas.microsoft.com/office/drawing/2014/main" id="{D53CD3C0-DB79-44E5-B144-D9CB33E52E03}"/>
                </a:ext>
              </a:extLst>
            </p:cNvPr>
            <p:cNvPicPr>
              <a:picLocks noChangeAspect="1"/>
            </p:cNvPicPr>
            <p:nvPr/>
          </p:nvPicPr>
          <p:blipFill>
            <a:blip r:embed="rId6"/>
            <a:stretch>
              <a:fillRect/>
            </a:stretch>
          </p:blipFill>
          <p:spPr>
            <a:xfrm>
              <a:off x="3135267" y="3715775"/>
              <a:ext cx="1865894" cy="1819708"/>
            </a:xfrm>
            <a:prstGeom prst="rect">
              <a:avLst/>
            </a:prstGeom>
          </p:spPr>
        </p:pic>
        <p:sp>
          <p:nvSpPr>
            <p:cNvPr id="28" name="TextBox 27">
              <a:extLst>
                <a:ext uri="{FF2B5EF4-FFF2-40B4-BE49-F238E27FC236}">
                  <a16:creationId xmlns:a16="http://schemas.microsoft.com/office/drawing/2014/main" id="{A3418CBE-676B-43AB-A5AE-A338F78E1CC9}"/>
                </a:ext>
              </a:extLst>
            </p:cNvPr>
            <p:cNvSpPr txBox="1"/>
            <p:nvPr/>
          </p:nvSpPr>
          <p:spPr>
            <a:xfrm>
              <a:off x="3228439" y="4076700"/>
              <a:ext cx="1524000" cy="1938992"/>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приниження</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29" name="Групувати 28">
            <a:extLst>
              <a:ext uri="{FF2B5EF4-FFF2-40B4-BE49-F238E27FC236}">
                <a16:creationId xmlns:a16="http://schemas.microsoft.com/office/drawing/2014/main" id="{8A5022C1-CAB8-49CE-88C1-C496159E46BF}"/>
              </a:ext>
            </a:extLst>
          </p:cNvPr>
          <p:cNvGrpSpPr/>
          <p:nvPr/>
        </p:nvGrpSpPr>
        <p:grpSpPr>
          <a:xfrm>
            <a:off x="13046837" y="7450145"/>
            <a:ext cx="2052890" cy="1819708"/>
            <a:chOff x="3039694" y="3552392"/>
            <a:chExt cx="2052890" cy="1819708"/>
          </a:xfrm>
        </p:grpSpPr>
        <p:pic>
          <p:nvPicPr>
            <p:cNvPr id="30" name="Рисунок 29">
              <a:extLst>
                <a:ext uri="{FF2B5EF4-FFF2-40B4-BE49-F238E27FC236}">
                  <a16:creationId xmlns:a16="http://schemas.microsoft.com/office/drawing/2014/main" id="{F1692223-2CE2-4CA0-AC62-B38E6A98D3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267" y="3552392"/>
              <a:ext cx="1865894" cy="1819708"/>
            </a:xfrm>
            <a:prstGeom prst="rect">
              <a:avLst/>
            </a:prstGeom>
          </p:spPr>
        </p:pic>
        <p:sp>
          <p:nvSpPr>
            <p:cNvPr id="31" name="TextBox 30">
              <a:extLst>
                <a:ext uri="{FF2B5EF4-FFF2-40B4-BE49-F238E27FC236}">
                  <a16:creationId xmlns:a16="http://schemas.microsoft.com/office/drawing/2014/main" id="{CA3A547D-BEFC-4754-80CD-29CD0CA09D8A}"/>
                </a:ext>
              </a:extLst>
            </p:cNvPr>
            <p:cNvSpPr txBox="1"/>
            <p:nvPr/>
          </p:nvSpPr>
          <p:spPr>
            <a:xfrm>
              <a:off x="3039694" y="3992892"/>
              <a:ext cx="2052890" cy="707886"/>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агресія</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grpSp>
        <p:nvGrpSpPr>
          <p:cNvPr id="32" name="Групувати 31">
            <a:extLst>
              <a:ext uri="{FF2B5EF4-FFF2-40B4-BE49-F238E27FC236}">
                <a16:creationId xmlns:a16="http://schemas.microsoft.com/office/drawing/2014/main" id="{1079F303-94A3-4FD4-9C95-580AC39FF7BB}"/>
              </a:ext>
            </a:extLst>
          </p:cNvPr>
          <p:cNvGrpSpPr/>
          <p:nvPr/>
        </p:nvGrpSpPr>
        <p:grpSpPr>
          <a:xfrm>
            <a:off x="648730" y="2964878"/>
            <a:ext cx="1990255" cy="1819708"/>
            <a:chOff x="3010906" y="3552392"/>
            <a:chExt cx="1990255" cy="1819708"/>
          </a:xfrm>
        </p:grpSpPr>
        <p:pic>
          <p:nvPicPr>
            <p:cNvPr id="33" name="Рисунок 32">
              <a:extLst>
                <a:ext uri="{FF2B5EF4-FFF2-40B4-BE49-F238E27FC236}">
                  <a16:creationId xmlns:a16="http://schemas.microsoft.com/office/drawing/2014/main" id="{62E79227-4F5C-4E8B-825B-9F589584F5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267" y="3552392"/>
              <a:ext cx="1865894" cy="1819708"/>
            </a:xfrm>
            <a:prstGeom prst="rect">
              <a:avLst/>
            </a:prstGeom>
          </p:spPr>
        </p:pic>
        <p:sp>
          <p:nvSpPr>
            <p:cNvPr id="34" name="TextBox 33">
              <a:extLst>
                <a:ext uri="{FF2B5EF4-FFF2-40B4-BE49-F238E27FC236}">
                  <a16:creationId xmlns:a16="http://schemas.microsoft.com/office/drawing/2014/main" id="{F8B93AEF-92D6-435C-81C2-DF484DCDCA29}"/>
                </a:ext>
              </a:extLst>
            </p:cNvPr>
            <p:cNvSpPr txBox="1"/>
            <p:nvPr/>
          </p:nvSpPr>
          <p:spPr>
            <a:xfrm>
              <a:off x="3010906" y="4103783"/>
              <a:ext cx="1929233" cy="707886"/>
            </a:xfrm>
            <a:prstGeom prst="rect">
              <a:avLst/>
            </a:prstGeom>
            <a:noFill/>
          </p:spPr>
          <p:txBody>
            <a:bodyPr wrap="square" rtlCol="0">
              <a:spAutoFit/>
            </a:bodyPr>
            <a:lstStyle/>
            <a:p>
              <a:pPr algn="ctr"/>
              <a:r>
                <a:rPr lang="uk-UA" sz="4000" b="1" dirty="0">
                  <a:effectLst>
                    <a:glow rad="127000">
                      <a:schemeClr val="bg1"/>
                    </a:glow>
                    <a:outerShdw blurRad="38100" dist="38100" dir="2700000" algn="tl">
                      <a:srgbClr val="000000">
                        <a:alpha val="43137"/>
                      </a:srgbClr>
                    </a:outerShdw>
                  </a:effectLst>
                  <a:latin typeface="Comic Sans MS" panose="030F0702030302020204" pitchFamily="66" charset="0"/>
                </a:rPr>
                <a:t>образа</a:t>
              </a:r>
              <a:endParaRPr lang="ru-UA" sz="40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grpSp>
      <p:sp>
        <p:nvSpPr>
          <p:cNvPr id="39" name="Прямокутник 38">
            <a:extLst>
              <a:ext uri="{FF2B5EF4-FFF2-40B4-BE49-F238E27FC236}">
                <a16:creationId xmlns:a16="http://schemas.microsoft.com/office/drawing/2014/main" id="{AA123427-A13B-4F0F-83BA-D9DFA5FE98E2}"/>
              </a:ext>
            </a:extLst>
          </p:cNvPr>
          <p:cNvSpPr/>
          <p:nvPr/>
        </p:nvSpPr>
        <p:spPr>
          <a:xfrm>
            <a:off x="2373408" y="1315855"/>
            <a:ext cx="13658060" cy="1208497"/>
          </a:xfrm>
          <a:prstGeom prst="rect">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solidFill>
                  <a:srgbClr val="33CC33"/>
                </a:solidFill>
                <a:effectLst>
                  <a:glow rad="127000">
                    <a:schemeClr val="bg1"/>
                  </a:glow>
                  <a:outerShdw blurRad="38100" dist="38100" dir="2700000" algn="tl">
                    <a:srgbClr val="000000">
                      <a:alpha val="43137"/>
                    </a:srgbClr>
                  </a:outerShdw>
                </a:effectLst>
                <a:latin typeface="Comic Sans MS" panose="030F0702030302020204" pitchFamily="66" charset="0"/>
              </a:rPr>
              <a:t>Асоціації, які викликає слово «насильство». </a:t>
            </a:r>
          </a:p>
          <a:p>
            <a:pPr algn="ctr"/>
            <a:r>
              <a:rPr lang="uk-UA" sz="4400" b="1" dirty="0">
                <a:solidFill>
                  <a:srgbClr val="33CC33"/>
                </a:solidFill>
                <a:effectLst>
                  <a:glow rad="127000">
                    <a:schemeClr val="bg1"/>
                  </a:glow>
                  <a:outerShdw blurRad="38100" dist="38100" dir="2700000" algn="tl">
                    <a:srgbClr val="000000">
                      <a:alpha val="43137"/>
                    </a:srgbClr>
                  </a:outerShdw>
                </a:effectLst>
                <a:latin typeface="Comic Sans MS" panose="030F0702030302020204" pitchFamily="66" charset="0"/>
              </a:rPr>
              <a:t>Можеш додати свої…</a:t>
            </a:r>
            <a:endParaRPr lang="ru-UA" sz="4400" b="1" dirty="0">
              <a:solidFill>
                <a:srgbClr val="33CC33"/>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76930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0317920-12ED-4919-99CF-E534971B9F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18467066" cy="10287000"/>
          </a:xfrm>
          <a:prstGeom prst="rect">
            <a:avLst/>
          </a:prstGeom>
        </p:spPr>
      </p:pic>
      <p:pic>
        <p:nvPicPr>
          <p:cNvPr id="28" name="Рисунок 27">
            <a:extLst>
              <a:ext uri="{FF2B5EF4-FFF2-40B4-BE49-F238E27FC236}">
                <a16:creationId xmlns:a16="http://schemas.microsoft.com/office/drawing/2014/main" id="{2B7881AD-65B8-4DA8-B8BD-5768928076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33" y="-280988"/>
            <a:ext cx="18467065" cy="10567988"/>
          </a:xfrm>
          <a:prstGeom prst="rect">
            <a:avLst/>
          </a:prstGeom>
        </p:spPr>
      </p:pic>
      <p:sp>
        <p:nvSpPr>
          <p:cNvPr id="6" name="Прямокутник: округлені кути 5">
            <a:extLst>
              <a:ext uri="{FF2B5EF4-FFF2-40B4-BE49-F238E27FC236}">
                <a16:creationId xmlns:a16="http://schemas.microsoft.com/office/drawing/2014/main" id="{F789D46D-C830-4D10-94E6-B921CCFE337C}"/>
              </a:ext>
            </a:extLst>
          </p:cNvPr>
          <p:cNvSpPr/>
          <p:nvPr/>
        </p:nvSpPr>
        <p:spPr>
          <a:xfrm>
            <a:off x="228600" y="1409701"/>
            <a:ext cx="14173200" cy="5486400"/>
          </a:xfrm>
          <a:prstGeom prst="roundRect">
            <a:avLst>
              <a:gd name="adj" fmla="val 5896"/>
            </a:avLst>
          </a:prstGeom>
          <a:solidFill>
            <a:schemeClr val="bg1">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Насильство — це будь-яка форма впливу на людину, яка порушує її права, свободу, фізичну чи психологічну цілісність. Воно проявляється через агресивні дії, слова чи поведінку, що завдають шкоди фізичному або емоційному стану людини.</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8" name="Рисунок 7">
            <a:extLst>
              <a:ext uri="{FF2B5EF4-FFF2-40B4-BE49-F238E27FC236}">
                <a16:creationId xmlns:a16="http://schemas.microsoft.com/office/drawing/2014/main" id="{8D228BB1-245E-4A69-89CA-D6E615BDB9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2222" y="14037"/>
            <a:ext cx="12519977" cy="1607936"/>
          </a:xfrm>
          <a:prstGeom prst="rect">
            <a:avLst/>
          </a:prstGeom>
          <a:effectLst>
            <a:glow rad="127000">
              <a:schemeClr val="bg1"/>
            </a:glow>
          </a:effectLst>
        </p:spPr>
      </p:pic>
      <p:sp>
        <p:nvSpPr>
          <p:cNvPr id="9" name="Прямокутник 8">
            <a:extLst>
              <a:ext uri="{FF2B5EF4-FFF2-40B4-BE49-F238E27FC236}">
                <a16:creationId xmlns:a16="http://schemas.microsoft.com/office/drawing/2014/main" id="{F6337811-1C32-4D63-9DEE-19CE505E514A}"/>
              </a:ext>
            </a:extLst>
          </p:cNvPr>
          <p:cNvSpPr/>
          <p:nvPr/>
        </p:nvSpPr>
        <p:spPr>
          <a:xfrm>
            <a:off x="10668000" y="2171700"/>
            <a:ext cx="2133600"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0" name="Прямокутник 9">
            <a:extLst>
              <a:ext uri="{FF2B5EF4-FFF2-40B4-BE49-F238E27FC236}">
                <a16:creationId xmlns:a16="http://schemas.microsoft.com/office/drawing/2014/main" id="{78485CB9-3334-466E-8FCE-70C8E04BD3AC}"/>
              </a:ext>
            </a:extLst>
          </p:cNvPr>
          <p:cNvSpPr/>
          <p:nvPr/>
        </p:nvSpPr>
        <p:spPr>
          <a:xfrm>
            <a:off x="4256981" y="2884563"/>
            <a:ext cx="2398487"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1" name="Прямокутник 10">
            <a:extLst>
              <a:ext uri="{FF2B5EF4-FFF2-40B4-BE49-F238E27FC236}">
                <a16:creationId xmlns:a16="http://schemas.microsoft.com/office/drawing/2014/main" id="{696D095D-07FF-41A2-A65C-738B1864CD5B}"/>
              </a:ext>
            </a:extLst>
          </p:cNvPr>
          <p:cNvSpPr/>
          <p:nvPr/>
        </p:nvSpPr>
        <p:spPr>
          <a:xfrm>
            <a:off x="7265068" y="2853489"/>
            <a:ext cx="1650332"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2" name="Прямокутник 11">
            <a:extLst>
              <a:ext uri="{FF2B5EF4-FFF2-40B4-BE49-F238E27FC236}">
                <a16:creationId xmlns:a16="http://schemas.microsoft.com/office/drawing/2014/main" id="{F891714D-4795-486F-81FA-FA3CBD893E10}"/>
              </a:ext>
            </a:extLst>
          </p:cNvPr>
          <p:cNvSpPr/>
          <p:nvPr/>
        </p:nvSpPr>
        <p:spPr>
          <a:xfrm>
            <a:off x="1524000" y="3539289"/>
            <a:ext cx="4038600"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3" name="Прямокутник 12">
            <a:extLst>
              <a:ext uri="{FF2B5EF4-FFF2-40B4-BE49-F238E27FC236}">
                <a16:creationId xmlns:a16="http://schemas.microsoft.com/office/drawing/2014/main" id="{D692687D-ED2A-429A-9B55-8198473464F6}"/>
              </a:ext>
            </a:extLst>
          </p:cNvPr>
          <p:cNvSpPr/>
          <p:nvPr/>
        </p:nvSpPr>
        <p:spPr>
          <a:xfrm>
            <a:off x="2949739" y="4206038"/>
            <a:ext cx="2612861"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4" name="Прямокутник 13">
            <a:extLst>
              <a:ext uri="{FF2B5EF4-FFF2-40B4-BE49-F238E27FC236}">
                <a16:creationId xmlns:a16="http://schemas.microsoft.com/office/drawing/2014/main" id="{E5422518-0862-43F6-B27B-EF97BE15A059}"/>
              </a:ext>
            </a:extLst>
          </p:cNvPr>
          <p:cNvSpPr/>
          <p:nvPr/>
        </p:nvSpPr>
        <p:spPr>
          <a:xfrm>
            <a:off x="6655468" y="4182979"/>
            <a:ext cx="1878932"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5" name="Прямокутник 14">
            <a:extLst>
              <a:ext uri="{FF2B5EF4-FFF2-40B4-BE49-F238E27FC236}">
                <a16:creationId xmlns:a16="http://schemas.microsoft.com/office/drawing/2014/main" id="{38AE36D4-1F2D-49B7-8FC5-6F6792BF7D3F}"/>
              </a:ext>
            </a:extLst>
          </p:cNvPr>
          <p:cNvSpPr/>
          <p:nvPr/>
        </p:nvSpPr>
        <p:spPr>
          <a:xfrm>
            <a:off x="3657600" y="4934953"/>
            <a:ext cx="2133600"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6" name="Прямокутник 15">
            <a:extLst>
              <a:ext uri="{FF2B5EF4-FFF2-40B4-BE49-F238E27FC236}">
                <a16:creationId xmlns:a16="http://schemas.microsoft.com/office/drawing/2014/main" id="{890D087E-BE4B-47D7-82A5-A062E4DC933A}"/>
              </a:ext>
            </a:extLst>
          </p:cNvPr>
          <p:cNvSpPr/>
          <p:nvPr/>
        </p:nvSpPr>
        <p:spPr>
          <a:xfrm>
            <a:off x="10210801" y="4891838"/>
            <a:ext cx="3581398" cy="6858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18" name="Прямокутник 17">
            <a:extLst>
              <a:ext uri="{FF2B5EF4-FFF2-40B4-BE49-F238E27FC236}">
                <a16:creationId xmlns:a16="http://schemas.microsoft.com/office/drawing/2014/main" id="{635A0218-7375-453D-BAF8-A22C7637F893}"/>
              </a:ext>
            </a:extLst>
          </p:cNvPr>
          <p:cNvSpPr/>
          <p:nvPr/>
        </p:nvSpPr>
        <p:spPr>
          <a:xfrm>
            <a:off x="3810000" y="7481652"/>
            <a:ext cx="2209800" cy="685800"/>
          </a:xfrm>
          <a:prstGeom prst="rect">
            <a:avLst/>
          </a:prstGeom>
          <a:solidFill>
            <a:srgbClr val="00B05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впливу</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0" name="Прямокутник 19">
            <a:extLst>
              <a:ext uri="{FF2B5EF4-FFF2-40B4-BE49-F238E27FC236}">
                <a16:creationId xmlns:a16="http://schemas.microsoft.com/office/drawing/2014/main" id="{7356D763-9F0D-4DCE-B7AF-4D89B5147862}"/>
              </a:ext>
            </a:extLst>
          </p:cNvPr>
          <p:cNvSpPr/>
          <p:nvPr/>
        </p:nvSpPr>
        <p:spPr>
          <a:xfrm>
            <a:off x="823789" y="8801671"/>
            <a:ext cx="2684749" cy="685800"/>
          </a:xfrm>
          <a:prstGeom prst="rect">
            <a:avLst/>
          </a:prstGeom>
          <a:solidFill>
            <a:srgbClr val="FFFF0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порушує</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1" name="Прямокутник 20">
            <a:extLst>
              <a:ext uri="{FF2B5EF4-FFF2-40B4-BE49-F238E27FC236}">
                <a16:creationId xmlns:a16="http://schemas.microsoft.com/office/drawing/2014/main" id="{8DBCB93C-EC93-47C4-A823-07189926ADC5}"/>
              </a:ext>
            </a:extLst>
          </p:cNvPr>
          <p:cNvSpPr/>
          <p:nvPr/>
        </p:nvSpPr>
        <p:spPr>
          <a:xfrm>
            <a:off x="6377586" y="7138752"/>
            <a:ext cx="2785096" cy="685800"/>
          </a:xfrm>
          <a:prstGeom prst="rect">
            <a:avLst/>
          </a:prstGeom>
          <a:solidFill>
            <a:srgbClr val="C0000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агресивні</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2" name="Прямокутник 21">
            <a:extLst>
              <a:ext uri="{FF2B5EF4-FFF2-40B4-BE49-F238E27FC236}">
                <a16:creationId xmlns:a16="http://schemas.microsoft.com/office/drawing/2014/main" id="{4DE07CFB-9AAA-4FD8-8928-65F4D3FFF660}"/>
              </a:ext>
            </a:extLst>
          </p:cNvPr>
          <p:cNvSpPr/>
          <p:nvPr/>
        </p:nvSpPr>
        <p:spPr>
          <a:xfrm>
            <a:off x="804859" y="7450361"/>
            <a:ext cx="1878933" cy="685800"/>
          </a:xfrm>
          <a:prstGeom prst="rect">
            <a:avLst/>
          </a:prstGeom>
          <a:solidFill>
            <a:srgbClr val="0070C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слова</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3" name="Прямокутник 22">
            <a:extLst>
              <a:ext uri="{FF2B5EF4-FFF2-40B4-BE49-F238E27FC236}">
                <a16:creationId xmlns:a16="http://schemas.microsoft.com/office/drawing/2014/main" id="{404B3B01-CA9B-49AE-99C3-1B21704EECE5}"/>
              </a:ext>
            </a:extLst>
          </p:cNvPr>
          <p:cNvSpPr/>
          <p:nvPr/>
        </p:nvSpPr>
        <p:spPr>
          <a:xfrm>
            <a:off x="3943726" y="9150806"/>
            <a:ext cx="2112096" cy="685800"/>
          </a:xfrm>
          <a:prstGeom prst="rect">
            <a:avLst/>
          </a:prstGeom>
          <a:solidFill>
            <a:srgbClr val="FF000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шкоди</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4" name="Прямокутник 23">
            <a:extLst>
              <a:ext uri="{FF2B5EF4-FFF2-40B4-BE49-F238E27FC236}">
                <a16:creationId xmlns:a16="http://schemas.microsoft.com/office/drawing/2014/main" id="{5F6E7739-B9F5-40B9-A18E-C74F0376B32F}"/>
              </a:ext>
            </a:extLst>
          </p:cNvPr>
          <p:cNvSpPr/>
          <p:nvPr/>
        </p:nvSpPr>
        <p:spPr>
          <a:xfrm>
            <a:off x="9781770" y="7294186"/>
            <a:ext cx="3641558" cy="685800"/>
          </a:xfrm>
          <a:prstGeom prst="rect">
            <a:avLst/>
          </a:prstGeom>
          <a:solidFill>
            <a:srgbClr val="00B0F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емоційному</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5" name="Прямокутник 24">
            <a:extLst>
              <a:ext uri="{FF2B5EF4-FFF2-40B4-BE49-F238E27FC236}">
                <a16:creationId xmlns:a16="http://schemas.microsoft.com/office/drawing/2014/main" id="{93343B8B-1BD0-4432-AD6F-356F003369A4}"/>
              </a:ext>
            </a:extLst>
          </p:cNvPr>
          <p:cNvSpPr/>
          <p:nvPr/>
        </p:nvSpPr>
        <p:spPr>
          <a:xfrm>
            <a:off x="6895612" y="8295777"/>
            <a:ext cx="1791188" cy="685800"/>
          </a:xfrm>
          <a:prstGeom prst="rect">
            <a:avLst/>
          </a:prstGeom>
          <a:solidFill>
            <a:srgbClr val="FFC00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200" b="1" dirty="0">
                <a:effectLst>
                  <a:glow rad="127000">
                    <a:schemeClr val="bg1"/>
                  </a:glow>
                  <a:outerShdw blurRad="38100" dist="38100" dir="2700000" algn="tl">
                    <a:srgbClr val="000000">
                      <a:alpha val="43137"/>
                    </a:srgbClr>
                  </a:outerShdw>
                </a:effectLst>
                <a:latin typeface="Comic Sans MS" panose="030F0702030302020204" pitchFamily="66" charset="0"/>
              </a:rPr>
              <a:t>права</a:t>
            </a:r>
            <a:endParaRPr lang="ru-UA" sz="42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26" name="Прямокутник 25">
            <a:extLst>
              <a:ext uri="{FF2B5EF4-FFF2-40B4-BE49-F238E27FC236}">
                <a16:creationId xmlns:a16="http://schemas.microsoft.com/office/drawing/2014/main" id="{EBE7C9CB-F9E6-423D-83C7-657F3591DA2B}"/>
              </a:ext>
            </a:extLst>
          </p:cNvPr>
          <p:cNvSpPr/>
          <p:nvPr/>
        </p:nvSpPr>
        <p:spPr>
          <a:xfrm>
            <a:off x="8534400" y="9262565"/>
            <a:ext cx="4003452" cy="642181"/>
          </a:xfrm>
          <a:prstGeom prst="rect">
            <a:avLst/>
          </a:prstGeom>
          <a:solidFill>
            <a:srgbClr val="92D050"/>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effectLst>
                  <a:glow rad="127000">
                    <a:schemeClr val="bg1"/>
                  </a:glow>
                  <a:outerShdw blurRad="38100" dist="38100" dir="2700000" algn="tl">
                    <a:srgbClr val="000000">
                      <a:alpha val="43137"/>
                    </a:srgbClr>
                  </a:outerShdw>
                </a:effectLst>
                <a:latin typeface="Comic Sans MS" panose="030F0702030302020204" pitchFamily="66" charset="0"/>
              </a:rPr>
              <a:t>психологічну</a:t>
            </a:r>
            <a:endParaRPr lang="ru-UA" sz="44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27" name="Рисунок 26">
            <a:extLst>
              <a:ext uri="{FF2B5EF4-FFF2-40B4-BE49-F238E27FC236}">
                <a16:creationId xmlns:a16="http://schemas.microsoft.com/office/drawing/2014/main" id="{27C7D735-AF08-4112-979C-F63E122898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02836" y="4766508"/>
            <a:ext cx="5554580" cy="5554580"/>
          </a:xfrm>
          <a:prstGeom prst="rect">
            <a:avLst/>
          </a:prstGeom>
          <a:effectLst>
            <a:glow rad="127000">
              <a:schemeClr val="bg1"/>
            </a:glow>
          </a:effectLst>
        </p:spPr>
      </p:pic>
      <p:sp>
        <p:nvSpPr>
          <p:cNvPr id="29" name="Прямокутник 28">
            <a:extLst>
              <a:ext uri="{FF2B5EF4-FFF2-40B4-BE49-F238E27FC236}">
                <a16:creationId xmlns:a16="http://schemas.microsoft.com/office/drawing/2014/main" id="{3572DA57-67B0-4EAA-B14B-DF93A82C98A9}"/>
              </a:ext>
            </a:extLst>
          </p:cNvPr>
          <p:cNvSpPr/>
          <p:nvPr/>
        </p:nvSpPr>
        <p:spPr>
          <a:xfrm>
            <a:off x="14491331" y="190500"/>
            <a:ext cx="3733802" cy="4343400"/>
          </a:xfrm>
          <a:prstGeom prst="rect">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44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rPr>
              <a:t>Доповніть визначення словами, яких не вистачає.</a:t>
            </a:r>
            <a:endParaRPr lang="ru-UA" sz="4400" b="1" dirty="0">
              <a:solidFill>
                <a:srgbClr val="FF000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58936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1000"/>
                            </p:stCondLst>
                            <p:childTnLst>
                              <p:par>
                                <p:cTn id="21" presetID="10" presetClass="exit" presetSubtype="0" fill="hold" grpId="0" nodeType="after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1500"/>
                            </p:stCondLst>
                            <p:childTnLst>
                              <p:par>
                                <p:cTn id="25" presetID="10" presetClass="exit" presetSubtype="0" fill="hold" grpId="0"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2000"/>
                            </p:stCondLst>
                            <p:childTnLst>
                              <p:par>
                                <p:cTn id="29" presetID="10" presetClass="exit" presetSubtype="0" fill="hold" grpId="0" nodeType="after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par>
                          <p:cTn id="32" fill="hold">
                            <p:stCondLst>
                              <p:cond delay="2500"/>
                            </p:stCondLst>
                            <p:childTnLst>
                              <p:par>
                                <p:cTn id="33" presetID="10" presetClass="exit" presetSubtype="0" fill="hold" grpId="0" nodeType="after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par>
                          <p:cTn id="36" fill="hold">
                            <p:stCondLst>
                              <p:cond delay="3000"/>
                            </p:stCondLst>
                            <p:childTnLst>
                              <p:par>
                                <p:cTn id="37" presetID="10" presetClass="exit" presetSubtype="0" fill="hold" grpId="0"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3500"/>
                            </p:stCondLst>
                            <p:childTnLst>
                              <p:par>
                                <p:cTn id="41" presetID="10" presetClass="exit" presetSubtype="0" fill="hold" grpId="0" nodeType="after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F2A352BB-FEFC-4421-83C8-89758D98EF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32" y="-23179"/>
            <a:ext cx="18328869" cy="10287000"/>
          </a:xfrm>
          <a:prstGeom prst="rect">
            <a:avLst/>
          </a:prstGeom>
        </p:spPr>
      </p:pic>
      <p:pic>
        <p:nvPicPr>
          <p:cNvPr id="7" name="Рисунок 6">
            <a:extLst>
              <a:ext uri="{FF2B5EF4-FFF2-40B4-BE49-F238E27FC236}">
                <a16:creationId xmlns:a16="http://schemas.microsoft.com/office/drawing/2014/main" id="{F13114D9-DD45-4136-BF60-C13D907822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4266" y="1943099"/>
            <a:ext cx="8648783" cy="8648783"/>
          </a:xfrm>
          <a:prstGeom prst="rect">
            <a:avLst/>
          </a:prstGeom>
          <a:effectLst>
            <a:glow rad="127000">
              <a:schemeClr val="bg1"/>
            </a:glow>
          </a:effectLst>
        </p:spPr>
      </p:pic>
      <p:sp>
        <p:nvSpPr>
          <p:cNvPr id="40" name="Freeform 3">
            <a:extLst>
              <a:ext uri="{FF2B5EF4-FFF2-40B4-BE49-F238E27FC236}">
                <a16:creationId xmlns:a16="http://schemas.microsoft.com/office/drawing/2014/main" id="{CE86B466-F3E3-428E-9AC0-F93A5FFAE793}"/>
              </a:ext>
            </a:extLst>
          </p:cNvPr>
          <p:cNvSpPr/>
          <p:nvPr/>
        </p:nvSpPr>
        <p:spPr>
          <a:xfrm>
            <a:off x="9394352" y="58074"/>
            <a:ext cx="5722498" cy="3458622"/>
          </a:xfrm>
          <a:custGeom>
            <a:avLst/>
            <a:gdLst/>
            <a:ahLst/>
            <a:cxnLst/>
            <a:rect l="l" t="t" r="r" b="b"/>
            <a:pathLst>
              <a:path w="6096000" h="4114800">
                <a:moveTo>
                  <a:pt x="0" y="0"/>
                </a:moveTo>
                <a:lnTo>
                  <a:pt x="6096000" y="0"/>
                </a:lnTo>
                <a:lnTo>
                  <a:pt x="6096000" y="4114800"/>
                </a:lnTo>
                <a:lnTo>
                  <a:pt x="0" y="411480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8" name="TextBox 7">
            <a:extLst>
              <a:ext uri="{FF2B5EF4-FFF2-40B4-BE49-F238E27FC236}">
                <a16:creationId xmlns:a16="http://schemas.microsoft.com/office/drawing/2014/main" id="{6045852C-3350-4AA1-A8A1-7EA616FBF3FB}"/>
              </a:ext>
            </a:extLst>
          </p:cNvPr>
          <p:cNvSpPr txBox="1"/>
          <p:nvPr/>
        </p:nvSpPr>
        <p:spPr>
          <a:xfrm>
            <a:off x="9565234" y="750465"/>
            <a:ext cx="4876800" cy="1508105"/>
          </a:xfrm>
          <a:prstGeom prst="rect">
            <a:avLst/>
          </a:prstGeom>
          <a:noFill/>
        </p:spPr>
        <p:txBody>
          <a:bodyPr wrap="square" rtlCol="0">
            <a:spAutoFit/>
          </a:bodyPr>
          <a:lstStyle/>
          <a:p>
            <a:pPr algn="ctr"/>
            <a:r>
              <a:rPr lang="ru-RU" sz="4600" b="1" dirty="0">
                <a:solidFill>
                  <a:srgbClr val="00B050"/>
                </a:solidFill>
                <a:effectLst>
                  <a:glow rad="127000">
                    <a:schemeClr val="bg1"/>
                  </a:glow>
                  <a:outerShdw blurRad="38100" dist="38100" dir="2700000" algn="tl">
                    <a:srgbClr val="000000">
                      <a:alpha val="43137"/>
                    </a:srgbClr>
                  </a:outerShdw>
                </a:effectLst>
                <a:latin typeface="Comic Sans MS" panose="030F0702030302020204" pitchFamily="66" charset="0"/>
              </a:rPr>
              <a:t>Що таке світ без насильства?</a:t>
            </a:r>
            <a:endParaRPr lang="ru-UA" sz="4600" b="1" dirty="0">
              <a:solidFill>
                <a:srgbClr val="00B05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9" name="Хмара 8">
            <a:extLst>
              <a:ext uri="{FF2B5EF4-FFF2-40B4-BE49-F238E27FC236}">
                <a16:creationId xmlns:a16="http://schemas.microsoft.com/office/drawing/2014/main" id="{52F65B60-0570-4423-99CF-6110E0E19B69}"/>
              </a:ext>
            </a:extLst>
          </p:cNvPr>
          <p:cNvSpPr/>
          <p:nvPr/>
        </p:nvSpPr>
        <p:spPr>
          <a:xfrm>
            <a:off x="173869" y="169932"/>
            <a:ext cx="3924300" cy="2971800"/>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всі поважають одне одного.</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1" name="Хмара 40">
            <a:extLst>
              <a:ext uri="{FF2B5EF4-FFF2-40B4-BE49-F238E27FC236}">
                <a16:creationId xmlns:a16="http://schemas.microsoft.com/office/drawing/2014/main" id="{60A9ABC3-527E-460A-989B-A64EE72866CA}"/>
              </a:ext>
            </a:extLst>
          </p:cNvPr>
          <p:cNvSpPr/>
          <p:nvPr/>
        </p:nvSpPr>
        <p:spPr>
          <a:xfrm rot="21325666">
            <a:off x="819224" y="3384429"/>
            <a:ext cx="3924300" cy="2971800"/>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не існує агресії та приниження.</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2" name="Хмара 41">
            <a:extLst>
              <a:ext uri="{FF2B5EF4-FFF2-40B4-BE49-F238E27FC236}">
                <a16:creationId xmlns:a16="http://schemas.microsoft.com/office/drawing/2014/main" id="{74C689F6-E178-4047-B330-7F8ED27ADA83}"/>
              </a:ext>
            </a:extLst>
          </p:cNvPr>
          <p:cNvSpPr/>
          <p:nvPr/>
        </p:nvSpPr>
        <p:spPr>
          <a:xfrm rot="21325666">
            <a:off x="91048" y="6543472"/>
            <a:ext cx="4379070" cy="3484478"/>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люди вирішують конфлікти словами, а не силою.</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3" name="Хмара 42">
            <a:extLst>
              <a:ext uri="{FF2B5EF4-FFF2-40B4-BE49-F238E27FC236}">
                <a16:creationId xmlns:a16="http://schemas.microsoft.com/office/drawing/2014/main" id="{A27697F1-580F-4374-B82C-FB24DBE3D7D7}"/>
              </a:ext>
            </a:extLst>
          </p:cNvPr>
          <p:cNvSpPr/>
          <p:nvPr/>
        </p:nvSpPr>
        <p:spPr>
          <a:xfrm rot="21149979">
            <a:off x="4433497" y="313594"/>
            <a:ext cx="3924300" cy="2971800"/>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діти живуть у безпеці та любові.</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4" name="Хмара 43">
            <a:extLst>
              <a:ext uri="{FF2B5EF4-FFF2-40B4-BE49-F238E27FC236}">
                <a16:creationId xmlns:a16="http://schemas.microsoft.com/office/drawing/2014/main" id="{C32955A8-E0EA-453C-8454-C00B825074CE}"/>
              </a:ext>
            </a:extLst>
          </p:cNvPr>
          <p:cNvSpPr/>
          <p:nvPr/>
        </p:nvSpPr>
        <p:spPr>
          <a:xfrm rot="462031">
            <a:off x="12721159" y="3345158"/>
            <a:ext cx="4920996" cy="3596683"/>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в сім’ях панують взаєморозуміння та підтримка.</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5" name="Хмара 44">
            <a:extLst>
              <a:ext uri="{FF2B5EF4-FFF2-40B4-BE49-F238E27FC236}">
                <a16:creationId xmlns:a16="http://schemas.microsoft.com/office/drawing/2014/main" id="{8915211E-0441-4C17-A7B9-6015EC50F183}"/>
              </a:ext>
            </a:extLst>
          </p:cNvPr>
          <p:cNvSpPr/>
          <p:nvPr/>
        </p:nvSpPr>
        <p:spPr>
          <a:xfrm rot="462031">
            <a:off x="14718095" y="838325"/>
            <a:ext cx="2995500" cy="2400777"/>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в школах немає булінгу.</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6" name="Хмара 45">
            <a:extLst>
              <a:ext uri="{FF2B5EF4-FFF2-40B4-BE49-F238E27FC236}">
                <a16:creationId xmlns:a16="http://schemas.microsoft.com/office/drawing/2014/main" id="{ACED0036-8EA0-427F-83B3-D7FCEE6235B7}"/>
              </a:ext>
            </a:extLst>
          </p:cNvPr>
          <p:cNvSpPr/>
          <p:nvPr/>
        </p:nvSpPr>
        <p:spPr>
          <a:xfrm>
            <a:off x="15116850" y="7255318"/>
            <a:ext cx="3145143" cy="2619943"/>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ніхто не боїться бути собою.</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47" name="Хмара 46">
            <a:extLst>
              <a:ext uri="{FF2B5EF4-FFF2-40B4-BE49-F238E27FC236}">
                <a16:creationId xmlns:a16="http://schemas.microsoft.com/office/drawing/2014/main" id="{A204F73A-872C-4366-B535-F330ABDC12EA}"/>
              </a:ext>
            </a:extLst>
          </p:cNvPr>
          <p:cNvSpPr/>
          <p:nvPr/>
        </p:nvSpPr>
        <p:spPr>
          <a:xfrm rot="550737">
            <a:off x="11051769" y="7022400"/>
            <a:ext cx="3924300" cy="2971800"/>
          </a:xfrm>
          <a:prstGeom prst="cloud">
            <a:avLst/>
          </a:prstGeom>
          <a:solidFill>
            <a:schemeClr val="bg1">
              <a:alpha val="79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rPr>
              <a:t>Де кожен відчуває себе потрібним і цінним.</a:t>
            </a:r>
            <a:endParaRPr lang="ru-UA" sz="2800" b="1" dirty="0">
              <a:solidFill>
                <a:srgbClr val="002060"/>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07872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500" fill="hold"/>
                                        <p:tgtEl>
                                          <p:spTgt spid="41"/>
                                        </p:tgtEl>
                                        <p:attrNameLst>
                                          <p:attrName>ppt_w</p:attrName>
                                        </p:attrNameLst>
                                      </p:cBhvr>
                                      <p:tavLst>
                                        <p:tav tm="0">
                                          <p:val>
                                            <p:fltVal val="0"/>
                                          </p:val>
                                        </p:tav>
                                        <p:tav tm="100000">
                                          <p:val>
                                            <p:strVal val="#ppt_w"/>
                                          </p:val>
                                        </p:tav>
                                      </p:tavLst>
                                    </p:anim>
                                    <p:anim calcmode="lin" valueType="num">
                                      <p:cBhvr>
                                        <p:cTn id="28" dur="500" fill="hold"/>
                                        <p:tgtEl>
                                          <p:spTgt spid="41"/>
                                        </p:tgtEl>
                                        <p:attrNameLst>
                                          <p:attrName>ppt_h</p:attrName>
                                        </p:attrNameLst>
                                      </p:cBhvr>
                                      <p:tavLst>
                                        <p:tav tm="0">
                                          <p:val>
                                            <p:fltVal val="0"/>
                                          </p:val>
                                        </p:tav>
                                        <p:tav tm="100000">
                                          <p:val>
                                            <p:strVal val="#ppt_h"/>
                                          </p:val>
                                        </p:tav>
                                      </p:tavLst>
                                    </p:anim>
                                    <p:animEffect transition="in" filter="fade">
                                      <p:cBhvr>
                                        <p:cTn id="29" dur="500"/>
                                        <p:tgtEl>
                                          <p:spTgt spid="41"/>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p:cTn id="63" dur="500" fill="hold"/>
                                        <p:tgtEl>
                                          <p:spTgt spid="46"/>
                                        </p:tgtEl>
                                        <p:attrNameLst>
                                          <p:attrName>ppt_w</p:attrName>
                                        </p:attrNameLst>
                                      </p:cBhvr>
                                      <p:tavLst>
                                        <p:tav tm="0">
                                          <p:val>
                                            <p:fltVal val="0"/>
                                          </p:val>
                                        </p:tav>
                                        <p:tav tm="100000">
                                          <p:val>
                                            <p:strVal val="#ppt_w"/>
                                          </p:val>
                                        </p:tav>
                                      </p:tavLst>
                                    </p:anim>
                                    <p:anim calcmode="lin" valueType="num">
                                      <p:cBhvr>
                                        <p:cTn id="64" dur="500" fill="hold"/>
                                        <p:tgtEl>
                                          <p:spTgt spid="46"/>
                                        </p:tgtEl>
                                        <p:attrNameLst>
                                          <p:attrName>ppt_h</p:attrName>
                                        </p:attrNameLst>
                                      </p:cBhvr>
                                      <p:tavLst>
                                        <p:tav tm="0">
                                          <p:val>
                                            <p:fltVal val="0"/>
                                          </p:val>
                                        </p:tav>
                                        <p:tav tm="100000">
                                          <p:val>
                                            <p:strVal val="#ppt_h"/>
                                          </p:val>
                                        </p:tav>
                                      </p:tavLst>
                                    </p:anim>
                                    <p:animEffect transition="in" filter="fade">
                                      <p:cBhvr>
                                        <p:cTn id="6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41" grpId="0" animBg="1"/>
      <p:bldP spid="42" grpId="0" animBg="1"/>
      <p:bldP spid="43" grpId="0" animBg="1"/>
      <p:bldP spid="44"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6159977-9CD8-404E-A59D-3EC0E3C159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95" y="-121408"/>
            <a:ext cx="18440400" cy="10287000"/>
          </a:xfrm>
          <a:prstGeom prst="rect">
            <a:avLst/>
          </a:prstGeom>
        </p:spPr>
      </p:pic>
      <p:sp>
        <p:nvSpPr>
          <p:cNvPr id="12" name="Прямокутник: округлені кути 11">
            <a:extLst>
              <a:ext uri="{FF2B5EF4-FFF2-40B4-BE49-F238E27FC236}">
                <a16:creationId xmlns:a16="http://schemas.microsoft.com/office/drawing/2014/main" id="{A1D574A3-66D4-44CB-9F63-9C0A1293260E}"/>
              </a:ext>
            </a:extLst>
          </p:cNvPr>
          <p:cNvSpPr/>
          <p:nvPr/>
        </p:nvSpPr>
        <p:spPr>
          <a:xfrm>
            <a:off x="3480712" y="2815410"/>
            <a:ext cx="4060351" cy="967765"/>
          </a:xfrm>
          <a:prstGeom prst="roundRect">
            <a:avLst>
              <a:gd name="adj" fmla="val 7880"/>
            </a:avLst>
          </a:prstGeom>
          <a:solidFill>
            <a:srgbClr val="FFC0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СІМ’Я</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3" name="Прямокутник: округлені кути 12">
            <a:extLst>
              <a:ext uri="{FF2B5EF4-FFF2-40B4-BE49-F238E27FC236}">
                <a16:creationId xmlns:a16="http://schemas.microsoft.com/office/drawing/2014/main" id="{7CBE037A-D9FB-45CE-9A88-57A958BA1C5B}"/>
              </a:ext>
            </a:extLst>
          </p:cNvPr>
          <p:cNvSpPr/>
          <p:nvPr/>
        </p:nvSpPr>
        <p:spPr>
          <a:xfrm>
            <a:off x="4495800" y="4245267"/>
            <a:ext cx="4440980" cy="967765"/>
          </a:xfrm>
          <a:prstGeom prst="roundRect">
            <a:avLst>
              <a:gd name="adj" fmla="val 7880"/>
            </a:avLst>
          </a:prstGeom>
          <a:solidFill>
            <a:srgbClr val="92D05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ЗАКЛАД ОСВІТИ</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4" name="Прямокутник: округлені кути 13">
            <a:extLst>
              <a:ext uri="{FF2B5EF4-FFF2-40B4-BE49-F238E27FC236}">
                <a16:creationId xmlns:a16="http://schemas.microsoft.com/office/drawing/2014/main" id="{9FFF6C46-660F-48E2-9E93-1C05A3A2B24A}"/>
              </a:ext>
            </a:extLst>
          </p:cNvPr>
          <p:cNvSpPr/>
          <p:nvPr/>
        </p:nvSpPr>
        <p:spPr>
          <a:xfrm>
            <a:off x="2084996" y="5603159"/>
            <a:ext cx="4060351" cy="967765"/>
          </a:xfrm>
          <a:prstGeom prst="roundRect">
            <a:avLst>
              <a:gd name="adj" fmla="val 7880"/>
            </a:avLst>
          </a:prstGeom>
          <a:solidFill>
            <a:srgbClr val="FFFF00">
              <a:alpha val="83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РОБОТА</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5" name="Прямокутник: округлені кути 14">
            <a:extLst>
              <a:ext uri="{FF2B5EF4-FFF2-40B4-BE49-F238E27FC236}">
                <a16:creationId xmlns:a16="http://schemas.microsoft.com/office/drawing/2014/main" id="{0D6873C7-E1E4-485A-9B8E-FFCF24ACC898}"/>
              </a:ext>
            </a:extLst>
          </p:cNvPr>
          <p:cNvSpPr/>
          <p:nvPr/>
        </p:nvSpPr>
        <p:spPr>
          <a:xfrm>
            <a:off x="4571814" y="6916610"/>
            <a:ext cx="4060351" cy="967765"/>
          </a:xfrm>
          <a:prstGeom prst="roundRect">
            <a:avLst>
              <a:gd name="adj" fmla="val 7880"/>
            </a:avLst>
          </a:prstGeom>
          <a:solidFill>
            <a:schemeClr val="accent4">
              <a:lumMod val="60000"/>
              <a:lumOff val="4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ВІЙНА</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16" name="Прямокутник: округлені кути 15">
            <a:extLst>
              <a:ext uri="{FF2B5EF4-FFF2-40B4-BE49-F238E27FC236}">
                <a16:creationId xmlns:a16="http://schemas.microsoft.com/office/drawing/2014/main" id="{7C1212C1-3DCD-42FA-82F4-3656C3CA3E78}"/>
              </a:ext>
            </a:extLst>
          </p:cNvPr>
          <p:cNvSpPr/>
          <p:nvPr/>
        </p:nvSpPr>
        <p:spPr>
          <a:xfrm>
            <a:off x="1219200" y="8191097"/>
            <a:ext cx="4060351" cy="967765"/>
          </a:xfrm>
          <a:prstGeom prst="roundRect">
            <a:avLst>
              <a:gd name="adj" fmla="val 7880"/>
            </a:avLst>
          </a:prstGeom>
          <a:solidFill>
            <a:schemeClr val="accent6">
              <a:lumMod val="40000"/>
              <a:lumOff val="60000"/>
              <a:alpha val="8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uk-UA" sz="3600" b="1" dirty="0">
                <a:effectLst>
                  <a:glow rad="127000">
                    <a:schemeClr val="bg1"/>
                  </a:glow>
                  <a:outerShdw blurRad="38100" dist="38100" dir="2700000" algn="tl">
                    <a:srgbClr val="000000">
                      <a:alpha val="43137"/>
                    </a:srgbClr>
                  </a:outerShdw>
                </a:effectLst>
                <a:latin typeface="Comic Sans MS" panose="030F0702030302020204" pitchFamily="66" charset="0"/>
              </a:rPr>
              <a:t>СУСПІЛЬСТВО</a:t>
            </a:r>
            <a:endParaRPr lang="ru-UA" sz="3600" b="1" dirty="0">
              <a:effectLst>
                <a:glow rad="127000">
                  <a:schemeClr val="bg1"/>
                </a:glow>
                <a:outerShdw blurRad="38100" dist="38100" dir="2700000" algn="tl">
                  <a:srgbClr val="000000">
                    <a:alpha val="43137"/>
                  </a:srgbClr>
                </a:outerShdw>
              </a:effectLst>
              <a:latin typeface="Comic Sans MS" panose="030F0702030302020204" pitchFamily="66" charset="0"/>
            </a:endParaRPr>
          </a:p>
        </p:txBody>
      </p:sp>
      <p:pic>
        <p:nvPicPr>
          <p:cNvPr id="19" name="Рисунок 18">
            <a:extLst>
              <a:ext uri="{FF2B5EF4-FFF2-40B4-BE49-F238E27FC236}">
                <a16:creationId xmlns:a16="http://schemas.microsoft.com/office/drawing/2014/main" id="{852D7DE4-8D05-471C-84C7-144EBD9F57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6779" y="2284892"/>
            <a:ext cx="8535140" cy="8083997"/>
          </a:xfrm>
          <a:prstGeom prst="rect">
            <a:avLst/>
          </a:prstGeom>
          <a:effectLst>
            <a:glow rad="127000">
              <a:schemeClr val="bg1"/>
            </a:glow>
          </a:effectLst>
        </p:spPr>
      </p:pic>
      <p:pic>
        <p:nvPicPr>
          <p:cNvPr id="2" name="Рисунок 1">
            <a:extLst>
              <a:ext uri="{FF2B5EF4-FFF2-40B4-BE49-F238E27FC236}">
                <a16:creationId xmlns:a16="http://schemas.microsoft.com/office/drawing/2014/main" id="{BF3FCB10-1EC4-4FFF-A044-C8DA1CC69F48}"/>
              </a:ext>
            </a:extLst>
          </p:cNvPr>
          <p:cNvPicPr>
            <a:picLocks noChangeAspect="1"/>
          </p:cNvPicPr>
          <p:nvPr/>
        </p:nvPicPr>
        <p:blipFill>
          <a:blip r:embed="rId4"/>
          <a:stretch>
            <a:fillRect/>
          </a:stretch>
        </p:blipFill>
        <p:spPr>
          <a:xfrm>
            <a:off x="4495799" y="-121408"/>
            <a:ext cx="10059272" cy="1883827"/>
          </a:xfrm>
          <a:prstGeom prst="rect">
            <a:avLst/>
          </a:prstGeom>
          <a:effectLst>
            <a:glow rad="127000">
              <a:schemeClr val="bg1"/>
            </a:glow>
          </a:effectLst>
        </p:spPr>
      </p:pic>
    </p:spTree>
    <p:extLst>
      <p:ext uri="{BB962C8B-B14F-4D97-AF65-F5344CB8AC3E}">
        <p14:creationId xmlns:p14="http://schemas.microsoft.com/office/powerpoint/2010/main" val="412348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TotalTime>
  <Words>2604</Words>
  <Application>Microsoft Office PowerPoint</Application>
  <PresentationFormat>Произвольный</PresentationFormat>
  <Paragraphs>505</Paragraphs>
  <Slides>52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52</vt:i4>
      </vt:variant>
    </vt:vector>
  </HeadingPairs>
  <TitlesOfParts>
    <vt:vector size="57" baseType="lpstr">
      <vt:lpstr>Comic Sans MS</vt:lpstr>
      <vt:lpstr>Calibri</vt:lpstr>
      <vt:lpstr>Tahoma</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1</dc:creator>
  <cp:lastModifiedBy>Номе</cp:lastModifiedBy>
  <cp:revision>93</cp:revision>
  <dcterms:created xsi:type="dcterms:W3CDTF">2006-08-16T00:00:00Z</dcterms:created>
  <dcterms:modified xsi:type="dcterms:W3CDTF">2024-12-17T08:33:13Z</dcterms:modified>
  <dc:identifier>DAGWi9GD578</dc:identifier>
</cp:coreProperties>
</file>