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49" r:id="rId3"/>
    <p:sldId id="467" r:id="rId4"/>
    <p:sldId id="450" r:id="rId5"/>
    <p:sldId id="451" r:id="rId6"/>
    <p:sldId id="468" r:id="rId7"/>
    <p:sldId id="452" r:id="rId8"/>
    <p:sldId id="469" r:id="rId9"/>
    <p:sldId id="470" r:id="rId10"/>
    <p:sldId id="454" r:id="rId11"/>
    <p:sldId id="455" r:id="rId12"/>
    <p:sldId id="453" r:id="rId13"/>
    <p:sldId id="448" r:id="rId14"/>
    <p:sldId id="265" r:id="rId15"/>
    <p:sldId id="392" r:id="rId16"/>
    <p:sldId id="393" r:id="rId17"/>
    <p:sldId id="394" r:id="rId18"/>
    <p:sldId id="395" r:id="rId19"/>
    <p:sldId id="411" r:id="rId20"/>
    <p:sldId id="472" r:id="rId21"/>
    <p:sldId id="4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51F"/>
    <a:srgbClr val="281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7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8053A-5E65-4DA8-BC2D-EC78684E0AC9}" type="datetimeFigureOut">
              <a:rPr lang="uk-UA" smtClean="0"/>
              <a:t>13.12.2024</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E022E-A354-4A19-9255-45779BD7698F}" type="slidenum">
              <a:rPr lang="uk-UA" smtClean="0"/>
              <a:t>‹№›</a:t>
            </a:fld>
            <a:endParaRPr lang="uk-UA" dirty="0"/>
          </a:p>
        </p:txBody>
      </p:sp>
    </p:spTree>
    <p:extLst>
      <p:ext uri="{BB962C8B-B14F-4D97-AF65-F5344CB8AC3E}">
        <p14:creationId xmlns:p14="http://schemas.microsoft.com/office/powerpoint/2010/main" val="12366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6E022E-A354-4A19-9255-45779BD7698F}" type="slidenum">
              <a:rPr lang="uk-UA" smtClean="0"/>
              <a:t>1</a:t>
            </a:fld>
            <a:endParaRPr lang="uk-UA" dirty="0"/>
          </a:p>
        </p:txBody>
      </p:sp>
    </p:spTree>
    <p:extLst>
      <p:ext uri="{BB962C8B-B14F-4D97-AF65-F5344CB8AC3E}">
        <p14:creationId xmlns:p14="http://schemas.microsoft.com/office/powerpoint/2010/main" val="171788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a:t>Образец заголовка</a:t>
            </a:r>
          </a:p>
        </p:txBody>
      </p:sp>
      <p:sp>
        <p:nvSpPr>
          <p:cNvPr id="3" name="Дата 2"/>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a:t>Образец заголовка</a:t>
            </a:r>
          </a:p>
        </p:txBody>
      </p:sp>
      <p:sp>
        <p:nvSpPr>
          <p:cNvPr id="3" name="Дата 2"/>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a:t>Образец заголовка</a:t>
            </a:r>
          </a:p>
        </p:txBody>
      </p:sp>
      <p:sp>
        <p:nvSpPr>
          <p:cNvPr id="3" name="Дата 2"/>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65B7319-8752-43DC-9251-6FF6EC4E5500}" type="datetimeFigureOut">
              <a:rPr lang="ru-RU" smtClean="0"/>
              <a:pPr/>
              <a:t>13.12.2024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A00933E-8E9E-46F7-A2F2-BCFA8E62F16D}"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B7319-8752-43DC-9251-6FF6EC4E5500}" type="datetimeFigureOut">
              <a:rPr lang="ru-RU" smtClean="0"/>
              <a:pPr/>
              <a:t>13.12.2024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0933E-8E9E-46F7-A2F2-BCFA8E62F16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5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dobraporada.mozellosite.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rot="21600000">
            <a:off x="1578258" y="1801055"/>
            <a:ext cx="5987484" cy="1383780"/>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spcBef>
                <a:spcPct val="0"/>
              </a:spcBef>
              <a:defRPr/>
            </a:pPr>
            <a:endParaRPr lang="uk-UA"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Прямоугольник 1"/>
          <p:cNvSpPr/>
          <p:nvPr/>
        </p:nvSpPr>
        <p:spPr>
          <a:xfrm>
            <a:off x="2105597" y="1196752"/>
            <a:ext cx="4932824" cy="3139321"/>
          </a:xfrm>
          <a:prstGeom prst="rect">
            <a:avLst/>
          </a:prstGeom>
        </p:spPr>
        <p:txBody>
          <a:bodyPr wrap="none">
            <a:spAutoFit/>
          </a:bodyPr>
          <a:lstStyle/>
          <a:p>
            <a:pPr algn="ctr">
              <a:spcAft>
                <a:spcPts val="0"/>
              </a:spcAft>
            </a:pPr>
            <a:endParaRPr lang="ru-RU" sz="5400" b="1" kern="50" dirty="0">
              <a:solidFill>
                <a:srgbClr val="FF0000"/>
              </a:solidFill>
              <a:ea typeface="Times New Roman"/>
            </a:endParaRPr>
          </a:p>
          <a:p>
            <a:pPr algn="ctr">
              <a:spcAft>
                <a:spcPts val="0"/>
              </a:spcAft>
            </a:pPr>
            <a:r>
              <a:rPr lang="ru-RU" sz="5400" b="1" kern="50" dirty="0">
                <a:solidFill>
                  <a:srgbClr val="FF0000"/>
                </a:solidFill>
                <a:ea typeface="Times New Roman"/>
              </a:rPr>
              <a:t>Про твої права</a:t>
            </a:r>
          </a:p>
          <a:p>
            <a:pPr algn="ctr">
              <a:spcAft>
                <a:spcPts val="0"/>
              </a:spcAft>
            </a:pPr>
            <a:r>
              <a:rPr lang="ru-RU" sz="5400" b="1" kern="50" dirty="0">
                <a:solidFill>
                  <a:srgbClr val="FF0000"/>
                </a:solidFill>
                <a:ea typeface="Times New Roman"/>
              </a:rPr>
              <a:t> </a:t>
            </a:r>
            <a:endParaRPr lang="uk-UA" sz="2800" b="1" kern="50" dirty="0">
              <a:solidFill>
                <a:srgbClr val="FF0000"/>
              </a:solidFill>
              <a:ea typeface="Times New Roman"/>
            </a:endParaRPr>
          </a:p>
          <a:p>
            <a:pPr algn="r">
              <a:spcAft>
                <a:spcPts val="0"/>
              </a:spcAft>
            </a:pPr>
            <a:r>
              <a:rPr lang="uk-UA" b="1" i="1" kern="50" dirty="0">
                <a:solidFill>
                  <a:srgbClr val="002060"/>
                </a:solidFill>
                <a:ea typeface="Times New Roman"/>
              </a:rPr>
              <a:t>Соціально-психологічна служба  </a:t>
            </a:r>
          </a:p>
          <a:p>
            <a:pPr algn="r">
              <a:spcAft>
                <a:spcPts val="0"/>
              </a:spcAft>
            </a:pPr>
            <a:r>
              <a:rPr lang="uk-UA" b="1" i="1" kern="50" dirty="0">
                <a:solidFill>
                  <a:srgbClr val="002060"/>
                </a:solidFill>
                <a:ea typeface="Times New Roman"/>
              </a:rPr>
              <a:t>ДПТНЗ «РЦПОРГКГТД»</a:t>
            </a:r>
            <a:endParaRPr lang="ru-RU" i="1" kern="50" dirty="0">
              <a:solidFill>
                <a:srgbClr val="002060"/>
              </a:solidFill>
              <a:ea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uk-UA" b="1" dirty="0">
                <a:solidFill>
                  <a:srgbClr val="7030A0"/>
                </a:solidFill>
              </a:rPr>
              <a:t>Підсумуємо:</a:t>
            </a:r>
            <a:endParaRPr lang="ru-RU" b="1" dirty="0">
              <a:solidFill>
                <a:srgbClr val="7030A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13690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99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04664"/>
            <a:ext cx="8280920" cy="4862870"/>
          </a:xfrm>
          <a:prstGeom prst="rect">
            <a:avLst/>
          </a:prstGeom>
        </p:spPr>
        <p:txBody>
          <a:bodyPr wrap="square">
            <a:spAutoFit/>
          </a:bodyPr>
          <a:lstStyle/>
          <a:p>
            <a:pPr algn="ctr"/>
            <a:r>
              <a:rPr lang="uk-UA" sz="2200" b="1" dirty="0">
                <a:solidFill>
                  <a:srgbClr val="FF0000"/>
                </a:solidFill>
              </a:rPr>
              <a:t>Дещо про права</a:t>
            </a:r>
            <a:endParaRPr lang="ru-RU" sz="2200" b="1" dirty="0">
              <a:solidFill>
                <a:srgbClr val="FF0000"/>
              </a:solidFill>
            </a:endParaRPr>
          </a:p>
          <a:p>
            <a:r>
              <a:rPr lang="ru-RU" sz="1600" dirty="0"/>
              <a:t>– </a:t>
            </a:r>
            <a:r>
              <a:rPr lang="ru-RU" sz="1600" b="1" dirty="0"/>
              <a:t>Права є щитом,  який захищає  гідність кожної людини</a:t>
            </a:r>
            <a:r>
              <a:rPr lang="ru-RU" sz="1600" dirty="0"/>
              <a:t>, – права людини не гарантують, </a:t>
            </a:r>
          </a:p>
          <a:p>
            <a:r>
              <a:rPr lang="ru-RU" sz="1600" dirty="0"/>
              <a:t>що ми будемо кохані, щасливі, що нас буде супроводжувати успіх – вони нас захищають </a:t>
            </a:r>
          </a:p>
          <a:p>
            <a:r>
              <a:rPr lang="ru-RU" sz="1600" dirty="0"/>
              <a:t>від приниження, владних маніпуляцій та забезпечують можливості розвитку.</a:t>
            </a:r>
          </a:p>
          <a:p>
            <a:r>
              <a:rPr lang="ru-RU" sz="1600" dirty="0"/>
              <a:t>– </a:t>
            </a:r>
            <a:r>
              <a:rPr lang="ru-RU" sz="1600" b="1" dirty="0"/>
              <a:t>Кожен має право користуватись правами </a:t>
            </a:r>
            <a:r>
              <a:rPr lang="ru-RU" sz="1600" dirty="0"/>
              <a:t>– незалежно від раси, кольору шкіри, </a:t>
            </a:r>
          </a:p>
          <a:p>
            <a:r>
              <a:rPr lang="ru-RU" sz="1600" dirty="0"/>
              <a:t>віросповідання, майнового стану, політичних чи інших переконань.</a:t>
            </a:r>
          </a:p>
          <a:p>
            <a:r>
              <a:rPr lang="ru-RU" sz="1600" dirty="0"/>
              <a:t>– </a:t>
            </a:r>
            <a:r>
              <a:rPr lang="ru-RU" sz="1600" b="1" dirty="0"/>
              <a:t>Права пов’язані між собою </a:t>
            </a:r>
            <a:r>
              <a:rPr lang="ru-RU" sz="1600" dirty="0"/>
              <a:t>– не має жодного права, яке було б важливішим за інші. </a:t>
            </a:r>
          </a:p>
          <a:p>
            <a:r>
              <a:rPr lang="ru-RU" sz="1600" dirty="0"/>
              <a:t>Жодне право не може замінити собою інше.</a:t>
            </a:r>
          </a:p>
          <a:p>
            <a:r>
              <a:rPr lang="ru-RU" sz="1600" dirty="0"/>
              <a:t>– </a:t>
            </a:r>
            <a:r>
              <a:rPr lang="ru-RU" sz="1600" b="1" dirty="0"/>
              <a:t>Права є загальними </a:t>
            </a:r>
            <a:r>
              <a:rPr lang="ru-RU" sz="1600" dirty="0"/>
              <a:t>– вони однаково застосовуються до дітей у всьому світі, причому </a:t>
            </a:r>
          </a:p>
          <a:p>
            <a:r>
              <a:rPr lang="ru-RU" sz="1600" dirty="0"/>
              <a:t>без часових обмежень.</a:t>
            </a:r>
          </a:p>
          <a:p>
            <a:r>
              <a:rPr lang="ru-RU" sz="1600" dirty="0"/>
              <a:t>– </a:t>
            </a:r>
            <a:r>
              <a:rPr lang="ru-RU" sz="1600" b="1" dirty="0"/>
              <a:t>Якщо дитина має право, держава зобов’язана гарантувати скористатись цим </a:t>
            </a:r>
          </a:p>
          <a:p>
            <a:r>
              <a:rPr lang="ru-RU" sz="1600" b="1" dirty="0"/>
              <a:t>правом </a:t>
            </a:r>
            <a:r>
              <a:rPr lang="ru-RU" sz="1600" dirty="0"/>
              <a:t>– наприклад, право на освіту означає,  що держава гарантує кожній дитині доступ </a:t>
            </a:r>
          </a:p>
          <a:p>
            <a:r>
              <a:rPr lang="ru-RU" sz="1600" dirty="0"/>
              <a:t>до освіти – створює систему освіти і розробляє правила, що регулюють її функціонування, </a:t>
            </a:r>
          </a:p>
          <a:p>
            <a:r>
              <a:rPr lang="ru-RU" sz="1600" dirty="0"/>
              <a:t>розробляє програми навчання тощо. </a:t>
            </a:r>
          </a:p>
          <a:p>
            <a:r>
              <a:rPr lang="ru-RU" sz="1600" dirty="0"/>
              <a:t> – </a:t>
            </a:r>
            <a:r>
              <a:rPr lang="ru-RU" sz="1600" b="1" dirty="0"/>
              <a:t>У певних випадках права можна обмежити або припинити </a:t>
            </a:r>
            <a:r>
              <a:rPr lang="ru-RU" sz="1600" dirty="0"/>
              <a:t>– наприклад, </a:t>
            </a:r>
          </a:p>
          <a:p>
            <a:r>
              <a:rPr lang="ru-RU" sz="1600" dirty="0"/>
              <a:t>призупиняється низка прав дитини, винної у скоєнні правопорушення, або ж у разі </a:t>
            </a:r>
          </a:p>
          <a:p>
            <a:r>
              <a:rPr lang="ru-RU" sz="1600" dirty="0"/>
              <a:t>          </a:t>
            </a:r>
            <a:r>
              <a:rPr lang="ru-RU" sz="1600" b="1" dirty="0">
                <a:solidFill>
                  <a:srgbClr val="FF0000"/>
                </a:solidFill>
              </a:rPr>
              <a:t>введення комендантської години</a:t>
            </a:r>
            <a:r>
              <a:rPr lang="ru-RU" sz="1600" dirty="0"/>
              <a:t>, але права залишаються невід’ємними. </a:t>
            </a:r>
          </a:p>
          <a:p>
            <a:r>
              <a:rPr lang="ru-RU" sz="1600" dirty="0"/>
              <a:t>        –</a:t>
            </a:r>
            <a:r>
              <a:rPr lang="ru-RU" sz="1600" b="1" dirty="0"/>
              <a:t>Заборонено принижувати гідність дитини </a:t>
            </a:r>
            <a:r>
              <a:rPr lang="ru-RU" sz="1600" dirty="0"/>
              <a:t>– забороняються будь-які форми,  що </a:t>
            </a:r>
          </a:p>
          <a:p>
            <a:r>
              <a:rPr lang="ru-RU" sz="1600" dirty="0"/>
              <a:t>             принижують гідність</a:t>
            </a:r>
          </a:p>
        </p:txBody>
      </p:sp>
    </p:spTree>
    <p:extLst>
      <p:ext uri="{BB962C8B-B14F-4D97-AF65-F5344CB8AC3E}">
        <p14:creationId xmlns:p14="http://schemas.microsoft.com/office/powerpoint/2010/main" val="24094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332656"/>
            <a:ext cx="8229600" cy="1080120"/>
          </a:xfrm>
        </p:spPr>
        <p:txBody>
          <a:bodyPr>
            <a:normAutofit fontScale="90000"/>
          </a:bodyPr>
          <a:lstStyle/>
          <a:p>
            <a:r>
              <a:rPr lang="ru-RU" b="1" dirty="0">
                <a:solidFill>
                  <a:srgbClr val="002060"/>
                </a:solidFill>
              </a:rPr>
              <a:t>Запам'ятай </a:t>
            </a:r>
            <a:br>
              <a:rPr lang="ru-RU" b="1" dirty="0">
                <a:solidFill>
                  <a:srgbClr val="002060"/>
                </a:solidFill>
              </a:rPr>
            </a:br>
            <a:r>
              <a:rPr lang="ru-RU" b="1" dirty="0">
                <a:solidFill>
                  <a:srgbClr val="FF0000"/>
                </a:solidFill>
              </a:rPr>
              <a:t>загальні права дитини:</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44824"/>
            <a:ext cx="7560840" cy="288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03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7020198"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03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45913"/>
            <a:ext cx="7397452" cy="44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44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548680"/>
            <a:ext cx="74888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12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2776"/>
            <a:ext cx="7272808" cy="257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060848"/>
            <a:ext cx="8640960" cy="661207"/>
          </a:xfrm>
          <a:prstGeom prst="rect">
            <a:avLst/>
          </a:prstGeom>
        </p:spPr>
        <p:txBody>
          <a:bodyPr wrap="square">
            <a:spAutoFit/>
          </a:bodyPr>
          <a:lstStyle/>
          <a:p>
            <a:pPr algn="ctr">
              <a:lnSpc>
                <a:spcPct val="150000"/>
              </a:lnSpc>
            </a:pPr>
            <a:r>
              <a:rPr lang="ru-RU" sz="2800" dirty="0">
                <a:solidFill>
                  <a:srgbClr val="2817A9"/>
                </a:solidFill>
              </a:rPr>
              <a:t>.</a:t>
            </a:r>
            <a:endParaRPr lang="uk-UA" sz="2800" dirty="0">
              <a:solidFill>
                <a:srgbClr val="2817A9"/>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898" y="615331"/>
            <a:ext cx="7416824" cy="421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9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640960" cy="923330"/>
          </a:xfrm>
          <a:prstGeom prst="rect">
            <a:avLst/>
          </a:prstGeom>
        </p:spPr>
        <p:txBody>
          <a:bodyPr wrap="square">
            <a:spAutoFit/>
          </a:bodyPr>
          <a:lstStyle/>
          <a:p>
            <a:endParaRPr lang="uk-UA" dirty="0"/>
          </a:p>
          <a:p>
            <a:endParaRPr lang="uk-UA" dirty="0"/>
          </a:p>
          <a:p>
            <a:endParaRPr lang="uk-UA"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123003"/>
            <a:ext cx="7677150" cy="4286250"/>
          </a:xfrm>
          <a:prstGeom prst="rect">
            <a:avLst/>
          </a:prstGeom>
          <a:ln/>
        </p:spPr>
        <p:style>
          <a:lnRef idx="1">
            <a:schemeClr val="accent1"/>
          </a:lnRef>
          <a:fillRef idx="2">
            <a:schemeClr val="accent1"/>
          </a:fillRef>
          <a:effectRef idx="1">
            <a:schemeClr val="accent1"/>
          </a:effectRef>
          <a:fontRef idx="minor">
            <a:schemeClr val="dk1"/>
          </a:fontRef>
        </p:style>
      </p:pic>
      <p:sp>
        <p:nvSpPr>
          <p:cNvPr id="4" name="Прямоугольник 3"/>
          <p:cNvSpPr/>
          <p:nvPr/>
        </p:nvSpPr>
        <p:spPr>
          <a:xfrm>
            <a:off x="611560" y="476672"/>
            <a:ext cx="8136904" cy="646331"/>
          </a:xfrm>
          <a:prstGeom prst="rect">
            <a:avLst/>
          </a:prstGeom>
        </p:spPr>
        <p:txBody>
          <a:bodyPr wrap="square">
            <a:spAutoFit/>
          </a:bodyPr>
          <a:lstStyle/>
          <a:p>
            <a:pPr algn="ctr"/>
            <a:r>
              <a:rPr lang="ru-RU" b="1" dirty="0">
                <a:solidFill>
                  <a:srgbClr val="FF0000"/>
                </a:solidFill>
              </a:rPr>
              <a:t>ХТО  ЗАХИЩАЄ ТВОЇ  ПРАВА?</a:t>
            </a:r>
          </a:p>
          <a:p>
            <a:pPr algn="ctr"/>
            <a:r>
              <a:rPr lang="uk-UA" b="1" dirty="0"/>
              <a:t>В Україні  роль захисників прав дітей виконують:</a:t>
            </a:r>
            <a:endParaRPr lang="ru-RU" b="1" dirty="0"/>
          </a:p>
        </p:txBody>
      </p:sp>
    </p:spTree>
    <p:extLst>
      <p:ext uri="{BB962C8B-B14F-4D97-AF65-F5344CB8AC3E}">
        <p14:creationId xmlns:p14="http://schemas.microsoft.com/office/powerpoint/2010/main" val="418315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0260"/>
            <a:ext cx="1512168" cy="200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574" y="2813922"/>
            <a:ext cx="1621808" cy="198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67991"/>
            <a:ext cx="1325296" cy="174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82395"/>
            <a:ext cx="129211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1101" y="4170572"/>
            <a:ext cx="1374491" cy="17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4083954"/>
            <a:ext cx="1344001" cy="181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3516" y="459599"/>
            <a:ext cx="1574908" cy="207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5" y="2278378"/>
            <a:ext cx="1429574" cy="167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6268" y="2270050"/>
            <a:ext cx="1437063" cy="16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7"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6722" y="2852936"/>
            <a:ext cx="1493427" cy="186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01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6324" y="332656"/>
            <a:ext cx="8352928" cy="2000548"/>
          </a:xfrm>
          <a:prstGeom prst="rect">
            <a:avLst/>
          </a:prstGeom>
        </p:spPr>
        <p:txBody>
          <a:bodyPr wrap="square">
            <a:spAutoFit/>
          </a:bodyPr>
          <a:lstStyle/>
          <a:p>
            <a:pPr algn="ctr"/>
            <a:r>
              <a:rPr lang="ru-RU" dirty="0"/>
              <a:t>      </a:t>
            </a:r>
            <a:r>
              <a:rPr lang="ru-RU" sz="2400" b="1" dirty="0">
                <a:solidFill>
                  <a:srgbClr val="FF0000"/>
                </a:solidFill>
              </a:rPr>
              <a:t>Трохи історії</a:t>
            </a:r>
          </a:p>
          <a:p>
            <a:pPr algn="ctr"/>
            <a:endParaRPr lang="ru-RU" sz="1000" b="1" dirty="0">
              <a:solidFill>
                <a:srgbClr val="FF0000"/>
              </a:solidFill>
            </a:endParaRPr>
          </a:p>
          <a:p>
            <a:r>
              <a:rPr lang="ru-RU" dirty="0"/>
              <a:t>      А чи та знаеш, що права у дітей з’явилися відносно нещодавно - лише у середині </a:t>
            </a:r>
            <a:r>
              <a:rPr lang="ru-RU" b="1" dirty="0"/>
              <a:t>ХІХ століття</a:t>
            </a:r>
            <a:r>
              <a:rPr lang="ru-RU" dirty="0"/>
              <a:t>. Але що ж відбувалося з дітьми до цього часу, та хто і що вплинуло на те, щоб на питання захисту дітей звернули увагу?</a:t>
            </a:r>
          </a:p>
          <a:p>
            <a:r>
              <a:rPr lang="ru-RU" dirty="0"/>
              <a:t>     </a:t>
            </a:r>
            <a:r>
              <a:rPr lang="ru-RU" b="1" dirty="0"/>
              <a:t>Первісне суспільство</a:t>
            </a:r>
            <a:r>
              <a:rPr lang="ru-RU" dirty="0"/>
              <a:t>. Той час характеризується масовим дітовбивством. Ті діти, які вижили, часто ставали жертвами насильства.       </a:t>
            </a:r>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539" b="56634"/>
          <a:stretch/>
        </p:blipFill>
        <p:spPr bwMode="auto">
          <a:xfrm>
            <a:off x="5015555" y="2492896"/>
            <a:ext cx="3528392" cy="20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718"/>
          <a:stretch/>
        </p:blipFill>
        <p:spPr bwMode="auto">
          <a:xfrm>
            <a:off x="577363" y="3323458"/>
            <a:ext cx="4035425" cy="98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34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404664"/>
            <a:ext cx="8229600" cy="12241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rgbClr val="FF0000"/>
                </a:solidFill>
              </a:rPr>
              <a:t>Знай свої права!</a:t>
            </a:r>
          </a:p>
          <a:p>
            <a:r>
              <a:rPr lang="ru-RU" sz="1800" b="1" dirty="0">
                <a:solidFill>
                  <a:srgbClr val="002060"/>
                </a:solidFill>
              </a:rPr>
              <a:t>Та  пам' ятай, що права громадян діють </a:t>
            </a:r>
          </a:p>
          <a:p>
            <a:r>
              <a:rPr lang="ru-RU" sz="1800" b="1" dirty="0">
                <a:solidFill>
                  <a:srgbClr val="002060"/>
                </a:solidFill>
              </a:rPr>
              <a:t>тільки в правових демократичних державах! </a:t>
            </a:r>
          </a:p>
          <a:p>
            <a:r>
              <a:rPr lang="ru-RU" sz="1800" b="1" dirty="0">
                <a:solidFill>
                  <a:srgbClr val="002060"/>
                </a:solidFill>
              </a:rPr>
              <a:t>Саме за це ми і боремося!</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636" y="1628800"/>
            <a:ext cx="655272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0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980728"/>
            <a:ext cx="8229600" cy="38164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a:solidFill>
                  <a:srgbClr val="002060"/>
                </a:solidFill>
              </a:rPr>
              <a:t>Дякую за увагу!</a:t>
            </a:r>
          </a:p>
          <a:p>
            <a:endParaRPr lang="uk-UA" sz="2200" b="1" dirty="0">
              <a:solidFill>
                <a:srgbClr val="002060"/>
              </a:solidFill>
            </a:endParaRPr>
          </a:p>
          <a:p>
            <a:r>
              <a:rPr lang="uk-UA" sz="2200" b="1" dirty="0">
                <a:solidFill>
                  <a:srgbClr val="002060"/>
                </a:solidFill>
              </a:rPr>
              <a:t>При нагоді пропоную переглянути веб-сайт </a:t>
            </a:r>
          </a:p>
          <a:p>
            <a:r>
              <a:rPr lang="uk-UA" sz="2200" b="1" dirty="0">
                <a:solidFill>
                  <a:srgbClr val="002060"/>
                </a:solidFill>
              </a:rPr>
              <a:t>соціально-психологічної служби: </a:t>
            </a:r>
          </a:p>
          <a:p>
            <a:endParaRPr lang="ru-RU" sz="2200" b="1"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80232469"/>
              </p:ext>
            </p:extLst>
          </p:nvPr>
        </p:nvGraphicFramePr>
        <p:xfrm>
          <a:off x="1115616" y="3501008"/>
          <a:ext cx="6652260" cy="586740"/>
        </p:xfrm>
        <a:graphic>
          <a:graphicData uri="http://schemas.openxmlformats.org/drawingml/2006/table">
            <a:tbl>
              <a:tblPr>
                <a:tableStyleId>{5C22544A-7EE6-4342-B048-85BDC9FD1C3A}</a:tableStyleId>
              </a:tblPr>
              <a:tblGrid>
                <a:gridCol w="6652260">
                  <a:extLst>
                    <a:ext uri="{9D8B030D-6E8A-4147-A177-3AD203B41FA5}">
                      <a16:colId xmlns:a16="http://schemas.microsoft.com/office/drawing/2014/main" val="20000"/>
                    </a:ext>
                  </a:extLst>
                </a:gridCol>
              </a:tblGrid>
              <a:tr h="0">
                <a:tc>
                  <a:txBody>
                    <a:bodyPr/>
                    <a:lstStyle/>
                    <a:p>
                      <a:pPr marR="80010" indent="17145">
                        <a:spcBef>
                          <a:spcPts val="1400"/>
                        </a:spcBef>
                        <a:spcAft>
                          <a:spcPts val="0"/>
                        </a:spcAft>
                      </a:pPr>
                      <a:r>
                        <a:rPr lang="uk-UA" sz="1800" u="sng" dirty="0">
                          <a:effectLst/>
                          <a:hlinkClick r:id="rId2"/>
                        </a:rPr>
                        <a:t>https://dobraporada.mozellosite.com/</a:t>
                      </a:r>
                      <a:r>
                        <a:rPr lang="uk-UA" sz="1800" u="sng" dirty="0">
                          <a:effectLst/>
                        </a:rPr>
                        <a:t> </a:t>
                      </a:r>
                      <a:endParaRPr lang="ru-RU" sz="1800" dirty="0">
                        <a:effectLst/>
                        <a:latin typeface="Times New Roman"/>
                        <a:ea typeface="Times New Roman"/>
                      </a:endParaRPr>
                    </a:p>
                  </a:txBody>
                  <a:tcPr marL="9525" marR="9525" marT="9525" marB="9525"/>
                </a:tc>
                <a:extLst>
                  <a:ext uri="{0D108BD9-81ED-4DB2-BD59-A6C34878D82A}">
                    <a16:rowId xmlns:a16="http://schemas.microsoft.com/office/drawing/2014/main" val="10000"/>
                  </a:ext>
                </a:extLst>
              </a:tr>
              <a:tr h="97155">
                <a:tc>
                  <a:txBody>
                    <a:bodyPr/>
                    <a:lstStyle/>
                    <a:p>
                      <a:pPr marR="80010" indent="17145">
                        <a:spcBef>
                          <a:spcPts val="1400"/>
                        </a:spcBef>
                        <a:spcAft>
                          <a:spcPts val="0"/>
                        </a:spcAft>
                      </a:pPr>
                      <a:r>
                        <a:rPr lang="uk-UA" sz="1800" dirty="0">
                          <a:effectLst/>
                        </a:rPr>
                        <a:t> </a:t>
                      </a:r>
                      <a:endParaRPr lang="ru-RU" sz="1800" dirty="0">
                        <a:effectLst/>
                        <a:latin typeface="Times New Roman"/>
                        <a:ea typeface="Times New Roman"/>
                      </a:endParaRPr>
                    </a:p>
                  </a:txBody>
                  <a:tcPr marL="9525" marR="9525" marT="9525" marB="95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797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04664"/>
            <a:ext cx="5493296" cy="576064"/>
          </a:xfrm>
        </p:spPr>
        <p:txBody>
          <a:bodyPr>
            <a:normAutofit fontScale="90000"/>
          </a:bodyPr>
          <a:lstStyle/>
          <a:p>
            <a:r>
              <a:rPr lang="uk-UA" b="1" dirty="0">
                <a:solidFill>
                  <a:srgbClr val="FF0000"/>
                </a:solidFill>
              </a:rPr>
              <a:t>СПАРТА</a:t>
            </a:r>
            <a:endParaRPr lang="ru-RU" b="1" dirty="0">
              <a:solidFill>
                <a:srgbClr val="FF0000"/>
              </a:solidFill>
            </a:endParaRPr>
          </a:p>
        </p:txBody>
      </p:sp>
      <p:sp>
        <p:nvSpPr>
          <p:cNvPr id="4" name="Прямоугольник 3"/>
          <p:cNvSpPr/>
          <p:nvPr/>
        </p:nvSpPr>
        <p:spPr>
          <a:xfrm>
            <a:off x="2195736" y="1052736"/>
            <a:ext cx="6552728" cy="3970318"/>
          </a:xfrm>
          <a:prstGeom prst="rect">
            <a:avLst/>
          </a:prstGeom>
        </p:spPr>
        <p:txBody>
          <a:bodyPr wrap="square">
            <a:spAutoFit/>
          </a:bodyPr>
          <a:lstStyle/>
          <a:p>
            <a:r>
              <a:rPr lang="ru-RU" dirty="0"/>
              <a:t>      Яскравим і багатьом відомим прикладом є Спарта. </a:t>
            </a:r>
          </a:p>
          <a:p>
            <a:r>
              <a:rPr lang="ru-RU" dirty="0"/>
              <a:t>Можливо, хтось читав, чув про таку державу або дивився фільм «Триста спартанців»? У більшості людей Спарта – стародавня держава в Греції – асоціюється із величними воїнами: сміливими, сильними, відважними. Але не всі звертають увагу на те, як насправді ставилися у ті часи до дітей. </a:t>
            </a:r>
          </a:p>
          <a:p>
            <a:r>
              <a:rPr lang="ru-RU" dirty="0"/>
              <a:t>      Діти мали право на життя лише тоді, якщо, на думку старійшин, з них могли вирости справжні воїни. Тих дітей, які були слабкими або народилися з вадами, – скидали у прірву. Ще одним випробуванням для новонароджених хлопчиків було таке: їх залишали самих на добу у печері, коли поверталися, дехто з дітей, на жаль, помирав, тих, хто вижили, забирали для виховання батьком – вважалось, що таки хлопчик пройшов випробування.</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69" t="1" b="36341"/>
          <a:stretch/>
        </p:blipFill>
        <p:spPr bwMode="auto">
          <a:xfrm>
            <a:off x="315369" y="412482"/>
            <a:ext cx="1880367" cy="28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07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404664"/>
            <a:ext cx="6624736" cy="4524315"/>
          </a:xfrm>
          <a:prstGeom prst="rect">
            <a:avLst/>
          </a:prstGeom>
        </p:spPr>
        <p:txBody>
          <a:bodyPr wrap="square">
            <a:spAutoFit/>
          </a:bodyPr>
          <a:lstStyle/>
          <a:p>
            <a:r>
              <a:rPr lang="ru-RU" dirty="0"/>
              <a:t>      Пізніше, коли люди почали вести більш осілий спосіб життя та займатися обробкою землі, ставлення до дітей дещо змінилося: з одного боку, вбивство дитини не вважалося злочином, з іншого – діти були економічно вигідними. Їх могли продавати, або вони з самого малечку вже важко працювали у полях, а за будь-яку провину їх могли жорстоко побити, навіть вбити. Таке ставлення до дітей проіснувало аж до ХІХ століття.</a:t>
            </a:r>
          </a:p>
          <a:p>
            <a:r>
              <a:rPr lang="uk-UA" dirty="0"/>
              <a:t>      І все це тривало б і надалі, якби на кінець ХІХ століття на допомогу 8-річній дитині, яку систематично жорстоко била мати, не прийшли члени Товариства по боротьбі із жорстоким поводженням із тваринами. Це сталося у місті Балтімор (США) 1874 року, і ця подія вважається початком зародження сфери захисту прав дитини. У цей період Європу полонила епоха війн та революцій, через що гостро постало питання бездоглядності та безпритульності дітей. Тому в цей час виникають перші Міжнародні об’єднання суддів, які займаються справами дітей. </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562" y="620689"/>
            <a:ext cx="223225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04664"/>
            <a:ext cx="8280920" cy="2431435"/>
          </a:xfrm>
          <a:prstGeom prst="rect">
            <a:avLst/>
          </a:prstGeom>
        </p:spPr>
        <p:txBody>
          <a:bodyPr wrap="square">
            <a:spAutoFit/>
          </a:bodyPr>
          <a:lstStyle/>
          <a:p>
            <a:r>
              <a:rPr lang="ru-RU" dirty="0"/>
              <a:t>      У 1890 році Конгрес криміналістів визначив, що до дітей віком до 14 років не можна застосовувати кримінальні покарання. Однією із причин було сирітство.  Малолітні діти для того, щоб вижити, були змушені жебракувати та красти, і це відбувалося масово. </a:t>
            </a:r>
          </a:p>
          <a:p>
            <a:endParaRPr lang="ru-RU" sz="800" dirty="0"/>
          </a:p>
          <a:p>
            <a:r>
              <a:rPr lang="ru-RU" dirty="0"/>
              <a:t>      А 1899 року в Чикаго (США) виникає перший </a:t>
            </a:r>
            <a:r>
              <a:rPr lang="ru-RU" b="1" dirty="0"/>
              <a:t>ювенальний</a:t>
            </a:r>
            <a:r>
              <a:rPr lang="ru-RU" dirty="0"/>
              <a:t> (тобто дитячий) суд. У ньому розглядалися лише справи, пов’язані з дітьми. До дітей було визначено особливе ставлення.</a:t>
            </a:r>
          </a:p>
          <a:p>
            <a:r>
              <a:rPr lang="ru-RU"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95226" y="2949391"/>
            <a:ext cx="2681340" cy="220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85953"/>
            <a:ext cx="2168643" cy="268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26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68330" y="2136326"/>
            <a:ext cx="34633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404664"/>
            <a:ext cx="7992888" cy="1107996"/>
          </a:xfrm>
          <a:prstGeom prst="rect">
            <a:avLst/>
          </a:prstGeom>
        </p:spPr>
        <p:txBody>
          <a:bodyPr wrap="square">
            <a:spAutoFit/>
          </a:bodyPr>
          <a:lstStyle/>
          <a:p>
            <a:r>
              <a:rPr lang="ru-RU" dirty="0"/>
              <a:t>      </a:t>
            </a:r>
            <a:r>
              <a:rPr lang="ru-RU" sz="2200" dirty="0"/>
              <a:t>Лише на початку ХХ століття, 1919 року, в Англії виникає перша в світі організація із захисту дітей – </a:t>
            </a:r>
            <a:r>
              <a:rPr lang="ru-RU" sz="2200" b="1" dirty="0">
                <a:solidFill>
                  <a:srgbClr val="FF0000"/>
                </a:solidFill>
              </a:rPr>
              <a:t>«</a:t>
            </a:r>
            <a:r>
              <a:rPr lang="en-US" sz="2200" b="1" dirty="0">
                <a:solidFill>
                  <a:srgbClr val="FF0000"/>
                </a:solidFill>
              </a:rPr>
              <a:t>Save the Children» </a:t>
            </a:r>
            <a:r>
              <a:rPr lang="en-US" sz="2200" dirty="0"/>
              <a:t>(«</a:t>
            </a:r>
            <a:r>
              <a:rPr lang="ru-RU" sz="2200" dirty="0"/>
              <a:t>Порятунок дітей»). До речі, ця організація працює і нині.</a:t>
            </a:r>
          </a:p>
        </p:txBody>
      </p:sp>
    </p:spTree>
    <p:extLst>
      <p:ext uri="{BB962C8B-B14F-4D97-AF65-F5344CB8AC3E}">
        <p14:creationId xmlns:p14="http://schemas.microsoft.com/office/powerpoint/2010/main" val="62677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76672"/>
            <a:ext cx="8320980" cy="2000548"/>
          </a:xfrm>
          <a:prstGeom prst="rect">
            <a:avLst/>
          </a:prstGeom>
        </p:spPr>
        <p:txBody>
          <a:bodyPr wrap="square">
            <a:spAutoFit/>
          </a:bodyPr>
          <a:lstStyle/>
          <a:p>
            <a:r>
              <a:rPr lang="ru-RU" sz="2200" b="1" dirty="0"/>
              <a:t>      Вагомий внесок у формування системи прав дитини зробила</a:t>
            </a:r>
            <a:r>
              <a:rPr lang="ru-RU" sz="2200" dirty="0"/>
              <a:t> </a:t>
            </a:r>
          </a:p>
          <a:p>
            <a:pPr algn="ctr"/>
            <a:endParaRPr lang="ru-RU" sz="1400" b="1" u="sng" dirty="0">
              <a:solidFill>
                <a:srgbClr val="FF0000"/>
              </a:solidFill>
            </a:endParaRPr>
          </a:p>
          <a:p>
            <a:pPr algn="ctr"/>
            <a:r>
              <a:rPr lang="ru-RU" sz="2200" b="1" u="sng" dirty="0">
                <a:solidFill>
                  <a:srgbClr val="002060"/>
                </a:solidFill>
              </a:rPr>
              <a:t>Генеральна  Асамблея  Організації  Об’єднаних  Націй</a:t>
            </a:r>
          </a:p>
          <a:p>
            <a:pPr algn="ctr"/>
            <a:endParaRPr lang="ru-RU" sz="2200" u="sng" dirty="0"/>
          </a:p>
          <a:p>
            <a:r>
              <a:rPr lang="ru-RU" sz="2200" b="1" dirty="0">
                <a:solidFill>
                  <a:srgbClr val="FF0000"/>
                </a:solidFill>
              </a:rPr>
              <a:t>1. </a:t>
            </a:r>
            <a:r>
              <a:rPr lang="ru-RU" sz="2200" dirty="0"/>
              <a:t>Вона ухвалила </a:t>
            </a:r>
            <a:r>
              <a:rPr lang="ru-RU" sz="2200" b="1" dirty="0">
                <a:solidFill>
                  <a:srgbClr val="FF0000"/>
                </a:solidFill>
              </a:rPr>
              <a:t>Декларацію прав дитини у 1959 році,  </a:t>
            </a:r>
            <a:r>
              <a:rPr lang="ru-RU" sz="2200" dirty="0"/>
              <a:t>яка містила 10 основних принципів захисту прав дітей  </a:t>
            </a:r>
          </a:p>
        </p:txBody>
      </p:sp>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37"/>
          <a:stretch/>
        </p:blipFill>
        <p:spPr bwMode="auto">
          <a:xfrm>
            <a:off x="3528515" y="2708920"/>
            <a:ext cx="2055021" cy="241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97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620688"/>
            <a:ext cx="8424936" cy="1785104"/>
          </a:xfrm>
          <a:prstGeom prst="rect">
            <a:avLst/>
          </a:prstGeom>
        </p:spPr>
        <p:txBody>
          <a:bodyPr wrap="square">
            <a:spAutoFit/>
          </a:bodyPr>
          <a:lstStyle/>
          <a:p>
            <a:pPr lvl="0"/>
            <a:r>
              <a:rPr lang="ru-RU" sz="2200" b="1" dirty="0">
                <a:solidFill>
                  <a:srgbClr val="FF0000"/>
                </a:solidFill>
              </a:rPr>
              <a:t>2. </a:t>
            </a:r>
            <a:r>
              <a:rPr lang="ru-RU" sz="2200" dirty="0">
                <a:solidFill>
                  <a:prstClr val="black"/>
                </a:solidFill>
              </a:rPr>
              <a:t>ООН створила </a:t>
            </a:r>
            <a:r>
              <a:rPr lang="ru-RU" sz="2200" b="1" dirty="0">
                <a:solidFill>
                  <a:srgbClr val="FF0000"/>
                </a:solidFill>
              </a:rPr>
              <a:t>ЮНІСЕФ</a:t>
            </a:r>
            <a:r>
              <a:rPr lang="ru-RU" sz="2200" dirty="0">
                <a:solidFill>
                  <a:prstClr val="black"/>
                </a:solidFill>
              </a:rPr>
              <a:t> – організацію, яка займається захистом прав дітей. Це відбулося 11 грудня 1946 року. Саме ця організація ініціювала створення нашої програми та багатьох інших програм, які допомагають дітям оволодіти корисними навичками, що так необхідні в умовах сьогодення.</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260" y="2564904"/>
            <a:ext cx="30963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60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76672"/>
            <a:ext cx="8496944" cy="1785104"/>
          </a:xfrm>
          <a:prstGeom prst="rect">
            <a:avLst/>
          </a:prstGeom>
        </p:spPr>
        <p:txBody>
          <a:bodyPr wrap="square">
            <a:spAutoFit/>
          </a:bodyPr>
          <a:lstStyle/>
          <a:p>
            <a:pPr lvl="0"/>
            <a:r>
              <a:rPr lang="ru-RU" sz="2200" b="1" dirty="0">
                <a:solidFill>
                  <a:srgbClr val="FF0000"/>
                </a:solidFill>
              </a:rPr>
              <a:t>3. </a:t>
            </a:r>
            <a:r>
              <a:rPr lang="ru-RU" sz="2200" dirty="0">
                <a:solidFill>
                  <a:prstClr val="black"/>
                </a:solidFill>
              </a:rPr>
              <a:t>Також Генеральною Асамблеєю було прийнято </a:t>
            </a:r>
            <a:r>
              <a:rPr lang="ru-RU" sz="2200" b="1" dirty="0">
                <a:solidFill>
                  <a:srgbClr val="FF0000"/>
                </a:solidFill>
              </a:rPr>
              <a:t>Конвенцію  ООН про права дитини </a:t>
            </a:r>
            <a:r>
              <a:rPr lang="ru-RU" sz="2200" dirty="0">
                <a:solidFill>
                  <a:prstClr val="black"/>
                </a:solidFill>
              </a:rPr>
              <a:t>20 листопада 1989 року, яку ухвалили майже всі країни світу. Цей документ є першим і основним міжнародним документом, який вмістив у собі широкий спектр прав дітей віком від народження до 18 років».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553785"/>
            <a:ext cx="2547487" cy="248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844846"/>
      </p:ext>
    </p:extLst>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932</Words>
  <Application>Microsoft Office PowerPoint</Application>
  <PresentationFormat>Екран (4:3)</PresentationFormat>
  <Paragraphs>63</Paragraphs>
  <Slides>21</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21</vt:i4>
      </vt:variant>
    </vt:vector>
  </HeadingPairs>
  <TitlesOfParts>
    <vt:vector size="25" baseType="lpstr">
      <vt:lpstr>Arial</vt:lpstr>
      <vt:lpstr>Calibri</vt:lpstr>
      <vt:lpstr>Times New Roman</vt:lpstr>
      <vt:lpstr>Тема Office</vt:lpstr>
      <vt:lpstr>Презентація PowerPoint</vt:lpstr>
      <vt:lpstr>Презентація PowerPoint</vt:lpstr>
      <vt:lpstr>СПАРТА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Підсумуємо:</vt:lpstr>
      <vt:lpstr>Презентація PowerPoint</vt:lpstr>
      <vt:lpstr>Запам'ятай  загальні права дитини: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ЦПТО 4</cp:lastModifiedBy>
  <cp:revision>84</cp:revision>
  <dcterms:created xsi:type="dcterms:W3CDTF">2013-07-29T17:42:42Z</dcterms:created>
  <dcterms:modified xsi:type="dcterms:W3CDTF">2024-12-13T11:26:49Z</dcterms:modified>
</cp:coreProperties>
</file>