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</p:sldMasterIdLst>
  <p:notesMasterIdLst>
    <p:notesMasterId r:id="rId19"/>
  </p:notesMasterIdLst>
  <p:sldIdLst>
    <p:sldId id="365" r:id="rId4"/>
    <p:sldId id="423" r:id="rId5"/>
    <p:sldId id="420" r:id="rId6"/>
    <p:sldId id="344" r:id="rId7"/>
    <p:sldId id="345" r:id="rId8"/>
    <p:sldId id="346" r:id="rId9"/>
    <p:sldId id="347" r:id="rId10"/>
    <p:sldId id="361" r:id="rId11"/>
    <p:sldId id="379" r:id="rId12"/>
    <p:sldId id="298" r:id="rId13"/>
    <p:sldId id="299" r:id="rId14"/>
    <p:sldId id="300" r:id="rId15"/>
    <p:sldId id="362" r:id="rId16"/>
    <p:sldId id="419" r:id="rId17"/>
    <p:sldId id="42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284BB-E7B7-4406-BBD0-1140CCC57E2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13967-6D5A-4E84-9AF2-7E2BD72F14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670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255511" indent="-4828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931556" indent="-3863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704178" indent="-3863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3476800" indent="-3863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249423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022045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5794667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567289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BFD439E-B8A2-4AEF-A4FA-F428D560066B}" type="slidenum">
              <a:rPr lang="ru-RU" altLang="uk-UA" smtClean="0">
                <a:ea typeface="Microsoft YaHei" pitchFamily="34" charset="-122"/>
                <a:cs typeface="Segoe UI" pitchFamily="34" charset="0"/>
              </a:rPr>
              <a:pPr/>
              <a:t>4</a:t>
            </a:fld>
            <a:endParaRPr lang="ru-RU" altLang="uk-UA"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6588" y="771525"/>
            <a:ext cx="6859587" cy="3859213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9221" y="4885999"/>
            <a:ext cx="14633771" cy="46301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uk-UA">
              <a:latin typeface="Times New Roman" pitchFamily="18" charset="0"/>
            </a:endParaRP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10359968" y="9770369"/>
            <a:ext cx="7928032" cy="5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56224" tIns="78112" rIns="156224" bIns="78112" anchor="b"/>
          <a:lstStyle>
            <a:lvl1pPr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60085EA-68B9-47D3-9370-235E28F911BB}" type="slidenum">
              <a:rPr lang="ru-RU" altLang="uk-UA" sz="2000">
                <a:solidFill>
                  <a:srgbClr val="000000"/>
                </a:solidFill>
              </a:rPr>
              <a:pPr algn="r" eaLnBrk="1" hangingPunct="1"/>
              <a:t>4</a:t>
            </a:fld>
            <a:endParaRPr lang="ru-RU" altLang="uk-UA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2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255511" indent="-4828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931556" indent="-3863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704178" indent="-3863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3476800" indent="-3863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249423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022045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5794667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567289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21DD4-9448-4E42-AC79-03484C78082F}" type="slidenum">
              <a:rPr kumimoji="0" lang="ru-RU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icrosoft YaHei" pitchFamily="34" charset="-122"/>
                <a:cs typeface="Segoe UI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6588" y="771525"/>
            <a:ext cx="6859587" cy="3859213"/>
          </a:xfrm>
          <a:solidFill>
            <a:srgbClr val="FFFFFF"/>
          </a:solidFill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9221" y="4885999"/>
            <a:ext cx="14633771" cy="46301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uk-UA">
              <a:latin typeface="Times New Roman" pitchFamily="18" charset="0"/>
            </a:endParaRPr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10359968" y="9770369"/>
            <a:ext cx="7928032" cy="5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56224" tIns="78112" rIns="156224" bIns="78112" anchor="b"/>
          <a:lstStyle>
            <a:lvl1pPr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/>
            </a:pPr>
            <a:fld id="{2B5AB70E-B070-4856-9B9C-653B42D496F8}" type="slidenum">
              <a:rPr kumimoji="0" lang="ru-RU" altLang="uk-U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52438" algn="l"/>
                  <a:tab pos="906463" algn="l"/>
                  <a:tab pos="1360488" algn="l"/>
                  <a:tab pos="1814513" algn="l"/>
                  <a:tab pos="2268538" algn="l"/>
                  <a:tab pos="2722563" algn="l"/>
                  <a:tab pos="3176588" algn="l"/>
                  <a:tab pos="3630613" algn="l"/>
                  <a:tab pos="4086225" algn="l"/>
                  <a:tab pos="4540250" algn="l"/>
                  <a:tab pos="4994275" algn="l"/>
                  <a:tab pos="5448300" algn="l"/>
                  <a:tab pos="5902325" algn="l"/>
                  <a:tab pos="6356350" algn="l"/>
                  <a:tab pos="6810375" algn="l"/>
                  <a:tab pos="7264400" algn="l"/>
                  <a:tab pos="7718425" algn="l"/>
                  <a:tab pos="8174038" algn="l"/>
                  <a:tab pos="8628063" algn="l"/>
                  <a:tab pos="9082088" algn="l"/>
                </a:tabLst>
                <a:defRPr/>
              </a:pPr>
              <a:t>5</a:t>
            </a:fld>
            <a:endParaRPr kumimoji="0" lang="ru-RU" altLang="uk-U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9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255511" indent="-4828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931556" indent="-3863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704178" indent="-3863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3476800" indent="-3863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249423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022045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5794667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567289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009F26C-9FA5-4393-9102-741F7BBA97C4}" type="slidenum">
              <a:rPr lang="ru-RU" altLang="uk-UA" smtClean="0">
                <a:ea typeface="Microsoft YaHei" pitchFamily="34" charset="-122"/>
                <a:cs typeface="Segoe UI" pitchFamily="34" charset="0"/>
              </a:rPr>
              <a:pPr/>
              <a:t>6</a:t>
            </a:fld>
            <a:endParaRPr lang="ru-RU" altLang="uk-UA"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6588" y="771525"/>
            <a:ext cx="6859587" cy="3859213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9221" y="4885999"/>
            <a:ext cx="14633771" cy="46301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uk-UA">
              <a:latin typeface="Times New Roman" pitchFamily="18" charset="0"/>
            </a:endParaRPr>
          </a:p>
        </p:txBody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10359968" y="9770369"/>
            <a:ext cx="7928032" cy="5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56224" tIns="78112" rIns="156224" bIns="78112" anchor="b"/>
          <a:lstStyle>
            <a:lvl1pPr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60488" algn="l"/>
                <a:tab pos="1814513" algn="l"/>
                <a:tab pos="2268538" algn="l"/>
                <a:tab pos="2722563" algn="l"/>
                <a:tab pos="3176588" algn="l"/>
                <a:tab pos="3630613" algn="l"/>
                <a:tab pos="4086225" algn="l"/>
                <a:tab pos="4540250" algn="l"/>
                <a:tab pos="4994275" algn="l"/>
                <a:tab pos="5448300" algn="l"/>
                <a:tab pos="5902325" algn="l"/>
                <a:tab pos="6356350" algn="l"/>
                <a:tab pos="6810375" algn="l"/>
                <a:tab pos="7264400" algn="l"/>
                <a:tab pos="7718425" algn="l"/>
                <a:tab pos="8174038" algn="l"/>
                <a:tab pos="8628063" algn="l"/>
                <a:tab pos="90820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6ED874D-5964-4D9F-8188-249E16E0C52F}" type="slidenum">
              <a:rPr lang="ru-RU" altLang="uk-UA" sz="2000">
                <a:solidFill>
                  <a:srgbClr val="000000"/>
                </a:solidFill>
              </a:rPr>
              <a:pPr algn="r" eaLnBrk="1" hangingPunct="1"/>
              <a:t>6</a:t>
            </a:fld>
            <a:endParaRPr lang="ru-RU" altLang="uk-UA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8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255511" indent="-4828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931556" indent="-3863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704178" indent="-3863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3476800" indent="-38631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249423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5022045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5794667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6567289" indent="-386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0524B3-39E0-4B21-A09F-CD27AD65BC27}" type="slidenum">
              <a:rPr lang="ru-RU" altLang="uk-UA" smtClean="0">
                <a:ea typeface="Microsoft YaHei" pitchFamily="34" charset="-122"/>
                <a:cs typeface="Segoe UI" pitchFamily="34" charset="0"/>
              </a:rPr>
              <a:pPr/>
              <a:t>7</a:t>
            </a:fld>
            <a:endParaRPr lang="ru-RU" altLang="uk-UA"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6588" y="771525"/>
            <a:ext cx="6859587" cy="3859213"/>
          </a:xfrm>
          <a:solidFill>
            <a:srgbClr val="FFFFFF"/>
          </a:solidFill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9221" y="4885999"/>
            <a:ext cx="14633771" cy="46301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uk-UA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1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DC33D8-4EA3-4FAE-BFBB-EF74108D934D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71C943-4761-4233-A06A-A9AC337D69DF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8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3D8-4EA3-4FAE-BFBB-EF74108D934D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943-4761-4233-A06A-A9AC337D6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74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3D8-4EA3-4FAE-BFBB-EF74108D934D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943-4761-4233-A06A-A9AC337D6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0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 b="0" i="0">
                <a:solidFill>
                  <a:srgbClr val="FF575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2CBD-D236-40D4-A7D5-3A469CF3AAE3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E2858-BBE0-4A38-866C-A96D44EFDAA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987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208A-0C46-498B-83F1-E05F84E711F1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8152-17B0-43DE-A483-9D2276F0D89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56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403" y="188775"/>
            <a:ext cx="10589195" cy="656655"/>
          </a:xfrm>
          <a:prstGeom prst="rect">
            <a:avLst/>
          </a:prstGeom>
        </p:spPr>
        <p:txBody>
          <a:bodyPr/>
          <a:lstStyle>
            <a:lvl1pPr>
              <a:defRPr sz="4267" b="0" i="0">
                <a:solidFill>
                  <a:srgbClr val="FF57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28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08BA77-E0CA-48B4-9D6A-4EFB812378E3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E324B6-2475-42CF-AAE8-773003FFE61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024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876" y="-146050"/>
            <a:ext cx="11398250" cy="569387"/>
          </a:xfrm>
        </p:spPr>
        <p:txBody>
          <a:bodyPr/>
          <a:lstStyle>
            <a:lvl1pPr>
              <a:defRPr sz="3700" b="0" i="0">
                <a:solidFill>
                  <a:srgbClr val="FF575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8450" y="1186392"/>
            <a:ext cx="11595100" cy="287323"/>
          </a:xfrm>
        </p:spPr>
        <p:txBody>
          <a:bodyPr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EC87-D341-4CF8-972A-F2F3ABD565CB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50439-A8EC-4282-9D95-70A7396C24C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74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876" y="-146050"/>
            <a:ext cx="11398250" cy="569387"/>
          </a:xfrm>
        </p:spPr>
        <p:txBody>
          <a:bodyPr/>
          <a:lstStyle>
            <a:lvl1pPr>
              <a:defRPr sz="3700" b="0" i="0">
                <a:solidFill>
                  <a:srgbClr val="FF575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28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282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4253-9DC1-4D8A-95FD-7FF7CDABC3C4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BB95-36BB-483E-8880-73EC24DE5B4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1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876" y="-146050"/>
            <a:ext cx="11398250" cy="569387"/>
          </a:xfrm>
        </p:spPr>
        <p:txBody>
          <a:bodyPr/>
          <a:lstStyle>
            <a:lvl1pPr>
              <a:defRPr sz="3700" b="0" i="0">
                <a:solidFill>
                  <a:srgbClr val="FF575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2CBD-D236-40D4-A7D5-3A469CF3AAE3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E2858-BBE0-4A38-866C-A96D44EFDAA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3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208A-0C46-498B-83F1-E05F84E711F1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8152-17B0-43DE-A483-9D2276F0D89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281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377517"/>
            <a:ext cx="2804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E794B-B2A8-4E64-BAF3-DDAFD8BC3DFF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5492" y="6377517"/>
            <a:ext cx="390101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7817" y="6377517"/>
            <a:ext cx="2804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08BF-F97D-41D6-B4A6-26EF6CE57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3D8-4EA3-4FAE-BFBB-EF74108D934D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943-4761-4233-A06A-A9AC337D6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045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921EF-6340-8C8A-B5CC-505AA630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B6C0-5512-4927-AC8B-B80932047D05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D1CA16-3FA2-16B4-5447-D1ADDA55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AEC376-5659-1729-5831-8B508B46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3743-AA3A-4442-A819-E0FA8D89CE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338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781128-1246-BFF9-CDFD-CD9D0AEB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E073-8FE2-44D8-BAF9-D2805FB684C2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C8D4DF-108A-DE89-2175-648A0C4C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14CA8C-B360-41DD-29EC-A8D6C69B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B826-A4AC-4346-80D8-00481ABEF0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710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C4515-CABA-38C6-705C-DD12C241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E83CC-327C-44FB-9A82-35876E3531DC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70581-FCE1-A23B-1779-7AE610C8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10248-862D-80AB-A751-A515E6EE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383E-92A4-4CB9-B48A-7CFC964FB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774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44F26CC-2F6F-5286-F650-F6C2AC7C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43D3-F06B-4B75-955D-2E5587EC18AE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847B88A-F16C-13CE-616E-0047DE44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8F49270-B9F6-7817-FF33-732022E2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80D4-6CB9-4E46-B1C9-BBA00B69C6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5931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E830649-1090-DDA4-00C8-E423E339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EC55-84BA-4E57-9051-E2159FBA7A34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F69A07F-30C7-918B-A4A1-D75286EB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01AD398-41EE-0CAA-1B13-EF9A3F86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518F-B0BA-486B-8E58-EE49D9955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511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3C86314-833D-893A-15D5-D2534975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D4A2-6B53-4ED9-A551-254BAE30A383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514F38B-9066-38C2-3B4F-BF306445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C6DD2B8-A6F6-9A7C-843F-9B3649A6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5441-C3F1-488D-9447-208B82DE2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023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455CDFA-F7E0-8ABD-04C6-D9E32ABB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7FDC-E5D7-449D-AF98-216466B01B18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FE82372-DB30-AC5B-7EF3-F97FF1E1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0964E2B-8571-F2E2-BD1E-35137C91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72FD-7CE1-44BF-8958-EF5A6823CA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1614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00844BF-9E42-B556-960D-8880E2B8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DA85-DBC0-4583-8E6E-E1BCCF5FFF29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F5FD075-C8E0-EFF0-B5F2-FCD680D0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19ED1B0-FBE9-1B53-9F62-1440864E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5906-5575-4F66-A8B9-3FD78EF440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1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B0E54FB-30CD-3128-2A9F-715EE5FA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D8C1-1D4C-4DFF-803B-5B55281D6E97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6875969-7AA4-88AC-8A89-1FFE408B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B8F0B30-41B7-08FB-027A-EA578312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5902-D5D7-4865-AD5E-7E7AB924AC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848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679822-211E-B931-7CE3-D7FD981C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C979-0CB2-4925-A590-B59F9CEAD01D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8E9C7-8824-BC4F-E9E9-BF60A4C9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EC274-6613-84F8-0A00-3AFF26AA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D995D-DC6D-4E37-9748-7C34D4055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34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3D8-4EA3-4FAE-BFBB-EF74108D934D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943-4761-4233-A06A-A9AC337D69DF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64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47CD4-1451-B9FA-71DF-EEB8456D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C344-0E27-48E9-A374-EDBD40EEC56D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DB590-5FBB-EC69-C389-471EF5C6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9892DA-D2EE-325B-C9E6-1492A667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7BFE-059E-40BB-AE66-F727BAB671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887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FF575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B0140B34-D77C-74EE-C88C-D5B52A0E41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329A205E-DD86-4DE5-9F52-3AB5B780A5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B1ED56-49AF-4E61-8074-68442CFB49F6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107BFEE-CFD0-548C-7D9A-99EF6BAB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839D2D3C-4366-48BF-B095-597BC81D64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083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390880" y="4005720"/>
            <a:ext cx="8680800" cy="187452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6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3D8-4EA3-4FAE-BFBB-EF74108D934D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943-4761-4233-A06A-A9AC337D6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697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3D8-4EA3-4FAE-BFBB-EF74108D934D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943-4761-4233-A06A-A9AC337D6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17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3D8-4EA3-4FAE-BFBB-EF74108D934D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943-4761-4233-A06A-A9AC337D6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97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3D8-4EA3-4FAE-BFBB-EF74108D934D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943-4761-4233-A06A-A9AC337D6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52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3D8-4EA3-4FAE-BFBB-EF74108D934D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943-4761-4233-A06A-A9AC337D6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5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33D8-4EA3-4FAE-BFBB-EF74108D934D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943-4761-4233-A06A-A9AC337D6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14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EDC33D8-4EA3-4FAE-BFBB-EF74108D934D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671C943-4761-4233-A06A-A9AC337D69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42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9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g object 16"/>
          <p:cNvSpPr>
            <a:spLocks noChangeArrowheads="1"/>
          </p:cNvSpPr>
          <p:nvPr/>
        </p:nvSpPr>
        <p:spPr bwMode="auto">
          <a:xfrm>
            <a:off x="0" y="2119842"/>
            <a:ext cx="2613025" cy="47339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sz="1200">
              <a:latin typeface="Calibri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876" y="-146050"/>
            <a:ext cx="11398250" cy="85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rgbClr val="FF575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98450" y="1186392"/>
            <a:ext cx="11595100" cy="32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uk-UA" altLang="uk-UA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492" y="6377517"/>
            <a:ext cx="39010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1" y="6377517"/>
            <a:ext cx="28045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F73C2-500A-4941-B5A2-53796558E69C}" type="datetimeFigureOut">
              <a:rPr lang="en-US"/>
              <a:pPr>
                <a:defRPr/>
              </a:pPr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7817" y="6377517"/>
            <a:ext cx="28045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22E3B0-820F-4CAE-B35F-03E3FE814D2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38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Calibri" pitchFamily="34" charset="0"/>
        </a:defRPr>
      </a:lvl5pPr>
      <a:lvl6pPr marL="304815"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Calibri" pitchFamily="34" charset="0"/>
        </a:defRPr>
      </a:lvl6pPr>
      <a:lvl7pPr marL="609630"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Calibri" pitchFamily="34" charset="0"/>
        </a:defRPr>
      </a:lvl7pPr>
      <a:lvl8pPr marL="914446"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Calibri" pitchFamily="34" charset="0"/>
        </a:defRPr>
      </a:lvl8pPr>
      <a:lvl9pPr marL="1219261"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ea typeface="+mn-ea"/>
          <a:cs typeface="+mn-cs"/>
        </a:defRPr>
      </a:lvl1pPr>
      <a:lvl2pPr marL="304815" algn="l" rtl="0" eaLnBrk="0" fontAlgn="base" hangingPunct="0">
        <a:spcBef>
          <a:spcPct val="20000"/>
        </a:spcBef>
        <a:spcAft>
          <a:spcPct val="0"/>
        </a:spcAft>
        <a:buChar char="–"/>
        <a:defRPr sz="1867">
          <a:solidFill>
            <a:schemeClr val="tx1"/>
          </a:solidFill>
          <a:latin typeface="+mn-lt"/>
          <a:ea typeface="+mn-ea"/>
          <a:cs typeface="+mn-cs"/>
        </a:defRPr>
      </a:lvl2pPr>
      <a:lvl3pPr marL="60963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470FFEDE-6D17-7696-D149-D5805EC55E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04BC3ED-F12B-18DA-8A96-AA98ABA49C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F46AB-90B5-D212-1603-5251E88B9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B85B2F-F7C0-4293-8C75-CFBAE73F7C6A}" type="datetimeFigureOut">
              <a:rPr lang="ru-RU"/>
              <a:pPr>
                <a:defRPr/>
              </a:pPr>
              <a:t>17.12.2024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8D0282-7B9D-0F90-6FE2-12365A2E7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BEE3DA-013E-C32F-5CAA-06466293D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836C343-85DC-4813-B19C-5FE9C67645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261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otline@la-strada.org.ua" TargetMode="External"/><Relationship Id="rId2" Type="http://schemas.openxmlformats.org/officeDocument/2006/relationships/hyperlink" Target="https://www.facebook.com/lastradaukraine/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352" y="609441"/>
            <a:ext cx="10391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Насильство та домашнє насильство. </a:t>
            </a:r>
          </a:p>
          <a:p>
            <a:pPr algn="ctr">
              <a:defRPr/>
            </a:pPr>
            <a:r>
              <a:rPr lang="uk-UA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 є воно в твоєму житті?</a:t>
            </a:r>
          </a:p>
          <a:p>
            <a:pPr algn="ctr">
              <a:defRPr/>
            </a:pPr>
            <a:r>
              <a:rPr lang="uk-UA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Пройди тест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890E54-AD84-570C-74A8-7B35050E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754" y="3224463"/>
            <a:ext cx="5108390" cy="31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032000" y="162411"/>
            <a:ext cx="878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Рекомендації</a:t>
            </a:r>
            <a:endParaRPr lang="uk-UA" sz="5334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438400" y="924352"/>
            <a:ext cx="797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15" algn="ctr"/>
            <a:r>
              <a:rPr lang="uk-UA" alt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Якщо ти потрапив в ситуацію насильства</a:t>
            </a:r>
          </a:p>
          <a:p>
            <a:pPr indent="304815" algn="ctr"/>
            <a:r>
              <a:rPr lang="uk-UA" alt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або став її свідком</a:t>
            </a:r>
            <a:endParaRPr lang="uk-UA" alt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object 4"/>
          <p:cNvSpPr>
            <a:spLocks noChangeArrowheads="1"/>
          </p:cNvSpPr>
          <p:nvPr/>
        </p:nvSpPr>
        <p:spPr bwMode="auto">
          <a:xfrm>
            <a:off x="1192463" y="2430620"/>
            <a:ext cx="1473200" cy="1219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uk-UA" altLang="uk-UA" sz="120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2800" y="1863329"/>
            <a:ext cx="9245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І. Звернись до будь-кого зі списку нижче: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3328737" y="2658199"/>
            <a:ext cx="7518400" cy="10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uk-UA" sz="213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Національну дитячу гарячу лінію за номером 0-800-500-225 або 116 111 (безкоштовно зі стаціонарного та мобільного, анонімно);</a:t>
            </a:r>
            <a:endParaRPr lang="uk-UA" altLang="uk-UA" sz="2933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3" name="Picture 4" descr="\\SERVER\Documents\Haiduk\ЛА СТРАДА\Департамент профілактики освіти та медіації\UNICEF\UNICEF 2018-2019\е-курс\LS\mobile\69Bz9eprVMv_DX288_DY288_CX144_CY1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863" y="3541014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3328737" y="3886442"/>
            <a:ext cx="3505200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uk-UA" sz="213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поліції за номером 102;</a:t>
            </a:r>
            <a:endParaRPr lang="uk-UA" altLang="uk-UA" sz="2933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" name="Picture 6" descr="\\SERVER\Documents\Haiduk\ЛА СТРАДА\Департамент профілактики освіти та медіації\UNICEF\UNICEF 2018-2019\е-курс\LS\mobile\6JC4nMH4Ith_DX288_DY288_CX144_CY1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4063" y="478879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7"/>
          <p:cNvSpPr>
            <a:spLocks noChangeArrowheads="1"/>
          </p:cNvSpPr>
          <p:nvPr/>
        </p:nvSpPr>
        <p:spPr bwMode="auto">
          <a:xfrm>
            <a:off x="3430337" y="4819475"/>
            <a:ext cx="7315200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uk-UA" sz="213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дорослих, кому  ти довіряєш: працівників закладу освіти, де ти навчаєшся; старшого брата/сестри, інших родичів, сусідів; </a:t>
            </a:r>
            <a:endParaRPr lang="uk-UA" altLang="uk-UA" sz="21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7" name="Rectangle 8"/>
          <p:cNvSpPr>
            <a:spLocks noChangeArrowheads="1"/>
          </p:cNvSpPr>
          <p:nvPr/>
        </p:nvSpPr>
        <p:spPr bwMode="auto">
          <a:xfrm>
            <a:off x="3318993" y="6070599"/>
            <a:ext cx="3897605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uk-UA" altLang="uk-UA" sz="213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іншим особам, яким довіряєш.</a:t>
            </a:r>
            <a:endParaRPr lang="uk-UA" altLang="uk-UA" sz="2133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8" name="Picture 9" descr="\\SERVER\Documents\Haiduk\ЛА СТРАДА\Департамент профілактики освіти та медіації\UNICEF\UNICEF 2018-2019\е-курс\LS\mobile\6iTQ5Ip6VjO_DX68_DY68_CX34_CY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9229" y="6070599"/>
            <a:ext cx="719667" cy="59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6801" y="228601"/>
            <a:ext cx="1062337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ІІ. Якщо ситуація насильства є критичною – ти відчуваєш загрозу своєму життю та здоров’ю: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810085" y="2130456"/>
            <a:ext cx="9347200" cy="14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uk-UA" sz="213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Тобі необхідно знайти безпечне місце: або в помешканні де ти знаходишся, або покинути помешкання (вибігти з нього, по можливості, взяти з собою необхідні речі) та звернутись по допомогу до сусідів, родичів, друзів, просто перехожих</a:t>
            </a:r>
            <a:endParaRPr lang="uk-UA" altLang="uk-UA" sz="21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743244" y="4110707"/>
            <a:ext cx="9505867" cy="10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altLang="uk-UA" sz="213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Зателефонуй до поліції за номером 102 та/або на Національну дитячу гарячу лінію за номером 0-800-500-225 або 116 111 ( з 12.00 до 20.00 по буднях, безкоштовно зі стаціонарного та мобільного, анонімно)</a:t>
            </a:r>
            <a:endParaRPr lang="uk-UA" altLang="uk-UA" sz="2133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\\SERVER\Documents\Haiduk\ЛА СТРАДА\Департамент профілактики освіти та медіації\new project Unicef\розробки занять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0" y="5257800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8" descr="\\SERVER\Documents\Haiduk\ЛА СТРАДА\Департамент профілактики освіти та медіації\UNICEF\UNICEF 2018-2019\е-курс\LS\mobile\6KAqxbIv146_DX46_DY46_CX23_CY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134" y="3854985"/>
            <a:ext cx="837260" cy="72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\\SERVER\Documents\Haiduk\ЛА СТРАДА\Департамент профілактики освіти та медіації\UNICEF\UNICEF 2018-2019\е-курс\LS\mobile\6KAqxbIv146_DX46_DY46_CX23_CY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762" y="2275622"/>
            <a:ext cx="837260" cy="72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0400" y="637026"/>
            <a:ext cx="108712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ІІІ. Якщо насильство ще знаходиться на початковому етапі і має незначні наслідки для тебе:</a:t>
            </a:r>
            <a:endParaRPr lang="ru-RU" sz="3200" b="1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1894305" y="2024312"/>
            <a:ext cx="8839200" cy="41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uk-UA" sz="2667" dirty="0">
                <a:latin typeface="+mj-lt"/>
                <a:cs typeface="Amiri Quran" panose="00000500000000000000" pitchFamily="2" charset="-78"/>
              </a:rPr>
              <a:t>  ти розумієш, що людина яка вчиняє насильство до тебе, готова до спілкування і не завдасть тобі більшої шкоди, спробуй з нею поспілкуватися за допомогою «Я - твердження». Перед тим, як спілкуватися з цією людиною, поміркуй та склади свою розмову дотримуючись алгоритму в прикладі.</a:t>
            </a:r>
            <a:endParaRPr lang="ru-RU" sz="2667" dirty="0">
              <a:latin typeface="+mj-lt"/>
              <a:cs typeface="Amiri Quran" panose="00000500000000000000" pitchFamily="2" charset="-78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667" dirty="0">
                <a:latin typeface="+mj-lt"/>
                <a:cs typeface="Amiri Quran" panose="00000500000000000000" pitchFamily="2" charset="-78"/>
              </a:rPr>
              <a:t>  Після того, як ти склав/склала  розмову, задай запитання, звертаючись до цієї людини </a:t>
            </a:r>
            <a:r>
              <a:rPr lang="uk-UA" sz="2667" i="1" dirty="0">
                <a:latin typeface="+mj-lt"/>
                <a:cs typeface="Amiri Quran" panose="00000500000000000000" pitchFamily="2" charset="-78"/>
              </a:rPr>
              <a:t>«Чи можеш ти мене зараз вислухати?». Я</a:t>
            </a:r>
            <a:r>
              <a:rPr lang="uk-UA" sz="2667" dirty="0">
                <a:latin typeface="+mj-lt"/>
                <a:cs typeface="Amiri Quran" panose="00000500000000000000" pitchFamily="2" charset="-78"/>
              </a:rPr>
              <a:t>кщо ти отримаєш позитивну відповідь, почни розмову.</a:t>
            </a:r>
            <a:endParaRPr lang="ru-RU" sz="2667" dirty="0">
              <a:latin typeface="+mj-lt"/>
              <a:cs typeface="Amiri Quran" panose="00000500000000000000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716" y="387902"/>
            <a:ext cx="1164656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en-US" sz="28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r>
              <a:rPr lang="uk-UA" sz="28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Якщо насильство ще знаходиться на початковому етапі і має незначні наслідки для тебе, спробуй налагодити спілкування методами </a:t>
            </a:r>
            <a:r>
              <a:rPr lang="uk-UA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«Я-ствердження»:</a:t>
            </a:r>
          </a:p>
          <a:p>
            <a:pPr algn="ctr">
              <a:defRPr/>
            </a:pP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7200" y="1973231"/>
            <a:ext cx="7213600" cy="10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 я... (описати ситуацію або поведінку людини):</a:t>
            </a:r>
          </a:p>
          <a:p>
            <a:pPr algn="ctr">
              <a:defRPr/>
            </a:pPr>
            <a:r>
              <a:rPr lang="ru-RU" sz="1600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Мамо, тато... коли </a:t>
            </a:r>
            <a:r>
              <a:rPr lang="ru-RU" sz="1600" i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i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600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мене кричите, </a:t>
            </a:r>
            <a:r>
              <a:rPr lang="ru-RU" sz="1600" i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даєте</a:t>
            </a:r>
            <a:r>
              <a:rPr lang="ru-RU" sz="1600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ляпаса, звертаєтесь лайливими словами,забороняєте спілкуватися з друзями/подругами тощо.</a:t>
            </a:r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2590800" y="2456804"/>
            <a:ext cx="304800" cy="86360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46400" y="3090831"/>
            <a:ext cx="7213600" cy="10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відчуваю…(власні почуття і переживання стосовно ситуації)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відчуваю біль, страх, тривогу, хвилювання, погано сплю, відчуваю занепокоєння, плачу тощо.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97200" y="4208431"/>
            <a:ext cx="7213600" cy="10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Тому що…(Пояснення, чому дії співрозмовника/ці викликають такі емоції, висловлення власних інтересів)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Тому що мені це неприємно, я прошу вас почути мене та не вчиняти до мене такі дії.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97200" y="5326031"/>
            <a:ext cx="7213600" cy="101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Ось чому я хочу/бажаю/хотіла би...(бажані зміни в діях співрозмовника/ці):</a:t>
            </a:r>
          </a:p>
          <a:p>
            <a:pPr algn="ctr">
              <a:defRPr/>
            </a:pPr>
            <a:r>
              <a:rPr lang="uk-UA" sz="1600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Ось чому я хотіла/хотів би виробити спільні правила спілкування, щоб ми чули одне одного та уникали неприємних ситуацій в нашій сім’ї.</a:t>
            </a:r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531228" y="4878746"/>
            <a:ext cx="355600" cy="76200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9314" y="3703333"/>
            <a:ext cx="355600" cy="86360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B7AEF8F9-9324-B0B4-1D14-8A29844F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70008"/>
            <a:ext cx="8229600" cy="939800"/>
          </a:xfrm>
        </p:spPr>
        <p:txBody>
          <a:bodyPr/>
          <a:lstStyle/>
          <a:p>
            <a:pPr eaLnBrk="1" hangingPunct="1"/>
            <a:r>
              <a:rPr lang="uk-UA" altLang="en-US" sz="2400" b="1" dirty="0">
                <a:solidFill>
                  <a:srgbClr val="FF0000"/>
                </a:solidFill>
              </a:rPr>
              <a:t>Національна 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r>
              <a:rPr lang="uk-UA" altLang="en-US" sz="2400" b="1" dirty="0">
                <a:solidFill>
                  <a:srgbClr val="FF0000"/>
                </a:solidFill>
              </a:rPr>
              <a:t>«гаряча лінія» з попередження домашнього насильства, торгівлі людьми та ґендерної дискримінації</a:t>
            </a:r>
            <a:endParaRPr lang="ru-RU" altLang="en-US" sz="2400" b="1" dirty="0">
              <a:solidFill>
                <a:srgbClr val="FF0000"/>
              </a:solidFill>
            </a:endParaRPr>
          </a:p>
        </p:txBody>
      </p:sp>
      <p:sp>
        <p:nvSpPr>
          <p:cNvPr id="3075" name="Содержимое 2">
            <a:extLst>
              <a:ext uri="{FF2B5EF4-FFF2-40B4-BE49-F238E27FC236}">
                <a16:creationId xmlns:a16="http://schemas.microsoft.com/office/drawing/2014/main" id="{2F9C8FA0-5C44-0230-5F2C-0819E42F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750" y="732506"/>
            <a:ext cx="9727029" cy="2308559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uk-UA" sz="4000" b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uk-UA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0 800 500 335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uk-UA" sz="2400" b="1" dirty="0"/>
              <a:t>безкоштовно зі стаціонарних телефонів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116 123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uk-UA" sz="2400" b="1" dirty="0"/>
              <a:t>безкоштовно з мобільних телефонів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uk-UA" sz="2400" b="1" i="1" dirty="0"/>
              <a:t>Електронні канали зв’язку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Facebook - </a:t>
            </a:r>
            <a:r>
              <a:rPr lang="en-US" sz="2000" dirty="0">
                <a:hlinkClick r:id="rId2"/>
              </a:rPr>
              <a:t>https://www.facebook.com/lastradaukraine/</a:t>
            </a:r>
            <a:endParaRPr lang="ru-RU" sz="20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Skype – </a:t>
            </a:r>
            <a:r>
              <a:rPr lang="en-US" altLang="en-US" sz="2000" b="1" dirty="0"/>
              <a:t>lastrada-ukraine</a:t>
            </a:r>
            <a:endParaRPr lang="uk-UA" altLang="en-US" sz="2000" b="1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E-mail – </a:t>
            </a:r>
            <a:r>
              <a:rPr lang="en-US" altLang="en-US" sz="2000" b="1" dirty="0">
                <a:hlinkClick r:id="rId3"/>
              </a:rPr>
              <a:t>hotline@la-strada.org.ua</a:t>
            </a:r>
            <a:endParaRPr lang="uk-UA" altLang="en-US" sz="2000" b="1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Telegram - </a:t>
            </a:r>
            <a:r>
              <a:rPr lang="uk-UA" sz="2000" dirty="0"/>
              <a:t>NHL116123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uk-UA" altLang="en-US" sz="2000" dirty="0"/>
              <a:t>Звернись до будь-якого дорослого: сусіда, друга, родича, вчителя, майстра, соціального педагога, адміністрації навчального закладу.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uk-UA" altLang="en-US" sz="2000" dirty="0">
                <a:solidFill>
                  <a:srgbClr val="FF0000"/>
                </a:solidFill>
              </a:rPr>
              <a:t> </a:t>
            </a:r>
            <a:r>
              <a:rPr lang="uk-UA" altLang="en-US" sz="2000" b="1" dirty="0">
                <a:solidFill>
                  <a:srgbClr val="FF0000"/>
                </a:solidFill>
              </a:rPr>
              <a:t>Не мовчи! Насильника можна зупинити тільки рішучими діями!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uk-UA" sz="2400" b="1" i="1" dirty="0"/>
          </a:p>
          <a:p>
            <a:pPr marL="0" indent="0" eaLnBrk="1" hangingPunct="1">
              <a:buNone/>
              <a:defRPr/>
            </a:pPr>
            <a:endParaRPr lang="en-US" sz="4000" dirty="0"/>
          </a:p>
          <a:p>
            <a:pPr eaLnBrk="1" hangingPunct="1">
              <a:buFont typeface="Arial" charset="0"/>
              <a:buChar char="•"/>
              <a:defRPr/>
            </a:pPr>
            <a:endParaRPr lang="en-US" sz="4000" dirty="0"/>
          </a:p>
          <a:p>
            <a:pPr eaLnBrk="1" hangingPunct="1">
              <a:buFont typeface="Arial" charset="0"/>
              <a:buChar char="•"/>
              <a:defRPr/>
            </a:pPr>
            <a:endParaRPr lang="ru-RU" sz="4000" dirty="0"/>
          </a:p>
        </p:txBody>
      </p:sp>
      <p:pic>
        <p:nvPicPr>
          <p:cNvPr id="21508" name="Рисунок 3" descr="hotline_phone.jpg">
            <a:extLst>
              <a:ext uri="{FF2B5EF4-FFF2-40B4-BE49-F238E27FC236}">
                <a16:creationId xmlns:a16="http://schemas.microsoft.com/office/drawing/2014/main" id="{0EF239A4-BCDB-9AA0-3C38-C3737FA46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74" y="5113421"/>
            <a:ext cx="1453268" cy="165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Яким буває насильство по відношенню до дитини? - Лебедин | Офіційний сайт  Лебединської міської ради">
            <a:extLst>
              <a:ext uri="{FF2B5EF4-FFF2-40B4-BE49-F238E27FC236}">
                <a16:creationId xmlns:a16="http://schemas.microsoft.com/office/drawing/2014/main" id="{0E566D89-7174-BF05-C6C7-E7870547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15"/>
            <a:ext cx="12428621" cy="67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9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664264-A4D1-C3F7-64FC-B89407B8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150828"/>
            <a:ext cx="11764652" cy="64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2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39E01-76D5-187D-4A2A-F6AB11AE8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5E8BCD-C93C-AFA3-30EF-D84F41D83D08}"/>
              </a:ext>
            </a:extLst>
          </p:cNvPr>
          <p:cNvSpPr/>
          <p:nvPr/>
        </p:nvSpPr>
        <p:spPr>
          <a:xfrm>
            <a:off x="4840140" y="308653"/>
            <a:ext cx="3220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Насильство -</a:t>
            </a:r>
            <a:r>
              <a:rPr lang="uk-UA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05BE96-0BA6-4FF5-B8D4-A407B0DBB82F}"/>
              </a:ext>
            </a:extLst>
          </p:cNvPr>
          <p:cNvSpPr/>
          <p:nvPr/>
        </p:nvSpPr>
        <p:spPr>
          <a:xfrm>
            <a:off x="2807634" y="1072365"/>
            <a:ext cx="8928992" cy="181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>
              <a:buFont typeface="Wingdings" panose="05000000000000000000" pitchFamily="2" charset="2"/>
              <a:buChar char="v"/>
            </a:pPr>
            <a:r>
              <a:rPr lang="uk-UA" sz="18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умисний фізичний, сексуальний, економічний чи психологічний вплив однієї особи на іншу, проти її волі, що спричиняє цій особі фізичну, моральну, майнову шкоду, або містить у собі загрозу заподіяння зазначеної шкоди зі злочинною метою. Такий вплив на особу здійснюється вчиненням певних умисних діянь. Особа, яка вчиняє насильницькі діяння, усвідомлює їх характер, передбачає наслідки цих діянь і бажає або свідомо допускає їх настання</a:t>
            </a:r>
            <a:endParaRPr lang="ru-RU" sz="1867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F9B217-55AD-609F-43BB-C15491C96798}"/>
              </a:ext>
            </a:extLst>
          </p:cNvPr>
          <p:cNvSpPr/>
          <p:nvPr/>
        </p:nvSpPr>
        <p:spPr>
          <a:xfrm>
            <a:off x="2802082" y="2992524"/>
            <a:ext cx="8688965" cy="152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>
              <a:buFont typeface="Wingdings" panose="05000000000000000000" pitchFamily="2" charset="2"/>
              <a:buChar char="v"/>
              <a:tabLst>
                <a:tab pos="304815" algn="l"/>
              </a:tabLst>
            </a:pPr>
            <a:r>
              <a:rPr lang="uk-UA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навмисне застосування фізичної сили або влади, здійснене або у вигляді загрози, направлене проти себе, проти іншої особи, групи осіб або спільноти, результатом якого є (або є висока вірогідність цього) тілесні ушкодження, смерть, психологічна травма, відхилення в розвитку або різного роду збиток (ВООЗ)</a:t>
            </a:r>
            <a:endParaRPr lang="ru-RU" sz="18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1BD3B8-A88E-ADE3-49C1-70C0F389AC53}"/>
              </a:ext>
            </a:extLst>
          </p:cNvPr>
          <p:cNvSpPr/>
          <p:nvPr/>
        </p:nvSpPr>
        <p:spPr>
          <a:xfrm>
            <a:off x="3095665" y="4625362"/>
            <a:ext cx="8640961" cy="1725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(Поняття, що використовується Всесвітньою організацією охорони здоров'я, підкреслює навмисність і фактичне вчинення акту насильства, незалежно від його результату. Згідно з цим визначенням насильством не є ненавмисні нещасні випадки, наприклад тілесні ушкодження в результаті дорожньо-транспортних пригод або опіки)</a:t>
            </a:r>
            <a:endParaRPr lang="ru-RU" sz="187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82C128-F8FD-91AD-BF01-65878EB2B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02" y="437059"/>
            <a:ext cx="1663239" cy="1663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8421E9-89D4-E034-8D08-B544E2646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42" y="4275446"/>
            <a:ext cx="2370842" cy="21873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B82535-627D-0684-E673-255D5F145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07" y="2346321"/>
            <a:ext cx="2076678" cy="19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1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33501" y="642939"/>
            <a:ext cx="104013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856" tIns="54428" rIns="108856" bIns="54428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br>
              <a:rPr lang="uk-UA" altLang="uk-UA" sz="3800" b="1">
                <a:solidFill>
                  <a:srgbClr val="0070C0"/>
                </a:solidFill>
                <a:latin typeface="Calibri" pitchFamily="34" charset="0"/>
              </a:rPr>
            </a:br>
            <a:r>
              <a:rPr lang="uk-UA" altLang="uk-UA" sz="380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uk-UA" altLang="uk-UA" sz="3800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3800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3800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3800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1667" b="1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2867" b="1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2867" b="1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3800" b="1">
                <a:solidFill>
                  <a:srgbClr val="0070C0"/>
                </a:solidFill>
                <a:latin typeface="Calibri" pitchFamily="34" charset="0"/>
              </a:rPr>
            </a:br>
            <a:br>
              <a:rPr lang="uk-UA" altLang="uk-UA" sz="3800" b="1">
                <a:solidFill>
                  <a:srgbClr val="0070C0"/>
                </a:solidFill>
                <a:latin typeface="Calibri" pitchFamily="34" charset="0"/>
              </a:rPr>
            </a:br>
            <a:endParaRPr lang="uk-UA" altLang="uk-UA" sz="3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66752" y="785814"/>
            <a:ext cx="11525249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856" tIns="54428" rIns="108856" bIns="54428"/>
          <a:lstStyle>
            <a:lvl1pPr marL="342900" indent="-3349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714"/>
              </a:spcBef>
            </a:pPr>
            <a:r>
              <a:rPr lang="uk-UA" altLang="uk-UA" sz="2867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uk-UA" altLang="uk-UA" sz="28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altLang="uk-UA" sz="28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діяння (дії або бездіяльність) </a:t>
            </a:r>
          </a:p>
          <a:p>
            <a:pPr marL="5292" indent="0" eaLnBrk="1" hangingPunct="1">
              <a:spcBef>
                <a:spcPts val="714"/>
              </a:spcBef>
            </a:pPr>
            <a:r>
              <a:rPr lang="ru-RU" altLang="uk-UA" sz="2867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фізичного, сексуального, психологічного або економічного характеру</a:t>
            </a:r>
            <a:r>
              <a:rPr lang="ru-RU" altLang="uk-UA" sz="28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 eaLnBrk="1" hangingPunct="1">
              <a:spcBef>
                <a:spcPts val="714"/>
              </a:spcBef>
              <a:buFont typeface="Arial" charset="0"/>
              <a:buChar char="•"/>
            </a:pPr>
            <a:r>
              <a:rPr lang="ru-RU" altLang="uk-UA" sz="28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 вчиняються в сім’ї чи в межах місця проживання або між родичами,</a:t>
            </a:r>
          </a:p>
          <a:p>
            <a:pPr algn="just" eaLnBrk="1" hangingPunct="1">
              <a:spcBef>
                <a:spcPts val="714"/>
              </a:spcBef>
              <a:buFont typeface="Arial" charset="0"/>
              <a:buChar char="•"/>
            </a:pPr>
            <a:r>
              <a:rPr lang="ru-RU" altLang="uk-UA" sz="28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або між колишнім чи теперішнім подружжям, </a:t>
            </a:r>
          </a:p>
          <a:p>
            <a:pPr algn="just" eaLnBrk="1" hangingPunct="1">
              <a:spcBef>
                <a:spcPts val="714"/>
              </a:spcBef>
              <a:buFont typeface="Arial" charset="0"/>
              <a:buChar char="•"/>
            </a:pPr>
            <a:r>
              <a:rPr lang="ru-RU" altLang="uk-UA" sz="28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або між іншими особами, які спільно проживають (проживали) однією сім’єю, але не перебувають (не перебували) у родинних відносинах чи у шлюбі між собою, </a:t>
            </a:r>
          </a:p>
          <a:p>
            <a:pPr algn="just" eaLnBrk="1" hangingPunct="1">
              <a:spcBef>
                <a:spcPts val="714"/>
              </a:spcBef>
              <a:buFont typeface="Arial" charset="0"/>
              <a:buChar char="•"/>
            </a:pPr>
            <a:r>
              <a:rPr lang="ru-RU" altLang="uk-UA" sz="2867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незалежно від того, чи проживає (проживала) особа,</a:t>
            </a:r>
            <a:r>
              <a:rPr lang="ru-RU" altLang="uk-UA" sz="28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яка вчинила домашнє насильство, у тому самому місці, що й постраждала особа, </a:t>
            </a:r>
          </a:p>
          <a:p>
            <a:pPr algn="just" eaLnBrk="1" hangingPunct="1">
              <a:spcBef>
                <a:spcPts val="714"/>
              </a:spcBef>
              <a:buFont typeface="Arial" charset="0"/>
              <a:buChar char="•"/>
            </a:pPr>
            <a:r>
              <a:rPr lang="ru-RU" altLang="uk-UA" sz="2867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також погрози вчинення таких діянь</a:t>
            </a:r>
            <a:r>
              <a:rPr lang="ru-RU" altLang="uk-UA" sz="28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spcBef>
                <a:spcPts val="536"/>
              </a:spcBef>
            </a:pPr>
            <a:endParaRPr lang="uk-UA" altLang="uk-UA" sz="1200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spcBef>
                <a:spcPts val="536"/>
              </a:spcBef>
            </a:pPr>
            <a:endParaRPr lang="uk-UA" altLang="uk-UA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8216" y="214290"/>
            <a:ext cx="10572867" cy="694695"/>
          </a:xfrm>
          <a:prstGeom prst="rect">
            <a:avLst/>
          </a:prstGeom>
          <a:noFill/>
        </p:spPr>
        <p:txBody>
          <a:bodyPr lIns="108856" tIns="54428" rIns="108856" bIns="54428">
            <a:spAutoFit/>
          </a:bodyPr>
          <a:lstStyle/>
          <a:p>
            <a:pPr algn="ctr">
              <a:defRPr/>
            </a:pPr>
            <a:r>
              <a:rPr lang="uk-UA" sz="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Домашнє насильство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476252" y="6242050"/>
            <a:ext cx="10382249" cy="59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6" tIns="54428" rIns="108856" bIns="544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uk-UA" sz="193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altLang="uk-UA" sz="193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altLang="uk-UA" sz="193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«Про запобігання та протидію домашньому насильству»</a:t>
            </a:r>
          </a:p>
          <a:p>
            <a:pPr eaLnBrk="1" hangingPunct="1"/>
            <a:endParaRPr lang="uk-UA" altLang="uk-UA" sz="1200" dirty="0"/>
          </a:p>
        </p:txBody>
      </p:sp>
    </p:spTree>
    <p:extLst>
      <p:ext uri="{BB962C8B-B14F-4D97-AF65-F5344CB8AC3E}">
        <p14:creationId xmlns:p14="http://schemas.microsoft.com/office/powerpoint/2010/main" val="1262170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Set of angry people having conflict with wife, husband and chil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48164" r="65256" b="5389"/>
          <a:stretch>
            <a:fillRect/>
          </a:stretch>
        </p:blipFill>
        <p:spPr bwMode="auto">
          <a:xfrm>
            <a:off x="0" y="2132596"/>
            <a:ext cx="3975100" cy="47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333501" y="642939"/>
            <a:ext cx="104013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856" tIns="54428" rIns="108856" bIns="54428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09630" eaLnBrk="1" fontAlgn="base" hangingPunct="1">
              <a:spcBef>
                <a:spcPct val="0"/>
              </a:spcBef>
              <a:spcAft>
                <a:spcPct val="0"/>
              </a:spcAft>
              <a:tabLst>
                <a:tab pos="0" algn="l"/>
                <a:tab pos="298465" algn="l"/>
                <a:tab pos="597989" algn="l"/>
                <a:tab pos="897512" algn="l"/>
                <a:tab pos="1197035" algn="l"/>
                <a:tab pos="1496558" algn="l"/>
                <a:tab pos="1796082" algn="l"/>
                <a:tab pos="2095605" algn="l"/>
                <a:tab pos="2395128" algn="l"/>
                <a:tab pos="2694651" algn="l"/>
                <a:tab pos="2994175" algn="l"/>
                <a:tab pos="3293698" algn="l"/>
                <a:tab pos="3593222" algn="l"/>
                <a:tab pos="3892745" algn="l"/>
                <a:tab pos="4192268" algn="l"/>
                <a:tab pos="4491791" algn="l"/>
                <a:tab pos="4791315" algn="l"/>
                <a:tab pos="5090838" algn="l"/>
                <a:tab pos="5390362" algn="l"/>
                <a:tab pos="5689884" algn="l"/>
                <a:tab pos="5989408" algn="l"/>
              </a:tabLst>
            </a:pPr>
            <a:br>
              <a:rPr lang="uk-UA" altLang="uk-UA" sz="3800" b="1">
                <a:solidFill>
                  <a:srgbClr val="0070C0"/>
                </a:solidFill>
                <a:latin typeface="Calibri" pitchFamily="34" charset="0"/>
              </a:rPr>
            </a:br>
            <a:r>
              <a:rPr lang="uk-UA" altLang="uk-UA" sz="380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uk-UA" altLang="uk-UA" sz="3800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3800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3800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3800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1667" b="1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2867" b="1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2867" b="1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3800" b="1">
                <a:solidFill>
                  <a:srgbClr val="0070C0"/>
                </a:solidFill>
                <a:latin typeface="Calibri" pitchFamily="34" charset="0"/>
              </a:rPr>
            </a:br>
            <a:br>
              <a:rPr lang="uk-UA" altLang="uk-UA" sz="3800" b="1">
                <a:solidFill>
                  <a:srgbClr val="0070C0"/>
                </a:solidFill>
                <a:latin typeface="Calibri" pitchFamily="34" charset="0"/>
              </a:rPr>
            </a:br>
            <a:endParaRPr lang="uk-UA" altLang="uk-UA" sz="3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4095751" y="1285877"/>
            <a:ext cx="7810500" cy="368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856" tIns="54428" rIns="108856" bIns="54428"/>
          <a:lstStyle>
            <a:lvl1pPr marL="342900" indent="-3349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28611" indent="-223320" algn="just" defTabSz="609630" eaLnBrk="1" fontAlgn="base" hangingPunct="1">
              <a:spcBef>
                <a:spcPts val="714"/>
              </a:spcBef>
              <a:spcAft>
                <a:spcPct val="0"/>
              </a:spcAft>
              <a:tabLst>
                <a:tab pos="228611" algn="l"/>
                <a:tab pos="527076" algn="l"/>
                <a:tab pos="826600" algn="l"/>
                <a:tab pos="1126123" algn="l"/>
                <a:tab pos="1425647" algn="l"/>
                <a:tab pos="1725170" algn="l"/>
                <a:tab pos="2024693" algn="l"/>
                <a:tab pos="2324216" algn="l"/>
                <a:tab pos="2623740" algn="l"/>
                <a:tab pos="2923263" algn="l"/>
                <a:tab pos="3222786" algn="l"/>
                <a:tab pos="3522309" algn="l"/>
                <a:tab pos="3821833" algn="l"/>
                <a:tab pos="4121356" algn="l"/>
                <a:tab pos="4420880" algn="l"/>
                <a:tab pos="4720403" algn="l"/>
                <a:tab pos="5019926" algn="l"/>
                <a:tab pos="5319449" algn="l"/>
                <a:tab pos="5618973" algn="l"/>
                <a:tab pos="5918496" algn="l"/>
                <a:tab pos="6218020" algn="l"/>
              </a:tabLst>
            </a:pPr>
            <a:r>
              <a:rPr lang="ru-RU" altLang="uk-UA" sz="2867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Дитина, яка постраждала від домашнього насильства </a:t>
            </a:r>
            <a:r>
              <a:rPr lang="ru-RU" altLang="uk-UA" sz="28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особа, яка не досягла 18 років та зазнала домашнього насильства у будь-якій формі.</a:t>
            </a:r>
          </a:p>
          <a:p>
            <a:pPr marL="228611" indent="-223320" algn="just" defTabSz="609630" eaLnBrk="1" fontAlgn="base" hangingPunct="1">
              <a:spcBef>
                <a:spcPts val="714"/>
              </a:spcBef>
              <a:spcAft>
                <a:spcPct val="0"/>
              </a:spcAft>
              <a:tabLst>
                <a:tab pos="228611" algn="l"/>
                <a:tab pos="527076" algn="l"/>
                <a:tab pos="826600" algn="l"/>
                <a:tab pos="1126123" algn="l"/>
                <a:tab pos="1425647" algn="l"/>
                <a:tab pos="1725170" algn="l"/>
                <a:tab pos="2024693" algn="l"/>
                <a:tab pos="2324216" algn="l"/>
                <a:tab pos="2623740" algn="l"/>
                <a:tab pos="2923263" algn="l"/>
                <a:tab pos="3222786" algn="l"/>
                <a:tab pos="3522309" algn="l"/>
                <a:tab pos="3821833" algn="l"/>
                <a:tab pos="4121356" algn="l"/>
                <a:tab pos="4420880" algn="l"/>
                <a:tab pos="4720403" algn="l"/>
                <a:tab pos="5019926" algn="l"/>
                <a:tab pos="5319449" algn="l"/>
                <a:tab pos="5618973" algn="l"/>
                <a:tab pos="5918496" algn="l"/>
                <a:tab pos="6218020" algn="l"/>
              </a:tabLst>
            </a:pPr>
            <a:r>
              <a:rPr lang="ru-RU" altLang="uk-UA" sz="28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uk-UA" sz="2867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Дитина, яка є свідком ситуації домашнього насильства згідно законодавства є постраждалою</a:t>
            </a:r>
            <a:r>
              <a:rPr lang="en-US" altLang="uk-UA" sz="2867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867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особою</a:t>
            </a:r>
            <a:r>
              <a:rPr lang="ru-RU" altLang="uk-UA" sz="2867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28611" indent="-223320" algn="just" defTabSz="609630" eaLnBrk="1" fontAlgn="base" hangingPunct="1">
              <a:spcBef>
                <a:spcPts val="714"/>
              </a:spcBef>
              <a:spcAft>
                <a:spcPct val="0"/>
              </a:spcAft>
              <a:tabLst>
                <a:tab pos="228611" algn="l"/>
                <a:tab pos="527076" algn="l"/>
                <a:tab pos="826600" algn="l"/>
                <a:tab pos="1126123" algn="l"/>
                <a:tab pos="1425647" algn="l"/>
                <a:tab pos="1725170" algn="l"/>
                <a:tab pos="2024693" algn="l"/>
                <a:tab pos="2324216" algn="l"/>
                <a:tab pos="2623740" algn="l"/>
                <a:tab pos="2923263" algn="l"/>
                <a:tab pos="3222786" algn="l"/>
                <a:tab pos="3522309" algn="l"/>
                <a:tab pos="3821833" algn="l"/>
                <a:tab pos="4121356" algn="l"/>
                <a:tab pos="4420880" algn="l"/>
                <a:tab pos="4720403" algn="l"/>
                <a:tab pos="5019926" algn="l"/>
                <a:tab pos="5319449" algn="l"/>
                <a:tab pos="5618973" algn="l"/>
                <a:tab pos="5918496" algn="l"/>
                <a:tab pos="6218020" algn="l"/>
              </a:tabLst>
            </a:pPr>
            <a:endParaRPr lang="ru-RU" altLang="uk-UA" sz="2867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11" indent="-223320" algn="just" defTabSz="609630" eaLnBrk="1" fontAlgn="base" hangingPunct="1">
              <a:spcBef>
                <a:spcPts val="714"/>
              </a:spcBef>
              <a:spcAft>
                <a:spcPct val="0"/>
              </a:spcAft>
              <a:tabLst>
                <a:tab pos="228611" algn="l"/>
                <a:tab pos="527076" algn="l"/>
                <a:tab pos="826600" algn="l"/>
                <a:tab pos="1126123" algn="l"/>
                <a:tab pos="1425647" algn="l"/>
                <a:tab pos="1725170" algn="l"/>
                <a:tab pos="2024693" algn="l"/>
                <a:tab pos="2324216" algn="l"/>
                <a:tab pos="2623740" algn="l"/>
                <a:tab pos="2923263" algn="l"/>
                <a:tab pos="3222786" algn="l"/>
                <a:tab pos="3522309" algn="l"/>
                <a:tab pos="3821833" algn="l"/>
                <a:tab pos="4121356" algn="l"/>
                <a:tab pos="4420880" algn="l"/>
                <a:tab pos="4720403" algn="l"/>
                <a:tab pos="5019926" algn="l"/>
                <a:tab pos="5319449" algn="l"/>
                <a:tab pos="5618973" algn="l"/>
                <a:tab pos="5918496" algn="l"/>
                <a:tab pos="6218020" algn="l"/>
              </a:tabLst>
            </a:pPr>
            <a:r>
              <a:rPr lang="ru-RU" altLang="uk-UA" sz="2867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Дитина-кривдник</a:t>
            </a:r>
            <a:r>
              <a:rPr lang="ru-RU" altLang="uk-UA" sz="2867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особа, яка не досягла 18 років та вчинила домашнє насильство у будь-якій формі</a:t>
            </a:r>
          </a:p>
          <a:p>
            <a:pPr marL="228611" indent="-223320" algn="just" defTabSz="609630" eaLnBrk="1" fontAlgn="base" hangingPunct="1">
              <a:spcBef>
                <a:spcPts val="833"/>
              </a:spcBef>
              <a:spcAft>
                <a:spcPct val="0"/>
              </a:spcAft>
              <a:tabLst>
                <a:tab pos="228611" algn="l"/>
                <a:tab pos="527076" algn="l"/>
                <a:tab pos="826600" algn="l"/>
                <a:tab pos="1126123" algn="l"/>
                <a:tab pos="1425647" algn="l"/>
                <a:tab pos="1725170" algn="l"/>
                <a:tab pos="2024693" algn="l"/>
                <a:tab pos="2324216" algn="l"/>
                <a:tab pos="2623740" algn="l"/>
                <a:tab pos="2923263" algn="l"/>
                <a:tab pos="3222786" algn="l"/>
                <a:tab pos="3522309" algn="l"/>
                <a:tab pos="3821833" algn="l"/>
                <a:tab pos="4121356" algn="l"/>
                <a:tab pos="4420880" algn="l"/>
                <a:tab pos="4720403" algn="l"/>
                <a:tab pos="5019926" algn="l"/>
                <a:tab pos="5319449" algn="l"/>
                <a:tab pos="5618973" algn="l"/>
                <a:tab pos="5918496" algn="l"/>
                <a:tab pos="6218020" algn="l"/>
              </a:tabLst>
            </a:pPr>
            <a:r>
              <a:rPr lang="ru-RU" altLang="uk-UA" sz="3334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marL="228611" indent="-223320" algn="just" defTabSz="609630" eaLnBrk="1" fontAlgn="base" hangingPunct="1">
              <a:spcBef>
                <a:spcPts val="833"/>
              </a:spcBef>
              <a:spcAft>
                <a:spcPct val="0"/>
              </a:spcAft>
              <a:tabLst>
                <a:tab pos="228611" algn="l"/>
                <a:tab pos="527076" algn="l"/>
                <a:tab pos="826600" algn="l"/>
                <a:tab pos="1126123" algn="l"/>
                <a:tab pos="1425647" algn="l"/>
                <a:tab pos="1725170" algn="l"/>
                <a:tab pos="2024693" algn="l"/>
                <a:tab pos="2324216" algn="l"/>
                <a:tab pos="2623740" algn="l"/>
                <a:tab pos="2923263" algn="l"/>
                <a:tab pos="3222786" algn="l"/>
                <a:tab pos="3522309" algn="l"/>
                <a:tab pos="3821833" algn="l"/>
                <a:tab pos="4121356" algn="l"/>
                <a:tab pos="4420880" algn="l"/>
                <a:tab pos="4720403" algn="l"/>
                <a:tab pos="5019926" algn="l"/>
                <a:tab pos="5319449" algn="l"/>
                <a:tab pos="5618973" algn="l"/>
                <a:tab pos="5918496" algn="l"/>
                <a:tab pos="6218020" algn="l"/>
              </a:tabLst>
            </a:pPr>
            <a:r>
              <a:rPr lang="ru-RU" altLang="uk-UA" sz="3334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marL="228611" indent="-223320" algn="just" defTabSz="609630" eaLnBrk="1" fontAlgn="base" hangingPunct="1">
              <a:spcBef>
                <a:spcPts val="833"/>
              </a:spcBef>
              <a:spcAft>
                <a:spcPct val="0"/>
              </a:spcAft>
              <a:tabLst>
                <a:tab pos="228611" algn="l"/>
                <a:tab pos="527076" algn="l"/>
                <a:tab pos="826600" algn="l"/>
                <a:tab pos="1126123" algn="l"/>
                <a:tab pos="1425647" algn="l"/>
                <a:tab pos="1725170" algn="l"/>
                <a:tab pos="2024693" algn="l"/>
                <a:tab pos="2324216" algn="l"/>
                <a:tab pos="2623740" algn="l"/>
                <a:tab pos="2923263" algn="l"/>
                <a:tab pos="3222786" algn="l"/>
                <a:tab pos="3522309" algn="l"/>
                <a:tab pos="3821833" algn="l"/>
                <a:tab pos="4121356" algn="l"/>
                <a:tab pos="4420880" algn="l"/>
                <a:tab pos="4720403" algn="l"/>
                <a:tab pos="5019926" algn="l"/>
                <a:tab pos="5319449" algn="l"/>
                <a:tab pos="5618973" algn="l"/>
                <a:tab pos="5918496" algn="l"/>
                <a:tab pos="6218020" algn="l"/>
              </a:tabLst>
            </a:pPr>
            <a:endParaRPr lang="ru-RU" altLang="uk-UA" sz="3334" dirty="0">
              <a:solidFill>
                <a:srgbClr val="000000"/>
              </a:solidFill>
              <a:latin typeface="Calibri" pitchFamily="34" charset="0"/>
            </a:endParaRPr>
          </a:p>
          <a:p>
            <a:pPr marL="228611" indent="-223320" defTabSz="609630" eaLnBrk="1" fontAlgn="base" hangingPunct="1">
              <a:spcBef>
                <a:spcPts val="536"/>
              </a:spcBef>
              <a:spcAft>
                <a:spcPct val="0"/>
              </a:spcAft>
              <a:tabLst>
                <a:tab pos="228611" algn="l"/>
                <a:tab pos="527076" algn="l"/>
                <a:tab pos="826600" algn="l"/>
                <a:tab pos="1126123" algn="l"/>
                <a:tab pos="1425647" algn="l"/>
                <a:tab pos="1725170" algn="l"/>
                <a:tab pos="2024693" algn="l"/>
                <a:tab pos="2324216" algn="l"/>
                <a:tab pos="2623740" algn="l"/>
                <a:tab pos="2923263" algn="l"/>
                <a:tab pos="3222786" algn="l"/>
                <a:tab pos="3522309" algn="l"/>
                <a:tab pos="3821833" algn="l"/>
                <a:tab pos="4121356" algn="l"/>
                <a:tab pos="4420880" algn="l"/>
                <a:tab pos="4720403" algn="l"/>
                <a:tab pos="5019926" algn="l"/>
                <a:tab pos="5319449" algn="l"/>
                <a:tab pos="5618973" algn="l"/>
                <a:tab pos="5918496" algn="l"/>
                <a:tab pos="6218020" algn="l"/>
              </a:tabLst>
            </a:pPr>
            <a:endParaRPr lang="uk-UA" altLang="uk-UA" sz="1200" dirty="0">
              <a:solidFill>
                <a:srgbClr val="000000"/>
              </a:solidFill>
              <a:latin typeface="Calibri" pitchFamily="34" charset="0"/>
            </a:endParaRPr>
          </a:p>
          <a:p>
            <a:pPr marL="228611" indent="-223320" algn="just" defTabSz="609630" eaLnBrk="1" fontAlgn="base" hangingPunct="1">
              <a:spcBef>
                <a:spcPts val="536"/>
              </a:spcBef>
              <a:spcAft>
                <a:spcPct val="0"/>
              </a:spcAft>
              <a:tabLst>
                <a:tab pos="228611" algn="l"/>
                <a:tab pos="527076" algn="l"/>
                <a:tab pos="826600" algn="l"/>
                <a:tab pos="1126123" algn="l"/>
                <a:tab pos="1425647" algn="l"/>
                <a:tab pos="1725170" algn="l"/>
                <a:tab pos="2024693" algn="l"/>
                <a:tab pos="2324216" algn="l"/>
                <a:tab pos="2623740" algn="l"/>
                <a:tab pos="2923263" algn="l"/>
                <a:tab pos="3222786" algn="l"/>
                <a:tab pos="3522309" algn="l"/>
                <a:tab pos="3821833" algn="l"/>
                <a:tab pos="4121356" algn="l"/>
                <a:tab pos="4420880" algn="l"/>
                <a:tab pos="4720403" algn="l"/>
                <a:tab pos="5019926" algn="l"/>
                <a:tab pos="5319449" algn="l"/>
                <a:tab pos="5618973" algn="l"/>
                <a:tab pos="5918496" algn="l"/>
                <a:tab pos="6218020" algn="l"/>
              </a:tabLst>
            </a:pPr>
            <a:endParaRPr lang="uk-UA" altLang="uk-UA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6672" y="214290"/>
            <a:ext cx="3889497" cy="1094804"/>
          </a:xfrm>
          <a:prstGeom prst="rect">
            <a:avLst/>
          </a:prstGeom>
          <a:noFill/>
        </p:spPr>
        <p:txBody>
          <a:bodyPr wrap="none" lIns="108856" tIns="54428" rIns="108856" bIns="5442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096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400" b="1" spc="59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Важливо!</a:t>
            </a:r>
          </a:p>
        </p:txBody>
      </p:sp>
    </p:spTree>
    <p:extLst>
      <p:ext uri="{BB962C8B-B14F-4D97-AF65-F5344CB8AC3E}">
        <p14:creationId xmlns:p14="http://schemas.microsoft.com/office/powerpoint/2010/main" val="3119480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333501" y="642939"/>
            <a:ext cx="104013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856" tIns="54428" rIns="108856" bIns="54428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br>
              <a:rPr lang="uk-UA" altLang="uk-UA" sz="3800" b="1">
                <a:solidFill>
                  <a:srgbClr val="0070C0"/>
                </a:solidFill>
                <a:latin typeface="Calibri" pitchFamily="34" charset="0"/>
              </a:rPr>
            </a:br>
            <a:r>
              <a:rPr lang="uk-UA" altLang="uk-UA" sz="380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uk-UA" altLang="uk-UA" sz="3800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3800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3800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3800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1667" b="1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2867" b="1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2867" b="1">
                <a:solidFill>
                  <a:srgbClr val="000000"/>
                </a:solidFill>
                <a:latin typeface="Calibri" pitchFamily="34" charset="0"/>
              </a:rPr>
            </a:br>
            <a:br>
              <a:rPr lang="uk-UA" altLang="uk-UA" sz="3800" b="1">
                <a:solidFill>
                  <a:srgbClr val="0070C0"/>
                </a:solidFill>
                <a:latin typeface="Calibri" pitchFamily="34" charset="0"/>
              </a:rPr>
            </a:br>
            <a:br>
              <a:rPr lang="uk-UA" altLang="uk-UA" sz="3800" b="1">
                <a:solidFill>
                  <a:srgbClr val="0070C0"/>
                </a:solidFill>
                <a:latin typeface="Calibri" pitchFamily="34" charset="0"/>
              </a:rPr>
            </a:br>
            <a:endParaRPr lang="uk-UA" altLang="uk-UA" sz="3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3419" y="364644"/>
            <a:ext cx="10572867" cy="356140"/>
          </a:xfrm>
          <a:prstGeom prst="rect">
            <a:avLst/>
          </a:prstGeom>
          <a:noFill/>
        </p:spPr>
        <p:txBody>
          <a:bodyPr lIns="108856" tIns="54428" rIns="108856" bIns="54428">
            <a:spAutoFit/>
          </a:bodyPr>
          <a:lstStyle/>
          <a:p>
            <a:pPr marL="408232" indent="-398782" algn="ctr">
              <a:spcBef>
                <a:spcPts val="595"/>
              </a:spcBef>
              <a:tabLst>
                <a:tab pos="408232" algn="l"/>
                <a:tab pos="941200" algn="l"/>
                <a:tab pos="1476060" algn="l"/>
                <a:tab pos="2010918" algn="l"/>
                <a:tab pos="2545777" algn="l"/>
                <a:tab pos="3080635" algn="l"/>
                <a:tab pos="3615495" algn="l"/>
                <a:tab pos="4150353" algn="l"/>
                <a:tab pos="4685212" algn="l"/>
                <a:tab pos="5220070" algn="l"/>
                <a:tab pos="5754930" algn="l"/>
                <a:tab pos="6289788" algn="l"/>
                <a:tab pos="6824647" algn="l"/>
                <a:tab pos="7359505" algn="l"/>
                <a:tab pos="7894365" algn="l"/>
                <a:tab pos="8429223" algn="l"/>
                <a:tab pos="8964082" algn="l"/>
                <a:tab pos="9498941" algn="l"/>
                <a:tab pos="10033800" algn="l"/>
                <a:tab pos="10568658" algn="l"/>
                <a:tab pos="11103518" algn="l"/>
              </a:tabLst>
              <a:defRPr/>
            </a:pP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Сфера дії законодавства про запобігання та протидію домашньому насильству: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9751" y="785813"/>
            <a:ext cx="9144000" cy="992340"/>
          </a:xfrm>
          <a:prstGeom prst="rect">
            <a:avLst/>
          </a:prstGeom>
        </p:spPr>
        <p:txBody>
          <a:bodyPr lIns="108856" tIns="54428" rIns="108856" bIns="54428">
            <a:spAutoFit/>
          </a:bodyPr>
          <a:lstStyle/>
          <a:p>
            <a:pPr marL="406342" indent="-398782" algn="ctr">
              <a:spcBef>
                <a:spcPts val="595"/>
              </a:spcBef>
              <a:tabLst>
                <a:tab pos="408232" algn="l"/>
                <a:tab pos="941200" algn="l"/>
                <a:tab pos="1476060" algn="l"/>
                <a:tab pos="2010918" algn="l"/>
                <a:tab pos="2545777" algn="l"/>
                <a:tab pos="3080635" algn="l"/>
                <a:tab pos="3615495" algn="l"/>
                <a:tab pos="4150353" algn="l"/>
                <a:tab pos="4685212" algn="l"/>
                <a:tab pos="5220070" algn="l"/>
                <a:tab pos="5754930" algn="l"/>
                <a:tab pos="6289788" algn="l"/>
                <a:tab pos="6824647" algn="l"/>
                <a:tab pos="7359505" algn="l"/>
                <a:tab pos="7894365" algn="l"/>
                <a:tab pos="8429223" algn="l"/>
                <a:tab pos="8964082" algn="l"/>
                <a:tab pos="9498941" algn="l"/>
                <a:tab pos="10033800" algn="l"/>
                <a:tab pos="10568658" algn="l"/>
                <a:tab pos="11103518" algn="l"/>
              </a:tabLst>
              <a:defRPr/>
            </a:pPr>
            <a:r>
              <a:rPr lang="uk-UA" sz="2867" b="1" dirty="0">
                <a:latin typeface="Times New Roman" pitchFamily="18" charset="0"/>
                <a:ea typeface="Microsoft YaHei" charset="-122"/>
                <a:cs typeface="Times New Roman" pitchFamily="18" charset="0"/>
              </a:rPr>
              <a:t>Ситуації домашнього насильства, коли дитина може бути постраждала </a:t>
            </a:r>
            <a:r>
              <a:rPr lang="uk-UA" sz="2867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як свідок:</a:t>
            </a:r>
            <a:endParaRPr lang="ru-RU" sz="2867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charset="-122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8711" y="1928814"/>
            <a:ext cx="3524251" cy="714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856" tIns="54428" rIns="108856" bIns="54428" anchor="ctr"/>
          <a:lstStyle/>
          <a:p>
            <a:pPr marL="406342" indent="-398782" algn="ctr">
              <a:spcBef>
                <a:spcPts val="595"/>
              </a:spcBef>
              <a:tabLst>
                <a:tab pos="408232" algn="l"/>
                <a:tab pos="941200" algn="l"/>
                <a:tab pos="1476060" algn="l"/>
                <a:tab pos="2010918" algn="l"/>
                <a:tab pos="2545777" algn="l"/>
                <a:tab pos="3080635" algn="l"/>
                <a:tab pos="3615495" algn="l"/>
                <a:tab pos="4150353" algn="l"/>
                <a:tab pos="4685212" algn="l"/>
                <a:tab pos="5220070" algn="l"/>
                <a:tab pos="5754930" algn="l"/>
                <a:tab pos="6289788" algn="l"/>
                <a:tab pos="6824647" algn="l"/>
                <a:tab pos="7359505" algn="l"/>
                <a:tab pos="7894365" algn="l"/>
                <a:tab pos="8429223" algn="l"/>
                <a:tab pos="8964082" algn="l"/>
                <a:tab pos="9498941" algn="l"/>
                <a:tab pos="10033800" algn="l"/>
                <a:tab pos="10568658" algn="l"/>
                <a:tab pos="11103518" algn="l"/>
              </a:tabLst>
              <a:defRPr/>
            </a:pPr>
            <a:r>
              <a:rPr lang="ru-RU" sz="2133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між подружжям;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76752" y="1928814"/>
            <a:ext cx="3524249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856" tIns="54428" rIns="108856" bIns="54428" anchor="ctr"/>
          <a:lstStyle/>
          <a:p>
            <a:pPr algn="ctr">
              <a:defRPr/>
            </a:pPr>
            <a:r>
              <a:rPr lang="ru-RU" sz="1867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між колишнім подружжям;</a:t>
            </a:r>
            <a:endParaRPr lang="uk-UA" sz="18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86752" y="1928814"/>
            <a:ext cx="3524249" cy="714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856" tIns="54428" rIns="108856" bIns="54428" anchor="ctr"/>
          <a:lstStyle/>
          <a:p>
            <a:pPr marL="398782" indent="-389332" algn="ctr">
              <a:spcBef>
                <a:spcPts val="595"/>
              </a:spcBef>
              <a:tabLst>
                <a:tab pos="408232" algn="l"/>
                <a:tab pos="941200" algn="l"/>
                <a:tab pos="1476060" algn="l"/>
                <a:tab pos="2010918" algn="l"/>
                <a:tab pos="2545777" algn="l"/>
                <a:tab pos="3080635" algn="l"/>
                <a:tab pos="3615495" algn="l"/>
                <a:tab pos="4150353" algn="l"/>
                <a:tab pos="4685212" algn="l"/>
                <a:tab pos="5220070" algn="l"/>
                <a:tab pos="5754930" algn="l"/>
                <a:tab pos="6289788" algn="l"/>
                <a:tab pos="6824647" algn="l"/>
                <a:tab pos="7359505" algn="l"/>
                <a:tab pos="7894365" algn="l"/>
                <a:tab pos="8429223" algn="l"/>
                <a:tab pos="8964082" algn="l"/>
                <a:tab pos="9498941" algn="l"/>
                <a:tab pos="10033800" algn="l"/>
                <a:tab pos="10568658" algn="l"/>
                <a:tab pos="11103518" algn="l"/>
              </a:tabLst>
              <a:defRPr/>
            </a:pPr>
            <a:r>
              <a:rPr lang="ru-RU" sz="1867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між нареченими;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" y="2857501"/>
            <a:ext cx="5429251" cy="13573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856" tIns="54428" rIns="108856" bIns="54428" anchor="ctr"/>
          <a:lstStyle/>
          <a:p>
            <a:pPr algn="ctr">
              <a:defRPr/>
            </a:pPr>
            <a:r>
              <a:rPr lang="ru-RU" sz="1867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між особами, які спільно проживають (проживали) однією сім’єю, але не перебувають (не перебували) у шлюбі між собою, їхні батьки;</a:t>
            </a:r>
            <a:endParaRPr lang="uk-UA" sz="18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81752" y="2857501"/>
            <a:ext cx="5429249" cy="13573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856" tIns="54428" rIns="108856" bIns="54428" anchor="ctr"/>
          <a:lstStyle/>
          <a:p>
            <a:pPr marL="398782" indent="-389332" algn="ctr">
              <a:spcBef>
                <a:spcPts val="595"/>
              </a:spcBef>
              <a:tabLst>
                <a:tab pos="408232" algn="l"/>
                <a:tab pos="941200" algn="l"/>
                <a:tab pos="1476060" algn="l"/>
                <a:tab pos="2010918" algn="l"/>
                <a:tab pos="2545777" algn="l"/>
                <a:tab pos="3080635" algn="l"/>
                <a:tab pos="3615495" algn="l"/>
                <a:tab pos="4150353" algn="l"/>
                <a:tab pos="4685212" algn="l"/>
                <a:tab pos="5220070" algn="l"/>
                <a:tab pos="5754930" algn="l"/>
                <a:tab pos="6289788" algn="l"/>
                <a:tab pos="6824647" algn="l"/>
                <a:tab pos="7359505" algn="l"/>
                <a:tab pos="7894365" algn="l"/>
                <a:tab pos="8429223" algn="l"/>
                <a:tab pos="8964082" algn="l"/>
                <a:tab pos="9498941" algn="l"/>
                <a:tab pos="10033800" algn="l"/>
                <a:tab pos="10568658" algn="l"/>
                <a:tab pos="11103518" algn="l"/>
              </a:tabLst>
              <a:defRPr/>
            </a:pPr>
            <a:r>
              <a:rPr lang="ru-RU" sz="1867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між особами, які мають спільну дитину (дітей);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81251" y="4500561"/>
            <a:ext cx="7239000" cy="1714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856" tIns="54428" rIns="108856" bIns="54428" anchor="ctr"/>
          <a:lstStyle/>
          <a:p>
            <a:pPr marL="398782" indent="-389332" algn="ctr">
              <a:spcBef>
                <a:spcPts val="595"/>
              </a:spcBef>
              <a:tabLst>
                <a:tab pos="408232" algn="l"/>
                <a:tab pos="941200" algn="l"/>
                <a:tab pos="1476060" algn="l"/>
                <a:tab pos="2010918" algn="l"/>
                <a:tab pos="2545777" algn="l"/>
                <a:tab pos="3080635" algn="l"/>
                <a:tab pos="3615495" algn="l"/>
                <a:tab pos="4150353" algn="l"/>
                <a:tab pos="4685212" algn="l"/>
                <a:tab pos="5220070" algn="l"/>
                <a:tab pos="5754930" algn="l"/>
                <a:tab pos="6289788" algn="l"/>
                <a:tab pos="6824647" algn="l"/>
                <a:tab pos="7359505" algn="l"/>
                <a:tab pos="7894365" algn="l"/>
                <a:tab pos="8429223" algn="l"/>
                <a:tab pos="8964082" algn="l"/>
                <a:tab pos="9498941" algn="l"/>
                <a:tab pos="10033800" algn="l"/>
                <a:tab pos="10568658" algn="l"/>
                <a:tab pos="11103518" algn="l"/>
              </a:tabLst>
              <a:defRPr/>
            </a:pPr>
            <a:r>
              <a:rPr lang="ru-RU" sz="1867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Дія законодавства про запобігання та протидію домашньому насильству поширюється також на інших родичів, інших осіб, які пов’язані спільним побутом, мають взаємні права та обов’язки, </a:t>
            </a:r>
            <a:r>
              <a:rPr lang="ru-RU" sz="1867" i="1" u="sng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за умови спільного проживання,</a:t>
            </a:r>
          </a:p>
        </p:txBody>
      </p:sp>
    </p:spTree>
    <p:extLst>
      <p:ext uri="{BB962C8B-B14F-4D97-AF65-F5344CB8AC3E}">
        <p14:creationId xmlns:p14="http://schemas.microsoft.com/office/powerpoint/2010/main" val="2438887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069171" y="1206631"/>
            <a:ext cx="109728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8856" tIns="54428" rIns="108856" bIns="54428"/>
          <a:lstStyle/>
          <a:p>
            <a:pPr marL="398782" indent="-389332">
              <a:spcBef>
                <a:spcPts val="595"/>
              </a:spcBef>
              <a:buFont typeface="Arial" charset="0"/>
              <a:buChar char="•"/>
              <a:tabLst>
                <a:tab pos="408232" algn="l"/>
                <a:tab pos="941200" algn="l"/>
                <a:tab pos="1476060" algn="l"/>
                <a:tab pos="2010918" algn="l"/>
                <a:tab pos="2545777" algn="l"/>
                <a:tab pos="3080635" algn="l"/>
                <a:tab pos="3615495" algn="l"/>
                <a:tab pos="4150353" algn="l"/>
                <a:tab pos="4685212" algn="l"/>
                <a:tab pos="5220070" algn="l"/>
                <a:tab pos="5754930" algn="l"/>
                <a:tab pos="6289788" algn="l"/>
                <a:tab pos="6824647" algn="l"/>
                <a:tab pos="7359505" algn="l"/>
                <a:tab pos="7894365" algn="l"/>
                <a:tab pos="8429223" algn="l"/>
                <a:tab pos="8964082" algn="l"/>
                <a:tab pos="9498941" algn="l"/>
                <a:tab pos="10033800" algn="l"/>
                <a:tab pos="10568658" algn="l"/>
                <a:tab pos="11103518" algn="l"/>
              </a:tabLst>
              <a:defRPr/>
            </a:pPr>
            <a:r>
              <a:rPr lang="ru-RU" sz="2133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від матері (батька) до дітей одного з подружжя (колишнього подружжя) та інший з подружжя (колишнього подружжя);</a:t>
            </a:r>
          </a:p>
          <a:p>
            <a:pPr marL="398782" indent="-389332">
              <a:spcBef>
                <a:spcPts val="595"/>
              </a:spcBef>
              <a:buFont typeface="Arial" charset="0"/>
              <a:buChar char="•"/>
              <a:tabLst>
                <a:tab pos="408232" algn="l"/>
                <a:tab pos="941200" algn="l"/>
                <a:tab pos="1476060" algn="l"/>
                <a:tab pos="2010918" algn="l"/>
                <a:tab pos="2545777" algn="l"/>
                <a:tab pos="3080635" algn="l"/>
                <a:tab pos="3615495" algn="l"/>
                <a:tab pos="4150353" algn="l"/>
                <a:tab pos="4685212" algn="l"/>
                <a:tab pos="5220070" algn="l"/>
                <a:tab pos="5754930" algn="l"/>
                <a:tab pos="6289788" algn="l"/>
                <a:tab pos="6824647" algn="l"/>
                <a:tab pos="7359505" algn="l"/>
                <a:tab pos="7894365" algn="l"/>
                <a:tab pos="8429223" algn="l"/>
                <a:tab pos="8964082" algn="l"/>
                <a:tab pos="9498941" algn="l"/>
                <a:tab pos="10033800" algn="l"/>
                <a:tab pos="10568658" algn="l"/>
                <a:tab pos="11103518" algn="l"/>
              </a:tabLst>
              <a:defRPr/>
            </a:pPr>
            <a:r>
              <a:rPr lang="ru-RU" sz="2133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від осіб, які спільно проживають (проживали) однією сім’єю, але не перебувають (не перебували) у шлюбі між собою;</a:t>
            </a:r>
          </a:p>
          <a:p>
            <a:pPr marL="398782" indent="-389332">
              <a:spcBef>
                <a:spcPts val="595"/>
              </a:spcBef>
              <a:buFont typeface="Arial" charset="0"/>
              <a:buChar char="•"/>
              <a:tabLst>
                <a:tab pos="408232" algn="l"/>
                <a:tab pos="941200" algn="l"/>
                <a:tab pos="1476060" algn="l"/>
                <a:tab pos="2010918" algn="l"/>
                <a:tab pos="2545777" algn="l"/>
                <a:tab pos="3080635" algn="l"/>
                <a:tab pos="3615495" algn="l"/>
                <a:tab pos="4150353" algn="l"/>
                <a:tab pos="4685212" algn="l"/>
                <a:tab pos="5220070" algn="l"/>
                <a:tab pos="5754930" algn="l"/>
                <a:tab pos="6289788" algn="l"/>
                <a:tab pos="6824647" algn="l"/>
                <a:tab pos="7359505" algn="l"/>
                <a:tab pos="7894365" algn="l"/>
                <a:tab pos="8429223" algn="l"/>
                <a:tab pos="8964082" algn="l"/>
                <a:tab pos="9498941" algn="l"/>
                <a:tab pos="10033800" algn="l"/>
                <a:tab pos="10568658" algn="l"/>
                <a:tab pos="11103518" algn="l"/>
              </a:tabLst>
              <a:defRPr/>
            </a:pPr>
            <a:r>
              <a:rPr lang="ru-RU" sz="2133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від батьків (мати, батько);</a:t>
            </a:r>
          </a:p>
          <a:p>
            <a:pPr marL="398782" indent="-398782">
              <a:spcBef>
                <a:spcPts val="595"/>
              </a:spcBef>
              <a:buFont typeface="Arial" charset="0"/>
              <a:buChar char="•"/>
              <a:tabLst>
                <a:tab pos="398782" algn="l"/>
                <a:tab pos="931751" algn="l"/>
                <a:tab pos="1466609" algn="l"/>
                <a:tab pos="2001469" algn="l"/>
                <a:tab pos="2536327" algn="l"/>
                <a:tab pos="3071186" algn="l"/>
                <a:tab pos="3606044" algn="l"/>
                <a:tab pos="4140904" algn="l"/>
                <a:tab pos="4675762" algn="l"/>
                <a:tab pos="5210621" algn="l"/>
                <a:tab pos="5745479" algn="l"/>
                <a:tab pos="6280339" algn="l"/>
                <a:tab pos="6815197" algn="l"/>
                <a:tab pos="7350056" algn="l"/>
                <a:tab pos="7884914" algn="l"/>
                <a:tab pos="8419774" algn="l"/>
                <a:tab pos="8954632" algn="l"/>
                <a:tab pos="9489491" algn="l"/>
                <a:tab pos="10024350" algn="l"/>
                <a:tab pos="10559209" algn="l"/>
                <a:tab pos="11094067" algn="l"/>
              </a:tabLst>
              <a:defRPr/>
            </a:pPr>
            <a:r>
              <a:rPr lang="ru-RU" sz="2133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від діда (баби);</a:t>
            </a:r>
          </a:p>
          <a:p>
            <a:pPr marL="398782" indent="-398782">
              <a:spcBef>
                <a:spcPts val="595"/>
              </a:spcBef>
              <a:buFont typeface="Arial" charset="0"/>
              <a:buChar char="•"/>
              <a:tabLst>
                <a:tab pos="398782" algn="l"/>
                <a:tab pos="931751" algn="l"/>
                <a:tab pos="1466609" algn="l"/>
                <a:tab pos="2001469" algn="l"/>
                <a:tab pos="2536327" algn="l"/>
                <a:tab pos="3071186" algn="l"/>
                <a:tab pos="3606044" algn="l"/>
                <a:tab pos="4140904" algn="l"/>
                <a:tab pos="4675762" algn="l"/>
                <a:tab pos="5210621" algn="l"/>
                <a:tab pos="5745479" algn="l"/>
                <a:tab pos="6280339" algn="l"/>
                <a:tab pos="6815197" algn="l"/>
                <a:tab pos="7350056" algn="l"/>
                <a:tab pos="7884914" algn="l"/>
                <a:tab pos="8419774" algn="l"/>
                <a:tab pos="8954632" algn="l"/>
                <a:tab pos="9489491" algn="l"/>
                <a:tab pos="10024350" algn="l"/>
                <a:tab pos="10559209" algn="l"/>
                <a:tab pos="11094067" algn="l"/>
              </a:tabLst>
              <a:defRPr/>
            </a:pPr>
            <a:r>
              <a:rPr lang="ru-RU" sz="2133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від прадіда (прабаби);</a:t>
            </a:r>
          </a:p>
          <a:p>
            <a:pPr marL="398782" indent="-398782">
              <a:spcBef>
                <a:spcPts val="595"/>
              </a:spcBef>
              <a:buFont typeface="Arial" charset="0"/>
              <a:buChar char="•"/>
              <a:tabLst>
                <a:tab pos="398782" algn="l"/>
                <a:tab pos="931751" algn="l"/>
                <a:tab pos="1466609" algn="l"/>
                <a:tab pos="2001469" algn="l"/>
                <a:tab pos="2536327" algn="l"/>
                <a:tab pos="3071186" algn="l"/>
                <a:tab pos="3606044" algn="l"/>
                <a:tab pos="4140904" algn="l"/>
                <a:tab pos="4675762" algn="l"/>
                <a:tab pos="5210621" algn="l"/>
                <a:tab pos="5745479" algn="l"/>
                <a:tab pos="6280339" algn="l"/>
                <a:tab pos="6815197" algn="l"/>
                <a:tab pos="7350056" algn="l"/>
                <a:tab pos="7884914" algn="l"/>
                <a:tab pos="8419774" algn="l"/>
                <a:tab pos="8954632" algn="l"/>
                <a:tab pos="9489491" algn="l"/>
                <a:tab pos="10024350" algn="l"/>
                <a:tab pos="10559209" algn="l"/>
                <a:tab pos="11094067" algn="l"/>
              </a:tabLst>
              <a:defRPr/>
            </a:pPr>
            <a:r>
              <a:rPr lang="ru-RU" sz="2133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від вітчима (мачухи);</a:t>
            </a:r>
          </a:p>
          <a:p>
            <a:pPr marL="398782" indent="-398782">
              <a:spcBef>
                <a:spcPts val="595"/>
              </a:spcBef>
              <a:buFont typeface="Arial" charset="0"/>
              <a:buChar char="•"/>
              <a:tabLst>
                <a:tab pos="398782" algn="l"/>
                <a:tab pos="931751" algn="l"/>
                <a:tab pos="1466609" algn="l"/>
                <a:tab pos="2001469" algn="l"/>
                <a:tab pos="2536327" algn="l"/>
                <a:tab pos="3071186" algn="l"/>
                <a:tab pos="3606044" algn="l"/>
                <a:tab pos="4140904" algn="l"/>
                <a:tab pos="4675762" algn="l"/>
                <a:tab pos="5210621" algn="l"/>
                <a:tab pos="5745479" algn="l"/>
                <a:tab pos="6280339" algn="l"/>
                <a:tab pos="6815197" algn="l"/>
                <a:tab pos="7350056" algn="l"/>
                <a:tab pos="7884914" algn="l"/>
                <a:tab pos="8419774" algn="l"/>
                <a:tab pos="8954632" algn="l"/>
                <a:tab pos="9489491" algn="l"/>
                <a:tab pos="10024350" algn="l"/>
                <a:tab pos="10559209" algn="l"/>
                <a:tab pos="11094067" algn="l"/>
              </a:tabLst>
              <a:defRPr/>
            </a:pPr>
            <a:r>
              <a:rPr lang="ru-RU" sz="2133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між рідними братами і сестрами; </a:t>
            </a:r>
          </a:p>
          <a:p>
            <a:pPr marL="398782" indent="-398782">
              <a:spcBef>
                <a:spcPts val="595"/>
              </a:spcBef>
              <a:buFont typeface="Arial" charset="0"/>
              <a:buChar char="•"/>
              <a:tabLst>
                <a:tab pos="398782" algn="l"/>
                <a:tab pos="931751" algn="l"/>
                <a:tab pos="1466609" algn="l"/>
                <a:tab pos="2001469" algn="l"/>
                <a:tab pos="2536327" algn="l"/>
                <a:tab pos="3071186" algn="l"/>
                <a:tab pos="3606044" algn="l"/>
                <a:tab pos="4140904" algn="l"/>
                <a:tab pos="4675762" algn="l"/>
                <a:tab pos="5210621" algn="l"/>
                <a:tab pos="5745479" algn="l"/>
                <a:tab pos="6280339" algn="l"/>
                <a:tab pos="6815197" algn="l"/>
                <a:tab pos="7350056" algn="l"/>
                <a:tab pos="7884914" algn="l"/>
                <a:tab pos="8419774" algn="l"/>
                <a:tab pos="8954632" algn="l"/>
                <a:tab pos="9489491" algn="l"/>
                <a:tab pos="10024350" algn="l"/>
                <a:tab pos="10559209" algn="l"/>
                <a:tab pos="11094067" algn="l"/>
              </a:tabLst>
              <a:defRPr/>
            </a:pPr>
            <a:r>
              <a:rPr lang="ru-RU" sz="2133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між двоюрідними братами і сестрами</a:t>
            </a:r>
          </a:p>
          <a:p>
            <a:pPr marL="398782" indent="-398782">
              <a:spcBef>
                <a:spcPts val="595"/>
              </a:spcBef>
              <a:buFont typeface="Arial" charset="0"/>
              <a:buChar char="•"/>
              <a:tabLst>
                <a:tab pos="398782" algn="l"/>
                <a:tab pos="931751" algn="l"/>
                <a:tab pos="1466609" algn="l"/>
                <a:tab pos="2001469" algn="l"/>
                <a:tab pos="2536327" algn="l"/>
                <a:tab pos="3071186" algn="l"/>
                <a:tab pos="3606044" algn="l"/>
                <a:tab pos="4140904" algn="l"/>
                <a:tab pos="4675762" algn="l"/>
                <a:tab pos="5210621" algn="l"/>
                <a:tab pos="5745479" algn="l"/>
                <a:tab pos="6280339" algn="l"/>
                <a:tab pos="6815197" algn="l"/>
                <a:tab pos="7350056" algn="l"/>
                <a:tab pos="7884914" algn="l"/>
                <a:tab pos="8419774" algn="l"/>
                <a:tab pos="8954632" algn="l"/>
                <a:tab pos="9489491" algn="l"/>
                <a:tab pos="10024350" algn="l"/>
                <a:tab pos="10559209" algn="l"/>
                <a:tab pos="11094067" algn="l"/>
              </a:tabLst>
              <a:defRPr/>
            </a:pPr>
            <a:r>
              <a:rPr lang="ru-RU" sz="2133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від інших родичів: дядько (тітка), двоюрідний дід (баба);</a:t>
            </a:r>
          </a:p>
          <a:p>
            <a:pPr marL="398782" indent="-398782">
              <a:spcBef>
                <a:spcPts val="595"/>
              </a:spcBef>
              <a:buFont typeface="Arial" charset="0"/>
              <a:buChar char="•"/>
              <a:tabLst>
                <a:tab pos="398782" algn="l"/>
                <a:tab pos="931751" algn="l"/>
                <a:tab pos="1466609" algn="l"/>
                <a:tab pos="2001469" algn="l"/>
                <a:tab pos="2536327" algn="l"/>
                <a:tab pos="3071186" algn="l"/>
                <a:tab pos="3606044" algn="l"/>
                <a:tab pos="4140904" algn="l"/>
                <a:tab pos="4675762" algn="l"/>
                <a:tab pos="5210621" algn="l"/>
                <a:tab pos="5745479" algn="l"/>
                <a:tab pos="6280339" algn="l"/>
                <a:tab pos="6815197" algn="l"/>
                <a:tab pos="7350056" algn="l"/>
                <a:tab pos="7884914" algn="l"/>
                <a:tab pos="8419774" algn="l"/>
                <a:tab pos="8954632" algn="l"/>
                <a:tab pos="9489491" algn="l"/>
                <a:tab pos="10024350" algn="l"/>
                <a:tab pos="10559209" algn="l"/>
                <a:tab pos="11094067" algn="l"/>
              </a:tabLst>
              <a:defRPr/>
            </a:pPr>
            <a:r>
              <a:rPr lang="ru-RU" sz="2133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від опікунів, піклувальників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;</a:t>
            </a:r>
          </a:p>
          <a:p>
            <a:pPr marL="398782" indent="-398782">
              <a:spcBef>
                <a:spcPts val="595"/>
              </a:spcBef>
              <a:buFont typeface="Arial" charset="0"/>
              <a:buChar char="•"/>
              <a:tabLst>
                <a:tab pos="398782" algn="l"/>
                <a:tab pos="931751" algn="l"/>
                <a:tab pos="1466609" algn="l"/>
                <a:tab pos="2001469" algn="l"/>
                <a:tab pos="2536327" algn="l"/>
                <a:tab pos="3071186" algn="l"/>
                <a:tab pos="3606044" algn="l"/>
                <a:tab pos="4140904" algn="l"/>
                <a:tab pos="4675762" algn="l"/>
                <a:tab pos="5210621" algn="l"/>
                <a:tab pos="5745479" algn="l"/>
                <a:tab pos="6280339" algn="l"/>
                <a:tab pos="6815197" algn="l"/>
                <a:tab pos="7350056" algn="l"/>
                <a:tab pos="7884914" algn="l"/>
                <a:tab pos="8419774" algn="l"/>
                <a:tab pos="8954632" algn="l"/>
                <a:tab pos="9489491" algn="l"/>
                <a:tab pos="10024350" algn="l"/>
                <a:tab pos="10559209" algn="l"/>
                <a:tab pos="11094067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від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прийомних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батьків, батьків-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вихователів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патронатних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вихователів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38216" y="214291"/>
            <a:ext cx="10572867" cy="992340"/>
          </a:xfrm>
          <a:prstGeom prst="rect">
            <a:avLst/>
          </a:prstGeom>
          <a:noFill/>
        </p:spPr>
        <p:txBody>
          <a:bodyPr lIns="108856" tIns="54428" rIns="108856" bIns="54428">
            <a:spAutoFit/>
          </a:bodyPr>
          <a:lstStyle/>
          <a:p>
            <a:pPr marL="398782" indent="-389332" algn="ctr">
              <a:spcBef>
                <a:spcPts val="595"/>
              </a:spcBef>
              <a:tabLst>
                <a:tab pos="408232" algn="l"/>
                <a:tab pos="941200" algn="l"/>
                <a:tab pos="1476060" algn="l"/>
                <a:tab pos="2010918" algn="l"/>
                <a:tab pos="2545777" algn="l"/>
                <a:tab pos="3080635" algn="l"/>
                <a:tab pos="3615495" algn="l"/>
                <a:tab pos="4150353" algn="l"/>
                <a:tab pos="4685212" algn="l"/>
                <a:tab pos="5220070" algn="l"/>
                <a:tab pos="5754930" algn="l"/>
                <a:tab pos="6289788" algn="l"/>
                <a:tab pos="6824647" algn="l"/>
                <a:tab pos="7359505" algn="l"/>
                <a:tab pos="7894365" algn="l"/>
                <a:tab pos="8429223" algn="l"/>
                <a:tab pos="8964082" algn="l"/>
                <a:tab pos="9498941" algn="l"/>
                <a:tab pos="10033800" algn="l"/>
                <a:tab pos="10568658" algn="l"/>
                <a:tab pos="11103518" algn="l"/>
              </a:tabLst>
              <a:defRPr/>
            </a:pPr>
            <a:r>
              <a:rPr lang="uk-UA" sz="2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2" charset="0"/>
                <a:ea typeface="Microsoft YaHei" charset="-122"/>
              </a:rPr>
              <a:t>Ситуації домашнього насильства, коли підліток або дитина може бути постраждала </a:t>
            </a:r>
            <a:r>
              <a:rPr lang="uk-UA" sz="2867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2" charset="0"/>
                <a:ea typeface="Microsoft YaHei" charset="-122"/>
              </a:rPr>
              <a:t>внаслідок прямих дій до неї</a:t>
            </a:r>
            <a:r>
              <a:rPr lang="uk-UA" sz="2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2" charset="0"/>
                <a:ea typeface="Microsoft YaHei" charset="-122"/>
              </a:rPr>
              <a:t>:</a:t>
            </a:r>
            <a:endParaRPr lang="ru-RU" sz="2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2" charset="0"/>
              <a:ea typeface="Microsoft YaHei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171" y="6046512"/>
            <a:ext cx="10109199" cy="785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856" tIns="54428" rIns="108856" bIns="54428" anchor="ctr"/>
          <a:lstStyle/>
          <a:p>
            <a:pPr marL="398782" indent="-398782" algn="ctr">
              <a:spcBef>
                <a:spcPts val="595"/>
              </a:spcBef>
              <a:tabLst>
                <a:tab pos="398782" algn="l"/>
                <a:tab pos="931751" algn="l"/>
                <a:tab pos="1466609" algn="l"/>
                <a:tab pos="2001469" algn="l"/>
                <a:tab pos="2536327" algn="l"/>
                <a:tab pos="3071186" algn="l"/>
                <a:tab pos="3606044" algn="l"/>
                <a:tab pos="4140904" algn="l"/>
                <a:tab pos="4675762" algn="l"/>
                <a:tab pos="5210621" algn="l"/>
                <a:tab pos="5745479" algn="l"/>
                <a:tab pos="6280339" algn="l"/>
                <a:tab pos="6815197" algn="l"/>
                <a:tab pos="7350056" algn="l"/>
                <a:tab pos="7884914" algn="l"/>
                <a:tab pos="8419774" algn="l"/>
                <a:tab pos="8954632" algn="l"/>
                <a:tab pos="9489491" algn="l"/>
                <a:tab pos="10024350" algn="l"/>
                <a:tab pos="10559209" algn="l"/>
                <a:tab pos="11094067" algn="l"/>
              </a:tabLst>
              <a:defRPr/>
            </a:pPr>
            <a:r>
              <a:rPr lang="uk-UA" sz="1867" b="1" dirty="0">
                <a:solidFill>
                  <a:srgbClr val="FF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До уваги! </a:t>
            </a:r>
            <a:r>
              <a:rPr lang="uk-UA" sz="1867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Діти так само можуть скоювати домашнє насильство  до вищеперелічених осіб. </a:t>
            </a:r>
          </a:p>
          <a:p>
            <a:pPr marL="398782" indent="-398782" algn="ctr">
              <a:spcBef>
                <a:spcPts val="595"/>
              </a:spcBef>
              <a:tabLst>
                <a:tab pos="398782" algn="l"/>
                <a:tab pos="931751" algn="l"/>
                <a:tab pos="1466609" algn="l"/>
                <a:tab pos="2001469" algn="l"/>
                <a:tab pos="2536327" algn="l"/>
                <a:tab pos="3071186" algn="l"/>
                <a:tab pos="3606044" algn="l"/>
                <a:tab pos="4140904" algn="l"/>
                <a:tab pos="4675762" algn="l"/>
                <a:tab pos="5210621" algn="l"/>
                <a:tab pos="5745479" algn="l"/>
                <a:tab pos="6280339" algn="l"/>
                <a:tab pos="6815197" algn="l"/>
                <a:tab pos="7350056" algn="l"/>
                <a:tab pos="7884914" algn="l"/>
                <a:tab pos="8419774" algn="l"/>
                <a:tab pos="8954632" algn="l"/>
                <a:tab pos="9489491" algn="l"/>
                <a:tab pos="10024350" algn="l"/>
                <a:tab pos="10559209" algn="l"/>
                <a:tab pos="11094067" algn="l"/>
              </a:tabLst>
              <a:defRPr/>
            </a:pPr>
            <a:r>
              <a:rPr lang="uk-UA" sz="1867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Тоді це – </a:t>
            </a:r>
            <a:r>
              <a:rPr lang="uk-UA" sz="1867" b="1" dirty="0">
                <a:solidFill>
                  <a:srgbClr val="FF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дитина-кривдник(-ця)</a:t>
            </a:r>
            <a:endParaRPr lang="ru-RU" sz="1867" b="1" dirty="0">
              <a:solidFill>
                <a:srgbClr val="FF0000"/>
              </a:solidFill>
              <a:latin typeface="Times New Roman" pitchFamily="18" charset="0"/>
              <a:ea typeface="Microsoft YaHei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19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8066" y="617102"/>
            <a:ext cx="9493237" cy="4262705"/>
          </a:xfrm>
        </p:spPr>
        <p:txBody>
          <a:bodyPr/>
          <a:lstStyle/>
          <a:p>
            <a:r>
              <a:rPr lang="uk-UA" sz="4000" dirty="0">
                <a:solidFill>
                  <a:srgbClr val="FF0000"/>
                </a:solidFill>
                <a:latin typeface="Times New Roman"/>
                <a:ea typeface="Times New Roman"/>
              </a:rPr>
              <a:t>Насильство </a:t>
            </a:r>
            <a:r>
              <a:rPr lang="uk-UA" sz="4000" dirty="0">
                <a:solidFill>
                  <a:schemeClr val="tx1"/>
                </a:solidFill>
                <a:latin typeface="Times New Roman"/>
                <a:ea typeface="Times New Roman"/>
              </a:rPr>
              <a:t>– це дії, спрямовані проти волі людини</a:t>
            </a:r>
            <a:br>
              <a:rPr lang="uk-UA" sz="4000" dirty="0">
                <a:latin typeface="Times New Roman"/>
                <a:ea typeface="Times New Roman"/>
              </a:rPr>
            </a:br>
            <a:br>
              <a:rPr lang="uk-UA" sz="4000" dirty="0">
                <a:latin typeface="Times New Roman"/>
                <a:ea typeface="Times New Roman"/>
              </a:rPr>
            </a:br>
            <a:r>
              <a:rPr lang="uk-UA" sz="4000" dirty="0">
                <a:latin typeface="Times New Roman"/>
                <a:ea typeface="Times New Roman"/>
              </a:rPr>
              <a:t> Але в ситуації насильства щодо дитини згода та воля дитини не є виправданням насильства.</a:t>
            </a:r>
            <a:br>
              <a:rPr lang="ru-RU" sz="2933" dirty="0">
                <a:latin typeface="Calibri"/>
                <a:ea typeface="Calibri"/>
              </a:rPr>
            </a:b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723049-A54A-5B60-5557-C591DD69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751" y="4006516"/>
            <a:ext cx="5037912" cy="23427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31DDB5-90B4-3F9C-E68E-6E7D26672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32863"/>
            <a:ext cx="11984122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92483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а">
  <a:themeElements>
    <a:clrScheme name="Основ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Основ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2B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105</TotalTime>
  <Words>1213</Words>
  <Application>Microsoft Office PowerPoint</Application>
  <PresentationFormat>Широкоэкранный</PresentationFormat>
  <Paragraphs>97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Trebuchet MS</vt:lpstr>
      <vt:lpstr>Wingdings</vt:lpstr>
      <vt:lpstr>Основа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Насильство – це дії, спрямовані проти волі людини   Але в ситуації насильства щодо дитини згода та воля дитини не є виправданням насильства.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Національна  «гаряча лінія» з попередження домашнього насильства, торгівлі людьми та ґендерної дискримінації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ЦПТО 4</dc:creator>
  <cp:lastModifiedBy>Номе</cp:lastModifiedBy>
  <cp:revision>12</cp:revision>
  <dcterms:created xsi:type="dcterms:W3CDTF">2024-11-28T09:07:22Z</dcterms:created>
  <dcterms:modified xsi:type="dcterms:W3CDTF">2024-12-17T08:38:32Z</dcterms:modified>
</cp:coreProperties>
</file>