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282" r:id="rId4"/>
    <p:sldId id="340" r:id="rId5"/>
    <p:sldId id="3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4" r:id="rId16"/>
    <p:sldId id="279" r:id="rId17"/>
    <p:sldId id="278" r:id="rId18"/>
    <p:sldId id="275" r:id="rId19"/>
    <p:sldId id="277" r:id="rId20"/>
    <p:sldId id="276" r:id="rId21"/>
    <p:sldId id="280" r:id="rId22"/>
    <p:sldId id="361" r:id="rId23"/>
    <p:sldId id="362" r:id="rId24"/>
    <p:sldId id="363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3300"/>
    <a:srgbClr val="66FF33"/>
    <a:srgbClr val="FF0066"/>
    <a:srgbClr val="33CC33"/>
    <a:srgbClr val="9933FF"/>
    <a:srgbClr val="6600CC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8" autoAdjust="0"/>
    <p:restoredTop sz="94660"/>
  </p:normalViewPr>
  <p:slideViewPr>
    <p:cSldViewPr>
      <p:cViewPr varScale="1">
        <p:scale>
          <a:sx n="101" d="100"/>
          <a:sy n="101" d="100"/>
        </p:scale>
        <p:origin x="9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5222-A369-445D-9A1C-538AD18E0141}" type="datetimeFigureOut">
              <a:rPr lang="ru-UA" smtClean="0"/>
              <a:t>09.11.2024</a:t>
            </a:fld>
            <a:endParaRPr lang="ru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C1481-1634-4C94-A73F-CA48A344BD41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700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C1481-1634-4C94-A73F-CA48A344BD41}" type="slidenum">
              <a:rPr lang="ru-UA" smtClean="0"/>
              <a:t>10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5924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vidka.info/botchecke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4077073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br>
              <a:rPr lang="ru-RU" sz="5400" b="1" dirty="0">
                <a:solidFill>
                  <a:srgbClr val="FF0000"/>
                </a:solidFill>
              </a:rPr>
            </a:b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Фільтруй інформацію</a:t>
            </a:r>
            <a:br>
              <a:rPr lang="ru-RU" sz="4800" b="1" dirty="0">
                <a:solidFill>
                  <a:srgbClr val="FFFF00"/>
                </a:solidFill>
              </a:rPr>
            </a:br>
            <a:r>
              <a:rPr lang="ru-RU" sz="4800" b="1" dirty="0">
                <a:solidFill>
                  <a:srgbClr val="FFFF00"/>
                </a:solidFill>
              </a:rPr>
              <a:t>Боти. Тролі. Пропаганда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C66DBE-7DFA-E395-026C-3761933C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7" y="43725"/>
            <a:ext cx="3532465" cy="20171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2C55B2-3478-B39A-F1CD-A27C09A49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42" y="4077072"/>
            <a:ext cx="1856978" cy="24324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20A8D4-FF35-2A73-0CF8-21D889A4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696" y="4491657"/>
            <a:ext cx="2520280" cy="236634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1A1660-6274-4651-7B2E-4A491DFED165}"/>
              </a:ext>
            </a:extLst>
          </p:cNvPr>
          <p:cNvSpPr/>
          <p:nvPr/>
        </p:nvSpPr>
        <p:spPr>
          <a:xfrm>
            <a:off x="5261170" y="5674828"/>
            <a:ext cx="36962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Психологічна служба </a:t>
            </a:r>
          </a:p>
          <a:p>
            <a:pPr algn="ctr"/>
            <a:r>
              <a:rPr lang="ru-RU" sz="2800" b="1" i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92D050"/>
                </a:solidFill>
              </a:rPr>
              <a:t>ДПТНЗ «РЦПОРГКГТД»</a:t>
            </a:r>
            <a:endParaRPr lang="ru-RU" sz="2800" b="1" i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4CC454-EBE0-9EAE-63DA-369014685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890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0B9958-EAA8-E1C4-7668-76E7D0F15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860238"/>
            <a:ext cx="6984776" cy="58091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8DEEA7-565A-5B4B-534A-F520E556B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5" y="188641"/>
            <a:ext cx="212437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1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8A719D-6165-6E96-7F48-9B1F0E584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05"/>
          <a:stretch/>
        </p:blipFill>
        <p:spPr>
          <a:xfrm>
            <a:off x="277180" y="260648"/>
            <a:ext cx="8589639" cy="42056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63FB1E-CC06-856F-72AE-BDB98EDE5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803" y="5332174"/>
            <a:ext cx="3528392" cy="15258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1F6AD9-6DBA-F7C9-773F-2AECE5C6F4FA}"/>
              </a:ext>
            </a:extLst>
          </p:cNvPr>
          <p:cNvSpPr txBox="1"/>
          <p:nvPr/>
        </p:nvSpPr>
        <p:spPr>
          <a:xfrm>
            <a:off x="1763688" y="4466329"/>
            <a:ext cx="60486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4"/>
              </a:rPr>
              <a:t>https://dovidka.info/botchecker/</a:t>
            </a:r>
            <a:endParaRPr lang="uk-UA" sz="3200" dirty="0"/>
          </a:p>
          <a:p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96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876450-86E9-D15C-7424-9CAE0F51F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24068"/>
            <a:ext cx="8229600" cy="522115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AB3F66-B827-ACF7-A277-03CB70493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295898"/>
            <a:ext cx="1944216" cy="23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64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055621-7F6D-1671-26A6-4562AE1B3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332656"/>
            <a:ext cx="7704856" cy="6048672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DD7717-320F-C647-8B71-71E2DCBD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463" y="3933056"/>
            <a:ext cx="2259921" cy="27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7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A659F8-1B76-81D0-85E4-8EC65F52A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332656"/>
            <a:ext cx="7848872" cy="5472608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5B169B-5EFB-245E-1FF2-2D5010CF5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316672"/>
            <a:ext cx="3220404" cy="25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4B8624-FD15-30D7-C8EE-5ED6CFF59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096" y="412793"/>
            <a:ext cx="6004095" cy="603241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791461-103F-426A-0505-E3A7628CC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784" y="4797151"/>
            <a:ext cx="3515216" cy="16480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D6C97E-167A-D820-2DA0-55D017553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82" y="2276872"/>
            <a:ext cx="266418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6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7D153-76E7-24A2-799B-483E57C4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49" y="289670"/>
            <a:ext cx="2890664" cy="1143000"/>
          </a:xfrm>
        </p:spPr>
        <p:txBody>
          <a:bodyPr/>
          <a:lstStyle/>
          <a:p>
            <a:r>
              <a:rPr lang="uk-UA" b="1" dirty="0">
                <a:solidFill>
                  <a:srgbClr val="00B050"/>
                </a:solidFill>
              </a:rPr>
              <a:t>ТРОЛІ</a:t>
            </a:r>
            <a:endParaRPr lang="ru-UA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68E1CF-01F3-A674-10E5-396B273F1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19"/>
          <a:stretch/>
        </p:blipFill>
        <p:spPr>
          <a:xfrm>
            <a:off x="38667" y="1844824"/>
            <a:ext cx="4131028" cy="4032448"/>
          </a:xfrm>
          <a:prstGeom prst="rect">
            <a:avLst/>
          </a:prstGeom>
        </p:spPr>
      </p:pic>
      <p:pic>
        <p:nvPicPr>
          <p:cNvPr id="1026" name="Picture 2" descr="64 255 рез. по запросу «Тролль» — изображения, стоковые фотографии,  трехмерные объекты и векторная графика | Shutterstock">
            <a:extLst>
              <a:ext uri="{FF2B5EF4-FFF2-40B4-BE49-F238E27FC236}">
                <a16:creationId xmlns:a16="http://schemas.microsoft.com/office/drawing/2014/main" id="{3697FE0B-6280-D675-3A5C-4E3A5C748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6"/>
          <a:stretch/>
        </p:blipFill>
        <p:spPr bwMode="auto">
          <a:xfrm>
            <a:off x="4283968" y="4214181"/>
            <a:ext cx="3840254" cy="241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1F0BDF-CC0A-E62B-A5D8-C291775E3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04664"/>
            <a:ext cx="4131028" cy="37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58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68B17D-4ABF-E39F-17F0-E5A9C28DE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179" y="401474"/>
            <a:ext cx="6280285" cy="605505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388727-3139-A0A8-0F6E-5F1D0392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" y="4365104"/>
            <a:ext cx="2359356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52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3E8E5B-8D6F-3A44-6C79-CA28D05C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2" y="801069"/>
            <a:ext cx="4475088" cy="33513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B0E4F7-74FA-9BC7-32D1-D7C1D2274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728" y="3075326"/>
            <a:ext cx="4573360" cy="33513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6E106B-A5A9-A93A-998F-D7D90DD4A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64" y="4182762"/>
            <a:ext cx="2657116" cy="26518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6200F8-F5CA-910D-AE75-902B9EC80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234" y="431367"/>
            <a:ext cx="2188601" cy="228808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79C2B6-0A9C-A140-D72D-7FEB9EA856F5}"/>
              </a:ext>
            </a:extLst>
          </p:cNvPr>
          <p:cNvSpPr/>
          <p:nvPr/>
        </p:nvSpPr>
        <p:spPr>
          <a:xfrm>
            <a:off x="436567" y="216668"/>
            <a:ext cx="3453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 годуй тролів!</a:t>
            </a:r>
          </a:p>
        </p:txBody>
      </p:sp>
    </p:spTree>
    <p:extLst>
      <p:ext uri="{BB962C8B-B14F-4D97-AF65-F5344CB8AC3E}">
        <p14:creationId xmlns:p14="http://schemas.microsoft.com/office/powerpoint/2010/main" val="124712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4F099-A973-95E6-FDEC-3A358CBF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65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Що таке медіаграмотність?</a:t>
            </a:r>
            <a:endParaRPr lang="ru-UA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F71681-27E5-5DE9-6073-A0ED699D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351" y="3212976"/>
            <a:ext cx="3310648" cy="3447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5A3AD2-56DF-860E-0A48-86CA4B250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070" y="2381939"/>
            <a:ext cx="3183859" cy="3774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B68B81-1613-7BCD-E904-D04912DA9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8938"/>
            <a:ext cx="3416164" cy="37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19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FDEE408E-2B8D-BA8F-39B1-D9B7C7167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Як діє ворожа пропаганда в інформаційній війні</a:t>
            </a:r>
            <a:endParaRPr lang="ru-UA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055BEC-3F48-CEE6-38D3-6B3F46BDD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6752"/>
            <a:ext cx="8363271" cy="51446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2E1D1C-4A70-CBB8-44E1-D5C91A625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4725144"/>
            <a:ext cx="3687077" cy="20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25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6F6A59-8C83-53C0-4A99-8F95C0269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" y="2348880"/>
            <a:ext cx="9144000" cy="45091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7299EA-B796-0C29-59C7-ECCD9236B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01" y="188640"/>
            <a:ext cx="317639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7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C29B27-ED5C-C713-D521-7D95225A3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FA7B63-5803-D30D-FED1-58DCA9529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068" y="116633"/>
            <a:ext cx="1372061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8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CC1F83-E43B-F023-9799-9645D4990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76" y="0"/>
            <a:ext cx="9144000" cy="41764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85E5F9-BA83-AC26-5D47-D17D769F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436370"/>
            <a:ext cx="44202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90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9173B4-F656-9181-5CBB-D35B742F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8640"/>
            <a:ext cx="882737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85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6600" b="1" dirty="0">
                <a:solidFill>
                  <a:schemeClr val="accent6">
                    <a:lumMod val="75000"/>
                  </a:schemeClr>
                </a:solidFill>
              </a:rPr>
              <a:t>Запам’ятай!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uk-UA" sz="2800" dirty="0"/>
              <a:t>Шукай першоджерело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2800" dirty="0"/>
              <a:t>Перевіряй інформацію в інших джерелах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2800" dirty="0"/>
              <a:t>Розпізнавай ботів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2800" dirty="0"/>
              <a:t>Не корми тролей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2800" dirty="0"/>
              <a:t>Не викладай секретну інформацію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2800" dirty="0"/>
              <a:t>Не надавай особисті дані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2800" dirty="0"/>
              <a:t>Думай! Будь за безпечний інтернет! 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7C6A80-D4FB-6AEE-7592-3E8168764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3349703"/>
            <a:ext cx="2541234" cy="34387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60D075-F58A-1BC8-6D46-5163CAD04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55" y="4228221"/>
            <a:ext cx="6155417" cy="200195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B9CFDE-F092-240C-E475-16BBD4C5E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9" t="22915" r="5509" b="25206"/>
          <a:stretch/>
        </p:blipFill>
        <p:spPr>
          <a:xfrm>
            <a:off x="3491880" y="922987"/>
            <a:ext cx="5054920" cy="20019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523853-63DD-92E1-EC9F-69737F97E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51" y="152837"/>
            <a:ext cx="2664296" cy="25075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0FA332-4FAD-EFA0-5E34-79F270494C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43" t="30254" r="7512" b="10508"/>
          <a:stretch/>
        </p:blipFill>
        <p:spPr>
          <a:xfrm>
            <a:off x="6353564" y="3933056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8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5" descr="https://media-private.canva.com/MADhE4RPJPw/1/thumbnail.png?response-expires=Thu%2C%2024%20Oct%202019%2021%3A32%3A38%20GMT&amp;X-Amz-Security-Token=AgoJb3JpZ2luX2VjECsaCXVzLWVhc3QtMSJHMEUCIG5huI9O3n%2F4eaf4n2EG2h6LMsNqSU4E7dUQdTUHcu45AiEAhlc4SjI7lEDQEl1RirWF0vBd0yjYk8I%2By2y1wXVhDhIq2gMIMxAAGgwwNTE2ODcwODk0MjMiDLoOumX4wm%2FpTsLSRSq3Ax498uoXO3HXItu614K%2FOnIrh0eG0Nclxlav%2Boah%2FpEgcBIii8WrpApvh8E1GKyNZHMWEembMsSw4CkOA8XBr9LscMZDP1iKjmFx%2BrVNG1z0M3wD%2BeEVPJTvSrPsWtJ3vtCHp5ZepgTK32fys6%2FfZCpHK5Ecqsv138wTGkTBunkmWlRAIeK%2Ft9ZlIslK7eMihafCD%2F0xAP%2B1XWHTGgiR%2Fp1lpMiszxJ1kvHITC1s0bz4k3%2FohgMEeAuV7R7pONqGQaTlgOizsg3OL34ZCLmdQRfuZ1ka9BQQEswzr2QQkbdmDk3ebg4UwW9hRToc2x3k8ZnEQDH5XoyZG5y%2B0TAA7NmXiBL0RDsDIK06kQhlRBOItvP5%2BuVnrcnOQ5QjXQ7N7LLlF%2FSla7eHGN7O7riD9EQYlojodZwCZoCJDs11nHtCyS58j9ARrMJMVH86zBzxXkDupcSaHDqyfZn7H%2FWNJAnKYQe02uVf%2FBt76OOy2cwu2H6w7kxe00N1adUq4n27XqpcOXqNzjfqiZQY7cnqeVisK5vxunOyBxnyH51uVhiNwL7%2BJs92gzp11eu4NjtzXW3gwVU0E%2Fowxs%2FH7QU6tAH%2FSStr5TG%2BUoRDl0ZN2PYZLat0sX1jkRA6XIFsMSBM5BoS1m%2Bxkaq69J6KTyf1zHlVD9JyuMZBnekzAW%2F5NmzPvDEVGQEiOpZBqsp1Gp4zN7F5wzNDjMX2VJ%2Fm%2F9y34mMlmWpl2X5GDsbRose%2BT82l1BsYPEfHLCtDLaVl9WKGMg8WfMUUPI9yvK1zuqs%2BRQFOOpgPGbWyg7Ccr2jspJaRJPhJopNDYn%2BFOxDVLf2P5LRyiVk%3D&amp;X-Amz-Algorithm=AWS4-HMAC-SHA256&amp;X-Amz-Date=20191024T190828Z&amp;X-Amz-SignedHeaders=host&amp;X-Amz-Expires=8649&amp;X-Amz-Credential=ASIAQYCGKMUHX2FROOM5%2F20191024%2Fus-east-1%2Fs3%2Faws4_request&amp;X-Amz-Signature=a4cd535dbb884dcd4de2e4e8b8bf2b4f272d10ae2e14fa0a87f3c85c5eb5d854">
            <a:extLst>
              <a:ext uri="{FF2B5EF4-FFF2-40B4-BE49-F238E27FC236}">
                <a16:creationId xmlns:a16="http://schemas.microsoft.com/office/drawing/2014/main" id="{24057154-78B9-AC34-1014-AB2597F9BC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en-US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651C195-89E5-E155-5FB2-924DB5927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044152"/>
              </p:ext>
            </p:extLst>
          </p:nvPr>
        </p:nvGraphicFramePr>
        <p:xfrm>
          <a:off x="494572" y="1340768"/>
          <a:ext cx="8154856" cy="4536505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Інтернет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Радіо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Газети/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журнали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Телебачення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Calibri"/>
                          <a:cs typeface="Times New Roman"/>
                        </a:rPr>
                        <a:t>Медіа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Новини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Новини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Новини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Новини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Фейсбук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Просвітницькі сайти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Авторські передачі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Суспільно-політичні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Фільми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Інстаграм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Музика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Інтерв'ю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Професійні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Розважальні передачі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Твітер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Фільми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Бесіди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Для дому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Ток-шоу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Телеграм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86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Розважальний контент / Спілкування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Розважальні передачі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Наукові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Просвітницькі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Вконтакте, Тік-Ток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Музика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Хоббі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Політика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Електронна пошта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Розважальні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Спорт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Чати (Скайп, Вайбер, Вотсап, Дискорд та ін.)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Музика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8AB84DD-8711-68EF-8DDB-0CA372BB53CB}"/>
              </a:ext>
            </a:extLst>
          </p:cNvPr>
          <p:cNvSpPr txBox="1"/>
          <p:nvPr/>
        </p:nvSpPr>
        <p:spPr>
          <a:xfrm>
            <a:off x="692556" y="160338"/>
            <a:ext cx="7416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даного переліку оберіть ті джерела медіа, якими ви користуєтеся протягом дня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BE247A-4A7F-D1BD-DEA9-1A51B2397659}"/>
              </a:ext>
            </a:extLst>
          </p:cNvPr>
          <p:cNvSpPr/>
          <p:nvPr/>
        </p:nvSpPr>
        <p:spPr>
          <a:xfrm>
            <a:off x="2707996" y="6082049"/>
            <a:ext cx="3728008" cy="64633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Чимало, правда?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433E8A6-955C-6EAC-9ECF-DBB3C156B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51342"/>
              </p:ext>
            </p:extLst>
          </p:nvPr>
        </p:nvGraphicFramePr>
        <p:xfrm>
          <a:off x="359693" y="1124744"/>
          <a:ext cx="8424613" cy="5483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80">
                <a:tc>
                  <a:txBody>
                    <a:bodyPr/>
                    <a:lstStyle/>
                    <a:p>
                      <a:r>
                        <a:rPr lang="uk-UA" sz="1400" dirty="0"/>
                        <a:t>Маркери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Інформування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Пропаганда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93">
                <a:tc>
                  <a:txBody>
                    <a:bodyPr/>
                    <a:lstStyle/>
                    <a:p>
                      <a:r>
                        <a:rPr lang="uk-UA" sz="1400" dirty="0"/>
                        <a:t>На кого спрямована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/>
                        <a:t>Аудиторія(жителі села/міста/країни,</a:t>
                      </a:r>
                      <a:r>
                        <a:rPr lang="uk-UA" sz="1400" baseline="0" dirty="0"/>
                        <a:t> певна група: пенсіонери, студенти, виборці та ін.</a:t>
                      </a:r>
                      <a:r>
                        <a:rPr lang="uk-UA" sz="1400" dirty="0"/>
                        <a:t>)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/>
                        <a:t>Аудиторія(жителі села/міста/країни,</a:t>
                      </a:r>
                      <a:r>
                        <a:rPr lang="uk-UA" sz="1400" baseline="0" dirty="0"/>
                        <a:t> певна група: пенсіонери, студенти, виборці та ін.</a:t>
                      </a:r>
                      <a:r>
                        <a:rPr lang="uk-UA" sz="1400" dirty="0"/>
                        <a:t>)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80">
                <a:tc>
                  <a:txBody>
                    <a:bodyPr/>
                    <a:lstStyle/>
                    <a:p>
                      <a:r>
                        <a:rPr lang="uk-UA" sz="1400" dirty="0"/>
                        <a:t>Для чого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/>
                        <a:t>Передати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Нав'язати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93">
                <a:tc>
                  <a:txBody>
                    <a:bodyPr/>
                    <a:lstStyle/>
                    <a:p>
                      <a:r>
                        <a:rPr lang="uk-UA" sz="1400" dirty="0"/>
                        <a:t>Спрямована на інформування чи почуття?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Загальну обізнаність людини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Людські емоції і почуття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155">
                <a:tc>
                  <a:txBody>
                    <a:bodyPr/>
                    <a:lstStyle/>
                    <a:p>
                      <a:r>
                        <a:rPr lang="uk-UA" sz="1400" dirty="0"/>
                        <a:t>Які емоції чи ефект викликає?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Обізнаність, інтерес, вивчення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Гордість, почуття приналежності для чогось, бажання діяти, ненависть, страх, жах.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50">
                <a:tc>
                  <a:txBody>
                    <a:bodyPr/>
                    <a:lstStyle/>
                    <a:p>
                      <a:r>
                        <a:rPr lang="uk-UA" sz="1400" dirty="0"/>
                        <a:t>Які методи використовує?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Описання, передача, відображення,</a:t>
                      </a:r>
                      <a:r>
                        <a:rPr lang="uk-UA" sz="1400" baseline="0" dirty="0"/>
                        <a:t> порівняння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Образа, перебільшення, переключення уваги, свідчення “авторитетних”</a:t>
                      </a:r>
                      <a:r>
                        <a:rPr lang="uk-UA" sz="1400" baseline="0" dirty="0"/>
                        <a:t> </a:t>
                      </a:r>
                      <a:r>
                        <a:rPr lang="uk-UA" sz="1400" dirty="0"/>
                        <a:t>людей, підтасовка актів, маніпуляція символами та стереотипами, постійне повторення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493">
                <a:tc>
                  <a:txBody>
                    <a:bodyPr/>
                    <a:lstStyle/>
                    <a:p>
                      <a:r>
                        <a:rPr lang="uk-UA" sz="1400" dirty="0"/>
                        <a:t>Яке ставлення до предмету, про який йде мова?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Нейтральне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Позитивне, негативне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80">
                <a:tc>
                  <a:txBody>
                    <a:bodyPr/>
                    <a:lstStyle/>
                    <a:p>
                      <a:r>
                        <a:rPr lang="uk-UA" sz="1400" dirty="0"/>
                        <a:t>Який тип інформації?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Точна, повна, відкрита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Неточна, часткова,</a:t>
                      </a:r>
                      <a:r>
                        <a:rPr lang="uk-UA" sz="1400" baseline="0" dirty="0"/>
                        <a:t> прихована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8675">
                <a:tc>
                  <a:txBody>
                    <a:bodyPr/>
                    <a:lstStyle/>
                    <a:p>
                      <a:r>
                        <a:rPr lang="uk-UA" sz="1400" dirty="0"/>
                        <a:t>Результат для аудиторії?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Обізнаний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tc>
                  <a:txBody>
                    <a:bodyPr/>
                    <a:lstStyle/>
                    <a:p>
                      <a:r>
                        <a:rPr lang="uk-UA" sz="1400" dirty="0"/>
                        <a:t>Залучений до дій,</a:t>
                      </a:r>
                      <a:r>
                        <a:rPr lang="uk-UA" sz="1400" baseline="0" dirty="0"/>
                        <a:t> зміна поглядів, викривлення світогляду</a:t>
                      </a:r>
                      <a:endParaRPr lang="ru-RU" sz="1400" dirty="0"/>
                    </a:p>
                  </a:txBody>
                  <a:tcPr marL="91444" marR="91444" marT="45711" marB="457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79CE7D7-692A-99E9-0D75-0D3078B54041}"/>
              </a:ext>
            </a:extLst>
          </p:cNvPr>
          <p:cNvSpPr txBox="1"/>
          <p:nvPr/>
        </p:nvSpPr>
        <p:spPr>
          <a:xfrm>
            <a:off x="251520" y="47526"/>
            <a:ext cx="85327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FF"/>
                </a:solidFill>
              </a:rPr>
              <a:t>Чи ти вмієш розпізнавати – </a:t>
            </a:r>
          </a:p>
          <a:p>
            <a:pPr algn="ctr"/>
            <a:r>
              <a:rPr lang="uk-UA" sz="3200" b="1" dirty="0">
                <a:solidFill>
                  <a:srgbClr val="0000FF"/>
                </a:solidFill>
              </a:rPr>
              <a:t>де інформування, а де пропаганда?</a:t>
            </a:r>
            <a:endParaRPr lang="ru-UA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73B64-B1E7-E4D1-0362-C5BF7656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b="1" dirty="0">
                <a:solidFill>
                  <a:srgbClr val="00B050"/>
                </a:solidFill>
              </a:rPr>
              <a:t>Як розпізнати фейк?</a:t>
            </a:r>
            <a:endParaRPr lang="ru-UA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D76080-FD00-6BD3-AFF3-A56A560E6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2" y="1020692"/>
            <a:ext cx="5922577" cy="29699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3A2B0C-6482-FEB3-5B53-695B3AF85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072074"/>
            <a:ext cx="5394702" cy="279999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D84570-C7D0-181F-97B7-1BDC599D3F17}"/>
              </a:ext>
            </a:extLst>
          </p:cNvPr>
          <p:cNvSpPr/>
          <p:nvPr/>
        </p:nvSpPr>
        <p:spPr>
          <a:xfrm>
            <a:off x="5917303" y="1954929"/>
            <a:ext cx="31849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/>
                <a:solidFill>
                  <a:schemeClr val="accent5">
                    <a:lumMod val="75000"/>
                  </a:schemeClr>
                </a:solidFill>
              </a:rPr>
              <a:t>Знайди першоджерело</a:t>
            </a:r>
            <a:endParaRPr lang="ru-RU" sz="28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34536A-2C06-B925-603E-8E74EF224A1C}"/>
              </a:ext>
            </a:extLst>
          </p:cNvPr>
          <p:cNvSpPr/>
          <p:nvPr/>
        </p:nvSpPr>
        <p:spPr>
          <a:xfrm>
            <a:off x="683568" y="5157192"/>
            <a:ext cx="22445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Перевір інше</a:t>
            </a:r>
          </a:p>
          <a:p>
            <a:pPr algn="ctr"/>
            <a:r>
              <a:rPr lang="ru-RU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джерело</a:t>
            </a:r>
          </a:p>
        </p:txBody>
      </p:sp>
    </p:spTree>
    <p:extLst>
      <p:ext uri="{BB962C8B-B14F-4D97-AF65-F5344CB8AC3E}">
        <p14:creationId xmlns:p14="http://schemas.microsoft.com/office/powerpoint/2010/main" val="337253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1DCC1-540B-639D-E03D-BE6E7607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>
                <a:solidFill>
                  <a:srgbClr val="FF3300"/>
                </a:solidFill>
              </a:rPr>
              <a:t>УВАГА! БОТ!</a:t>
            </a:r>
            <a:endParaRPr lang="ru-UA" b="1" dirty="0">
              <a:solidFill>
                <a:srgbClr val="FF33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87D9DC-0785-1114-5D9A-BC64A6954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4" t="9899" r="4044"/>
          <a:stretch/>
        </p:blipFill>
        <p:spPr>
          <a:xfrm>
            <a:off x="4860031" y="2146249"/>
            <a:ext cx="4176465" cy="44371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1F20EE-86ED-235F-704B-DA36A5F4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4" t="10526" r="1232" b="1754"/>
          <a:stretch/>
        </p:blipFill>
        <p:spPr>
          <a:xfrm>
            <a:off x="107504" y="1412776"/>
            <a:ext cx="4536504" cy="43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4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5C0D81-7257-5FED-A86B-B86C0C3AF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8017"/>
            <a:ext cx="8208912" cy="63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6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ED0FCF-B1A7-028C-CA33-BE4F13A7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46508" cy="63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96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342</Words>
  <Application>Microsoft Office PowerPoint</Application>
  <PresentationFormat>Экран (4:3)</PresentationFormat>
  <Paragraphs>93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Тема Office</vt:lpstr>
      <vt:lpstr>  Фільтруй інформацію Боти. Тролі. Пропаганда</vt:lpstr>
      <vt:lpstr>Що таке медіаграмотність?</vt:lpstr>
      <vt:lpstr>Презентация PowerPoint</vt:lpstr>
      <vt:lpstr>Презентация PowerPoint</vt:lpstr>
      <vt:lpstr>Презентация PowerPoint</vt:lpstr>
      <vt:lpstr>Як розпізнати фейк?</vt:lpstr>
      <vt:lpstr>УВАГА! БОТ!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ТРОЛІ</vt:lpstr>
      <vt:lpstr>Презентация PowerPoint</vt:lpstr>
      <vt:lpstr>Презентация PowerPoint</vt:lpstr>
      <vt:lpstr>Як діє ворожа пропаганда в інформаційній війні</vt:lpstr>
      <vt:lpstr>Презентация PowerPoint</vt:lpstr>
      <vt:lpstr>Презентация PowerPoint</vt:lpstr>
      <vt:lpstr>Презентация PowerPoint</vt:lpstr>
      <vt:lpstr>Презентация PowerPoint</vt:lpstr>
      <vt:lpstr>Запам’ятай!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 за безпечний Інтернет»</dc:title>
  <dc:creator>Master</dc:creator>
  <cp:lastModifiedBy>ЦПТО 4</cp:lastModifiedBy>
  <cp:revision>37</cp:revision>
  <dcterms:created xsi:type="dcterms:W3CDTF">2013-04-21T15:21:54Z</dcterms:created>
  <dcterms:modified xsi:type="dcterms:W3CDTF">2024-11-09T11:44:02Z</dcterms:modified>
</cp:coreProperties>
</file>