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4" r:id="rId1"/>
  </p:sldMasterIdLst>
  <p:sldIdLst>
    <p:sldId id="275" r:id="rId2"/>
    <p:sldId id="276" r:id="rId3"/>
    <p:sldId id="284" r:id="rId4"/>
    <p:sldId id="286" r:id="rId5"/>
    <p:sldId id="287" r:id="rId6"/>
    <p:sldId id="290" r:id="rId7"/>
    <p:sldId id="291" r:id="rId8"/>
    <p:sldId id="293" r:id="rId9"/>
    <p:sldId id="292" r:id="rId10"/>
    <p:sldId id="289" r:id="rId11"/>
    <p:sldId id="294" r:id="rId12"/>
    <p:sldId id="28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8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2" autoAdjust="0"/>
    <p:restoredTop sz="94660"/>
  </p:normalViewPr>
  <p:slideViewPr>
    <p:cSldViewPr snapToGrid="0">
      <p:cViewPr varScale="1">
        <p:scale>
          <a:sx n="82" d="100"/>
          <a:sy n="82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4887-8C35-487F-85AE-75F73A6EA397}" type="datetimeFigureOut">
              <a:rPr lang="ru-UA" smtClean="0"/>
              <a:t>24.10.2024</a:t>
            </a:fld>
            <a:endParaRPr lang="ru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FD05-C062-413B-8FCE-7BAA34354D32}" type="slidenum">
              <a:rPr lang="ru-UA" smtClean="0"/>
              <a:t>‹#›</a:t>
            </a:fld>
            <a:endParaRPr lang="ru-UA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13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4887-8C35-487F-85AE-75F73A6EA397}" type="datetimeFigureOut">
              <a:rPr lang="ru-UA" smtClean="0"/>
              <a:t>24.10.2024</a:t>
            </a:fld>
            <a:endParaRPr lang="ru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FD05-C062-413B-8FCE-7BAA34354D32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63179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4887-8C35-487F-85AE-75F73A6EA397}" type="datetimeFigureOut">
              <a:rPr lang="ru-UA" smtClean="0"/>
              <a:t>24.10.2024</a:t>
            </a:fld>
            <a:endParaRPr lang="ru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FD05-C062-413B-8FCE-7BAA34354D32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744234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4887-8C35-487F-85AE-75F73A6EA397}" type="datetimeFigureOut">
              <a:rPr lang="ru-UA" smtClean="0"/>
              <a:t>24.10.2024</a:t>
            </a:fld>
            <a:endParaRPr lang="ru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FD05-C062-413B-8FCE-7BAA34354D32}" type="slidenum">
              <a:rPr lang="ru-UA" smtClean="0"/>
              <a:t>‹#›</a:t>
            </a:fld>
            <a:endParaRPr lang="ru-UA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174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4887-8C35-487F-85AE-75F73A6EA397}" type="datetimeFigureOut">
              <a:rPr lang="ru-UA" smtClean="0"/>
              <a:t>24.10.2024</a:t>
            </a:fld>
            <a:endParaRPr lang="ru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FD05-C062-413B-8FCE-7BAA34354D32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221987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4887-8C35-487F-85AE-75F73A6EA397}" type="datetimeFigureOut">
              <a:rPr lang="ru-UA" smtClean="0"/>
              <a:t>24.10.2024</a:t>
            </a:fld>
            <a:endParaRPr lang="ru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FD05-C062-413B-8FCE-7BAA34354D32}" type="slidenum">
              <a:rPr lang="ru-UA" smtClean="0"/>
              <a:t>‹#›</a:t>
            </a:fld>
            <a:endParaRPr lang="ru-UA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0442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4887-8C35-487F-85AE-75F73A6EA397}" type="datetimeFigureOut">
              <a:rPr lang="ru-UA" smtClean="0"/>
              <a:t>24.10.2024</a:t>
            </a:fld>
            <a:endParaRPr lang="ru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FD05-C062-413B-8FCE-7BAA34354D32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074677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4887-8C35-487F-85AE-75F73A6EA397}" type="datetimeFigureOut">
              <a:rPr lang="ru-UA" smtClean="0"/>
              <a:t>24.10.2024</a:t>
            </a:fld>
            <a:endParaRPr lang="ru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FD05-C062-413B-8FCE-7BAA34354D32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69037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4887-8C35-487F-85AE-75F73A6EA397}" type="datetimeFigureOut">
              <a:rPr lang="ru-UA" smtClean="0"/>
              <a:t>24.10.2024</a:t>
            </a:fld>
            <a:endParaRPr lang="ru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FD05-C062-413B-8FCE-7BAA34354D32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65136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4887-8C35-487F-85AE-75F73A6EA397}" type="datetimeFigureOut">
              <a:rPr lang="ru-UA" smtClean="0"/>
              <a:t>24.10.2024</a:t>
            </a:fld>
            <a:endParaRPr lang="ru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FD05-C062-413B-8FCE-7BAA34354D32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61056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4887-8C35-487F-85AE-75F73A6EA397}" type="datetimeFigureOut">
              <a:rPr lang="ru-UA" smtClean="0"/>
              <a:t>24.10.2024</a:t>
            </a:fld>
            <a:endParaRPr lang="ru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FD05-C062-413B-8FCE-7BAA34354D32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74473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4887-8C35-487F-85AE-75F73A6EA397}" type="datetimeFigureOut">
              <a:rPr lang="ru-UA" smtClean="0"/>
              <a:t>24.10.2024</a:t>
            </a:fld>
            <a:endParaRPr lang="ru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FD05-C062-413B-8FCE-7BAA34354D32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13800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4887-8C35-487F-85AE-75F73A6EA397}" type="datetimeFigureOut">
              <a:rPr lang="ru-UA" smtClean="0"/>
              <a:t>24.10.2024</a:t>
            </a:fld>
            <a:endParaRPr lang="ru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FD05-C062-413B-8FCE-7BAA34354D32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650225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4887-8C35-487F-85AE-75F73A6EA397}" type="datetimeFigureOut">
              <a:rPr lang="ru-UA" smtClean="0"/>
              <a:t>24.10.2024</a:t>
            </a:fld>
            <a:endParaRPr lang="ru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FD05-C062-413B-8FCE-7BAA34354D32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51662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4887-8C35-487F-85AE-75F73A6EA397}" type="datetimeFigureOut">
              <a:rPr lang="ru-UA" smtClean="0"/>
              <a:t>24.10.2024</a:t>
            </a:fld>
            <a:endParaRPr lang="ru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FD05-C062-413B-8FCE-7BAA34354D32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8355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4887-8C35-487F-85AE-75F73A6EA397}" type="datetimeFigureOut">
              <a:rPr lang="ru-UA" smtClean="0"/>
              <a:t>24.10.2024</a:t>
            </a:fld>
            <a:endParaRPr lang="ru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FD05-C062-413B-8FCE-7BAA34354D32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89270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4887-8C35-487F-85AE-75F73A6EA397}" type="datetimeFigureOut">
              <a:rPr lang="ru-UA" smtClean="0"/>
              <a:t>24.10.2024</a:t>
            </a:fld>
            <a:endParaRPr lang="ru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FD05-C062-413B-8FCE-7BAA34354D32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3512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77C4887-8C35-487F-85AE-75F73A6EA397}" type="datetimeFigureOut">
              <a:rPr lang="ru-UA" smtClean="0"/>
              <a:t>24.10.2024</a:t>
            </a:fld>
            <a:endParaRPr lang="ru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0E8FD05-C062-413B-8FCE-7BAA34354D32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5763897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  <p:sldLayoutId id="214748405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80960E-95A8-299E-5437-D227CC24C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80665"/>
            <a:ext cx="12192001" cy="1877335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Результати анкетування показали</a:t>
            </a:r>
            <a:b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ставлення учнів до </a:t>
            </a:r>
            <a:r>
              <a:rPr lang="uk-UA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дистанційного навчання</a:t>
            </a:r>
            <a:b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та РІВЕНЬ знань </a:t>
            </a:r>
            <a:r>
              <a:rPr lang="uk-UA" sz="2000" b="1">
                <a:solidFill>
                  <a:schemeClr val="accent4">
                    <a:lumMod val="40000"/>
                    <a:lumOff val="60000"/>
                  </a:schemeClr>
                </a:solidFill>
              </a:rPr>
              <a:t>здобувачів освіти щодо </a:t>
            </a:r>
            <a:r>
              <a:rPr lang="uk-UA" sz="2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ментального здоров’я</a:t>
            </a:r>
            <a:br>
              <a:rPr lang="uk-UA" sz="2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uk-UA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БажаЮЧІ можуть переглянути результати</a:t>
            </a:r>
            <a:br>
              <a:rPr lang="uk-UA" sz="2000" b="1" dirty="0">
                <a:solidFill>
                  <a:srgbClr val="FF0000"/>
                </a:solidFill>
              </a:rPr>
            </a:br>
            <a:endParaRPr lang="ru-UA" sz="1800" b="1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5443ED0-43BA-DD99-4CBC-0F59D67FBDB3}"/>
              </a:ext>
            </a:extLst>
          </p:cNvPr>
          <p:cNvSpPr/>
          <p:nvPr/>
        </p:nvSpPr>
        <p:spPr>
          <a:xfrm>
            <a:off x="117232" y="131370"/>
            <a:ext cx="1189892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Шановні здобувачі освіти Центру!</a:t>
            </a:r>
          </a:p>
          <a:p>
            <a:pPr algn="ctr"/>
            <a:endParaRPr lang="ru-RU" sz="10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sz="24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Психологічна служба дякує всім, хто взяв участь в опитуваннях)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444EF4-3F8A-8784-2F4B-E77010D9A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488" y="1453662"/>
            <a:ext cx="4970585" cy="354604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58CC04C-DE1F-0DC1-689D-919DA349E04A}"/>
              </a:ext>
            </a:extLst>
          </p:cNvPr>
          <p:cNvSpPr/>
          <p:nvPr/>
        </p:nvSpPr>
        <p:spPr>
          <a:xfrm>
            <a:off x="8626642" y="6201512"/>
            <a:ext cx="38514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Соціальний педагог </a:t>
            </a:r>
          </a:p>
          <a:p>
            <a:r>
              <a:rPr lang="ru-RU" sz="1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Нужная Марина Олексіївна</a:t>
            </a:r>
            <a:endParaRPr lang="ru-RU" sz="1600" b="1" i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287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800FB7-FD52-02C5-29FE-C599C0DF3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76" y="520505"/>
            <a:ext cx="11507788" cy="3334043"/>
          </a:xfrm>
        </p:spPr>
        <p:txBody>
          <a:bodyPr/>
          <a:lstStyle/>
          <a:p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 можна підтримувати ментальне здоров’я?</a:t>
            </a:r>
          </a:p>
          <a:p>
            <a:endParaRPr lang="uk-UA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Чому важливо піклуватися про ментальне здоров’я?</a:t>
            </a:r>
            <a:endParaRPr lang="ru-UA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UA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UA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CE6CEA1-4CAF-3E46-221A-B2D67667C7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150892"/>
              </p:ext>
            </p:extLst>
          </p:nvPr>
        </p:nvGraphicFramePr>
        <p:xfrm>
          <a:off x="670144" y="811425"/>
          <a:ext cx="9017390" cy="1657352"/>
        </p:xfrm>
        <a:graphic>
          <a:graphicData uri="http://schemas.openxmlformats.org/drawingml/2006/table">
            <a:tbl>
              <a:tblPr/>
              <a:tblGrid>
                <a:gridCol w="7990449">
                  <a:extLst>
                    <a:ext uri="{9D8B030D-6E8A-4147-A177-3AD203B41FA5}">
                      <a16:colId xmlns:a16="http://schemas.microsoft.com/office/drawing/2014/main" val="2424350193"/>
                    </a:ext>
                  </a:extLst>
                </a:gridCol>
                <a:gridCol w="1026941">
                  <a:extLst>
                    <a:ext uri="{9D8B030D-6E8A-4147-A177-3AD203B41FA5}">
                      <a16:colId xmlns:a16="http://schemas.microsoft.com/office/drawing/2014/main" val="28405893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Ігнорувати проблеми та емоції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376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Правильне харчування, фізична активність і відпочинок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137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2695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Постійно уникати будь-яких труднощів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127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Залишатися вдома і не спілкуватися з іншими людьми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533211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E63B110-DEBC-F56D-1DEF-10025D8EB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211485"/>
              </p:ext>
            </p:extLst>
          </p:nvPr>
        </p:nvGraphicFramePr>
        <p:xfrm>
          <a:off x="506436" y="3490158"/>
          <a:ext cx="6012010" cy="2114552"/>
        </p:xfrm>
        <a:graphic>
          <a:graphicData uri="http://schemas.openxmlformats.org/drawingml/2006/table">
            <a:tbl>
              <a:tblPr/>
              <a:tblGrid>
                <a:gridCol w="4971001">
                  <a:extLst>
                    <a:ext uri="{9D8B030D-6E8A-4147-A177-3AD203B41FA5}">
                      <a16:colId xmlns:a16="http://schemas.microsoft.com/office/drawing/2014/main" val="225624227"/>
                    </a:ext>
                  </a:extLst>
                </a:gridCol>
                <a:gridCol w="1041009">
                  <a:extLst>
                    <a:ext uri="{9D8B030D-6E8A-4147-A177-3AD203B41FA5}">
                      <a16:colId xmlns:a16="http://schemas.microsoft.com/office/drawing/2014/main" val="24516261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Щоб мати більше вільного часу</a:t>
                      </a:r>
                      <a:endParaRPr lang="ru-U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U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57857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Щоб бути фізично сильним</a:t>
                      </a:r>
                      <a:endParaRPr lang="ru-U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U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172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Щоб справлятися зі стресом та мати гарні стосунки з іншими</a:t>
                      </a:r>
                      <a:endParaRPr lang="ru-U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135</a:t>
                      </a:r>
                      <a:endParaRPr lang="ru-U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9833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Щоб уникати будь-яких труднощів</a:t>
                      </a:r>
                      <a:endParaRPr lang="ru-U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U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9093401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EEF62E-7E31-A3AB-77B4-82719A6E53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0325"/>
          <a:stretch/>
        </p:blipFill>
        <p:spPr>
          <a:xfrm>
            <a:off x="6884206" y="3312941"/>
            <a:ext cx="5130018" cy="333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4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2B3004E-0A09-9079-23BA-D35F83637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70" y="216395"/>
            <a:ext cx="11484343" cy="1396218"/>
          </a:xfrm>
        </p:spPr>
        <p:txBody>
          <a:bodyPr/>
          <a:lstStyle/>
          <a:p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 варто робити, якщо ви відчуваєте погіршення свого ментального здоров’я?</a:t>
            </a:r>
            <a:endParaRPr lang="ru-UA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UA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8F26E8C-9A60-7C8A-A82C-BC8FE43CE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280091"/>
              </p:ext>
            </p:extLst>
          </p:nvPr>
        </p:nvGraphicFramePr>
        <p:xfrm>
          <a:off x="1111347" y="1345996"/>
          <a:ext cx="9537895" cy="1657352"/>
        </p:xfrm>
        <a:graphic>
          <a:graphicData uri="http://schemas.openxmlformats.org/drawingml/2006/table">
            <a:tbl>
              <a:tblPr/>
              <a:tblGrid>
                <a:gridCol w="8640143">
                  <a:extLst>
                    <a:ext uri="{9D8B030D-6E8A-4147-A177-3AD203B41FA5}">
                      <a16:colId xmlns:a16="http://schemas.microsoft.com/office/drawing/2014/main" val="2025251130"/>
                    </a:ext>
                  </a:extLst>
                </a:gridCol>
                <a:gridCol w="897752">
                  <a:extLst>
                    <a:ext uri="{9D8B030D-6E8A-4147-A177-3AD203B41FA5}">
                      <a16:colId xmlns:a16="http://schemas.microsoft.com/office/drawing/2014/main" val="14533018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Залишити все як є</a:t>
                      </a:r>
                      <a:endParaRPr lang="ru-UA" sz="2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UA" sz="2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739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Поговорити з батьками, друзями або звернутися до психолога</a:t>
                      </a:r>
                      <a:endParaRPr lang="ru-UA" sz="2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130</a:t>
                      </a:r>
                      <a:endParaRPr lang="ru-UA" sz="2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08011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Ізолювати себе від інших</a:t>
                      </a:r>
                      <a:endParaRPr lang="ru-UA" sz="2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UA" sz="2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6526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Ігнорувати свої почуття</a:t>
                      </a:r>
                      <a:endParaRPr lang="ru-UA" sz="2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UA" sz="2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159857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6B7173-D1E4-1BE2-7456-C33E8742B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75" y="3429000"/>
            <a:ext cx="3555378" cy="22693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6953BA-648A-562B-5753-E3086DD1D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748" y="3429000"/>
            <a:ext cx="3701552" cy="24320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F47023-DE11-2AAA-61F4-E13D53D80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613" y="4072626"/>
            <a:ext cx="3152775" cy="226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15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D9502-591C-9EBE-7D48-C2D7543BC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72" y="407700"/>
            <a:ext cx="11217056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Ви молодці!</a:t>
            </a:r>
            <a:br>
              <a:rPr lang="uk-UA" b="1" dirty="0">
                <a:solidFill>
                  <a:srgbClr val="FF0000"/>
                </a:solidFill>
              </a:rPr>
            </a:b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справилися з запитаннями. </a:t>
            </a:r>
            <a:br>
              <a:rPr lang="uk-UA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Тож, давайте закріпимо знання щодо ментального здоров’я в наступній презентації)</a:t>
            </a:r>
            <a:endParaRPr lang="ru-U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A05ED5A-839A-F0BC-21CC-24F193447F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6086" y="2487237"/>
            <a:ext cx="7835705" cy="374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29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118AA89-096D-304E-2437-7A06CCB94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5" y="1"/>
            <a:ext cx="11952848" cy="52472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Всього у опитуванні "Дистанційне навчання" взяли участь </a:t>
            </a:r>
            <a:r>
              <a:rPr lang="uk-UA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153 учні нашого Центру: 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53 хлопці та 100 дівчат</a:t>
            </a:r>
          </a:p>
          <a:p>
            <a:pPr marL="0" indent="0">
              <a:buNone/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Було отримано такі відповіді:</a:t>
            </a:r>
            <a:endParaRPr lang="uk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 складно тобі</a:t>
            </a:r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навчатися дистанційно?</a:t>
            </a:r>
          </a:p>
          <a:p>
            <a:endParaRPr lang="uk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чому полягають труднощі дистанційного навчання?</a:t>
            </a:r>
          </a:p>
          <a:p>
            <a:endParaRPr lang="uk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UA" dirty="0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EE6D44E4-512B-C7FC-AFF3-AB8E111B0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938423"/>
              </p:ext>
            </p:extLst>
          </p:nvPr>
        </p:nvGraphicFramePr>
        <p:xfrm>
          <a:off x="1502691" y="2189789"/>
          <a:ext cx="3854547" cy="1399443"/>
        </p:xfrm>
        <a:graphic>
          <a:graphicData uri="http://schemas.openxmlformats.org/drawingml/2006/table">
            <a:tbl>
              <a:tblPr firstRow="1" firstCol="1" bandRow="1"/>
              <a:tblGrid>
                <a:gridCol w="3163893">
                  <a:extLst>
                    <a:ext uri="{9D8B030D-6E8A-4147-A177-3AD203B41FA5}">
                      <a16:colId xmlns:a16="http://schemas.microsoft.com/office/drawing/2014/main" val="2275079770"/>
                    </a:ext>
                  </a:extLst>
                </a:gridCol>
                <a:gridCol w="690654">
                  <a:extLst>
                    <a:ext uri="{9D8B030D-6E8A-4147-A177-3AD203B41FA5}">
                      <a16:colId xmlns:a16="http://schemas.microsoft.com/office/drawing/2014/main" val="604397769"/>
                    </a:ext>
                  </a:extLst>
                </a:gridCol>
              </a:tblGrid>
              <a:tr h="466481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Так</a:t>
                      </a:r>
                      <a:endParaRPr lang="ru-U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</a:t>
                      </a:r>
                      <a:endParaRPr lang="ru-U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187968"/>
                  </a:ext>
                </a:extLst>
              </a:tr>
              <a:tr h="466481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Ні</a:t>
                      </a:r>
                      <a:endParaRPr lang="ru-U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</a:t>
                      </a:r>
                      <a:endParaRPr lang="ru-U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0485393"/>
                  </a:ext>
                </a:extLst>
              </a:tr>
              <a:tr h="466481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Важко відповісти</a:t>
                      </a:r>
                      <a:endParaRPr lang="ru-U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</a:t>
                      </a:r>
                      <a:endParaRPr lang="ru-U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1474159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604815B4-169E-E1ED-D228-42A8E710C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994174"/>
              </p:ext>
            </p:extLst>
          </p:nvPr>
        </p:nvGraphicFramePr>
        <p:xfrm>
          <a:off x="1502691" y="4263186"/>
          <a:ext cx="8726659" cy="2357738"/>
        </p:xfrm>
        <a:graphic>
          <a:graphicData uri="http://schemas.openxmlformats.org/drawingml/2006/table">
            <a:tbl>
              <a:tblPr firstRow="1" firstCol="1" bandRow="1"/>
              <a:tblGrid>
                <a:gridCol w="7530905">
                  <a:extLst>
                    <a:ext uri="{9D8B030D-6E8A-4147-A177-3AD203B41FA5}">
                      <a16:colId xmlns:a16="http://schemas.microsoft.com/office/drawing/2014/main" val="19184888"/>
                    </a:ext>
                  </a:extLst>
                </a:gridCol>
                <a:gridCol w="1195754">
                  <a:extLst>
                    <a:ext uri="{9D8B030D-6E8A-4147-A177-3AD203B41FA5}">
                      <a16:colId xmlns:a16="http://schemas.microsoft.com/office/drawing/2014/main" val="22856921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Повільний інтернет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532436"/>
                  </a:ext>
                </a:extLst>
              </a:tr>
              <a:tr h="48585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Багато завдань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657245"/>
                  </a:ext>
                </a:extLst>
              </a:tr>
              <a:tr h="48585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Складно зосередитись вдома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3455061"/>
                  </a:ext>
                </a:extLst>
              </a:tr>
              <a:tr h="48585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Отримую лише завдання для самостійного опрацювання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0852816"/>
                  </a:ext>
                </a:extLst>
              </a:tr>
              <a:tr h="48585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маю технічних засобів у власному користуванні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150044"/>
                  </a:ext>
                </a:extLst>
              </a:tr>
            </a:tbl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53EB131-9130-97DC-18B1-EC76297574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601" r="11040"/>
          <a:stretch/>
        </p:blipFill>
        <p:spPr>
          <a:xfrm>
            <a:off x="7969899" y="797346"/>
            <a:ext cx="3115442" cy="278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53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5518947-44CC-7702-84DE-585262F3A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670" y="140678"/>
            <a:ext cx="11774659" cy="6386732"/>
          </a:xfrm>
        </p:spPr>
        <p:txBody>
          <a:bodyPr>
            <a:normAutofit/>
          </a:bodyPr>
          <a:lstStyle/>
          <a:p>
            <a:endParaRPr lang="uk-UA" sz="3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 допомагають тобі батьки у навчанні?</a:t>
            </a:r>
          </a:p>
          <a:p>
            <a:endParaRPr lang="uk-UA" sz="3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3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 хотів би продовжити навчатись дистанційно?</a:t>
            </a:r>
            <a:endParaRPr lang="ru-UA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3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3400" dirty="0"/>
          </a:p>
          <a:p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 виконуєш всі завдання?</a:t>
            </a:r>
          </a:p>
          <a:p>
            <a:endParaRPr lang="uk-UA" sz="3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3400" b="1" dirty="0">
              <a:latin typeface="Times New Roman" panose="02020603050405020304" pitchFamily="18" charset="0"/>
            </a:endParaRPr>
          </a:p>
          <a:p>
            <a:endParaRPr lang="uk-UA" sz="3400" dirty="0"/>
          </a:p>
          <a:p>
            <a:endParaRPr lang="ru-UA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9854A68-1123-2536-AFE4-050F420BB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856152"/>
              </p:ext>
            </p:extLst>
          </p:nvPr>
        </p:nvGraphicFramePr>
        <p:xfrm>
          <a:off x="769895" y="737236"/>
          <a:ext cx="2703550" cy="1243014"/>
        </p:xfrm>
        <a:graphic>
          <a:graphicData uri="http://schemas.openxmlformats.org/drawingml/2006/table">
            <a:tbl>
              <a:tblPr firstRow="1" firstCol="1" bandRow="1"/>
              <a:tblGrid>
                <a:gridCol w="1611775">
                  <a:extLst>
                    <a:ext uri="{9D8B030D-6E8A-4147-A177-3AD203B41FA5}">
                      <a16:colId xmlns:a16="http://schemas.microsoft.com/office/drawing/2014/main" val="681085249"/>
                    </a:ext>
                  </a:extLst>
                </a:gridCol>
                <a:gridCol w="1091775">
                  <a:extLst>
                    <a:ext uri="{9D8B030D-6E8A-4147-A177-3AD203B41FA5}">
                      <a16:colId xmlns:a16="http://schemas.microsoft.com/office/drawing/2014/main" val="7635982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Так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177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Інколи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9840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Ні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9727364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08049A5-1DCC-3365-A6B9-D425F9175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710837"/>
              </p:ext>
            </p:extLst>
          </p:nvPr>
        </p:nvGraphicFramePr>
        <p:xfrm>
          <a:off x="1952857" y="3014662"/>
          <a:ext cx="5080990" cy="828676"/>
        </p:xfrm>
        <a:graphic>
          <a:graphicData uri="http://schemas.openxmlformats.org/drawingml/2006/table">
            <a:tbl>
              <a:tblPr firstRow="1" firstCol="1" bandRow="1"/>
              <a:tblGrid>
                <a:gridCol w="4049889">
                  <a:extLst>
                    <a:ext uri="{9D8B030D-6E8A-4147-A177-3AD203B41FA5}">
                      <a16:colId xmlns:a16="http://schemas.microsoft.com/office/drawing/2014/main" val="3674512463"/>
                    </a:ext>
                  </a:extLst>
                </a:gridCol>
                <a:gridCol w="1031101">
                  <a:extLst>
                    <a:ext uri="{9D8B030D-6E8A-4147-A177-3AD203B41FA5}">
                      <a16:colId xmlns:a16="http://schemas.microsoft.com/office/drawing/2014/main" val="16642516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Так, це круто!</a:t>
                      </a:r>
                      <a:endParaRPr lang="ru-UA" sz="24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</a:t>
                      </a:r>
                      <a:endParaRPr lang="ru-UA" sz="24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977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Ні, хочу до закладу освіти!</a:t>
                      </a:r>
                      <a:endParaRPr lang="ru-UA" sz="24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</a:t>
                      </a:r>
                      <a:endParaRPr lang="ru-UA" sz="24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513319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C2F3D7E-3E51-A43B-243D-E57609E716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586097"/>
              </p:ext>
            </p:extLst>
          </p:nvPr>
        </p:nvGraphicFramePr>
        <p:xfrm>
          <a:off x="4493352" y="4610464"/>
          <a:ext cx="5308624" cy="1657352"/>
        </p:xfrm>
        <a:graphic>
          <a:graphicData uri="http://schemas.openxmlformats.org/drawingml/2006/table">
            <a:tbl>
              <a:tblPr firstRow="1" firstCol="1" bandRow="1"/>
              <a:tblGrid>
                <a:gridCol w="3831516">
                  <a:extLst>
                    <a:ext uri="{9D8B030D-6E8A-4147-A177-3AD203B41FA5}">
                      <a16:colId xmlns:a16="http://schemas.microsoft.com/office/drawing/2014/main" val="2271344691"/>
                    </a:ext>
                  </a:extLst>
                </a:gridCol>
                <a:gridCol w="1477108">
                  <a:extLst>
                    <a:ext uri="{9D8B030D-6E8A-4147-A177-3AD203B41FA5}">
                      <a16:colId xmlns:a16="http://schemas.microsoft.com/office/drawing/2014/main" val="21352241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Так</a:t>
                      </a:r>
                      <a:endParaRPr lang="ru-UA" sz="2400" dirty="0">
                        <a:solidFill>
                          <a:srgbClr val="92D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</a:t>
                      </a:r>
                      <a:endParaRPr lang="ru-UA" sz="2400" dirty="0">
                        <a:solidFill>
                          <a:srgbClr val="92D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3182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Ні</a:t>
                      </a:r>
                      <a:endParaRPr lang="ru-UA" sz="2400" dirty="0">
                        <a:solidFill>
                          <a:srgbClr val="92D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UA" sz="2400" dirty="0">
                        <a:solidFill>
                          <a:srgbClr val="92D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9178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Інколи</a:t>
                      </a:r>
                      <a:endParaRPr lang="ru-UA" sz="2400" dirty="0">
                        <a:solidFill>
                          <a:srgbClr val="92D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</a:t>
                      </a:r>
                      <a:endParaRPr lang="ru-UA" sz="2400" dirty="0">
                        <a:solidFill>
                          <a:srgbClr val="92D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1223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Лише з деяких предметів</a:t>
                      </a:r>
                      <a:endParaRPr lang="ru-UA" sz="2400" dirty="0">
                        <a:solidFill>
                          <a:srgbClr val="92D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UA" sz="2400" dirty="0">
                        <a:solidFill>
                          <a:srgbClr val="92D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6090165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4E908A-B421-4A5C-0A53-194094755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543" y="330590"/>
            <a:ext cx="3907018" cy="289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49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62F858E-8616-F62E-8B92-6CB29CD9D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1520"/>
            <a:ext cx="11844996" cy="1125415"/>
          </a:xfrm>
        </p:spPr>
        <p:txBody>
          <a:bodyPr>
            <a:normAutofit fontScale="92500"/>
          </a:bodyPr>
          <a:lstStyle/>
          <a:p>
            <a:r>
              <a:rPr lang="uk-UA" sz="26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 програми, інтернет-платформи використовуються тобою для дистанційного навчання (можливо обрати один або декілька варіантів відповідей)?</a:t>
            </a:r>
          </a:p>
          <a:p>
            <a:endParaRPr lang="uk-UA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UA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8DC0E3E-F0F2-5A85-074F-7626E2BD9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055004"/>
              </p:ext>
            </p:extLst>
          </p:nvPr>
        </p:nvGraphicFramePr>
        <p:xfrm>
          <a:off x="347004" y="1629884"/>
          <a:ext cx="7460565" cy="4496600"/>
        </p:xfrm>
        <a:graphic>
          <a:graphicData uri="http://schemas.openxmlformats.org/drawingml/2006/table">
            <a:tbl>
              <a:tblPr firstRow="1" firstCol="1" bandRow="1"/>
              <a:tblGrid>
                <a:gridCol w="6443944">
                  <a:extLst>
                    <a:ext uri="{9D8B030D-6E8A-4147-A177-3AD203B41FA5}">
                      <a16:colId xmlns:a16="http://schemas.microsoft.com/office/drawing/2014/main" val="2525454034"/>
                    </a:ext>
                  </a:extLst>
                </a:gridCol>
                <a:gridCol w="1016621">
                  <a:extLst>
                    <a:ext uri="{9D8B030D-6E8A-4147-A177-3AD203B41FA5}">
                      <a16:colId xmlns:a16="http://schemas.microsoft.com/office/drawing/2014/main" val="2018629637"/>
                    </a:ext>
                  </a:extLst>
                </a:gridCol>
              </a:tblGrid>
              <a:tr h="44966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Skype</a:t>
                      </a:r>
                      <a:endParaRPr lang="ru-UA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UA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323638"/>
                  </a:ext>
                </a:extLst>
              </a:tr>
              <a:tr h="44966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Viber</a:t>
                      </a:r>
                      <a:endParaRPr lang="ru-UA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112</a:t>
                      </a:r>
                      <a:endParaRPr lang="ru-UA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6364597"/>
                  </a:ext>
                </a:extLst>
              </a:tr>
              <a:tr h="44966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Zoom</a:t>
                      </a:r>
                      <a:endParaRPr lang="ru-UA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148</a:t>
                      </a:r>
                      <a:endParaRPr lang="ru-UA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7548392"/>
                  </a:ext>
                </a:extLst>
              </a:tr>
              <a:tr h="44966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Google Classroom</a:t>
                      </a:r>
                      <a:endParaRPr lang="ru-UA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131</a:t>
                      </a:r>
                      <a:endParaRPr lang="ru-UA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4223007"/>
                  </a:ext>
                </a:extLst>
              </a:tr>
              <a:tr h="44966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YouTube</a:t>
                      </a:r>
                      <a:endParaRPr lang="ru-UA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</a:t>
                      </a:r>
                      <a:endParaRPr lang="ru-UA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684265"/>
                  </a:ext>
                </a:extLst>
              </a:tr>
              <a:tr h="44966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Telegram</a:t>
                      </a:r>
                      <a:endParaRPr lang="ru-UA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</a:t>
                      </a:r>
                      <a:endParaRPr lang="ru-UA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257567"/>
                  </a:ext>
                </a:extLst>
              </a:tr>
              <a:tr h="44966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Сайт закладу освіти з дистанційного навчання</a:t>
                      </a:r>
                      <a:endParaRPr lang="ru-UA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UA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340635"/>
                  </a:ext>
                </a:extLst>
              </a:tr>
              <a:tr h="44966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Телеканали</a:t>
                      </a:r>
                      <a:endParaRPr lang="ru-UA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UA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0331658"/>
                  </a:ext>
                </a:extLst>
              </a:tr>
              <a:tr h="44966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Facebook</a:t>
                      </a:r>
                      <a:endParaRPr lang="ru-UA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UA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696837"/>
                  </a:ext>
                </a:extLst>
              </a:tr>
              <a:tr h="44966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Електронна пошта</a:t>
                      </a:r>
                      <a:endParaRPr lang="ru-UA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</a:t>
                      </a:r>
                      <a:endParaRPr lang="ru-UA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393475"/>
                  </a:ext>
                </a:extLst>
              </a:tr>
            </a:tbl>
          </a:graphicData>
        </a:graphic>
      </p:graphicFrame>
      <p:pic>
        <p:nvPicPr>
          <p:cNvPr id="16386" name="Picture 2" descr="Работа за компьютером: как сохранить здоровье? — ЗдоровьеИнфо">
            <a:extLst>
              <a:ext uri="{FF2B5EF4-FFF2-40B4-BE49-F238E27FC236}">
                <a16:creationId xmlns:a16="http://schemas.microsoft.com/office/drawing/2014/main" id="{AFD4FB9D-C7C8-CBDF-E2C5-F4447232E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102" y="2223472"/>
            <a:ext cx="3617894" cy="330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011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F19B48F-2F9D-E632-5166-DDEDA578F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5" y="104244"/>
            <a:ext cx="12037255" cy="4650637"/>
          </a:xfrm>
        </p:spPr>
        <p:txBody>
          <a:bodyPr>
            <a:normAutofit/>
          </a:bodyPr>
          <a:lstStyle/>
          <a:p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Вчителі оцінюють твої досягнення?</a:t>
            </a:r>
          </a:p>
          <a:p>
            <a:endParaRPr lang="uk-UA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Твоя успішність</a:t>
            </a:r>
          </a:p>
          <a:p>
            <a:endParaRPr lang="uk-UA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Скільки часу ти витрачаєш на навчання?</a:t>
            </a:r>
          </a:p>
          <a:p>
            <a:endParaRPr lang="ru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UA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FFDC19C-9C93-3EB1-208E-D6FF38988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157599"/>
              </p:ext>
            </p:extLst>
          </p:nvPr>
        </p:nvGraphicFramePr>
        <p:xfrm>
          <a:off x="6096000" y="342130"/>
          <a:ext cx="2888981" cy="1243014"/>
        </p:xfrm>
        <a:graphic>
          <a:graphicData uri="http://schemas.openxmlformats.org/drawingml/2006/table">
            <a:tbl>
              <a:tblPr firstRow="1" firstCol="1" bandRow="1"/>
              <a:tblGrid>
                <a:gridCol w="1665092">
                  <a:extLst>
                    <a:ext uri="{9D8B030D-6E8A-4147-A177-3AD203B41FA5}">
                      <a16:colId xmlns:a16="http://schemas.microsoft.com/office/drawing/2014/main" val="1629400932"/>
                    </a:ext>
                  </a:extLst>
                </a:gridCol>
                <a:gridCol w="1223889">
                  <a:extLst>
                    <a:ext uri="{9D8B030D-6E8A-4147-A177-3AD203B41FA5}">
                      <a16:colId xmlns:a16="http://schemas.microsoft.com/office/drawing/2014/main" val="24416328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Так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440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Ні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4424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всі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318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163AB8E-6B4A-EB4B-07DA-2A3B55BF3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743715"/>
              </p:ext>
            </p:extLst>
          </p:nvPr>
        </p:nvGraphicFramePr>
        <p:xfrm>
          <a:off x="3075721" y="1967554"/>
          <a:ext cx="3634570" cy="1243014"/>
        </p:xfrm>
        <a:graphic>
          <a:graphicData uri="http://schemas.openxmlformats.org/drawingml/2006/table">
            <a:tbl>
              <a:tblPr firstRow="1" firstCol="1" bandRow="1"/>
              <a:tblGrid>
                <a:gridCol w="1817285">
                  <a:extLst>
                    <a:ext uri="{9D8B030D-6E8A-4147-A177-3AD203B41FA5}">
                      <a16:colId xmlns:a16="http://schemas.microsoft.com/office/drawing/2014/main" val="3608083575"/>
                    </a:ext>
                  </a:extLst>
                </a:gridCol>
                <a:gridCol w="1817285">
                  <a:extLst>
                    <a:ext uri="{9D8B030D-6E8A-4147-A177-3AD203B41FA5}">
                      <a16:colId xmlns:a16="http://schemas.microsoft.com/office/drawing/2014/main" val="40150994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Покращилась</a:t>
                      </a:r>
                      <a:endParaRPr lang="ru-UA" sz="2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</a:t>
                      </a:r>
                      <a:endParaRPr lang="ru-UA" sz="2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18063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Знизилась</a:t>
                      </a:r>
                      <a:endParaRPr lang="ru-UA" sz="2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  <a:endParaRPr lang="ru-UA" sz="2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187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змінилась</a:t>
                      </a:r>
                      <a:endParaRPr lang="ru-UA" sz="2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</a:t>
                      </a:r>
                      <a:endParaRPr lang="ru-UA" sz="2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490223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3294B25-98CE-1DD4-ACA0-B3043BBBC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097045"/>
              </p:ext>
            </p:extLst>
          </p:nvPr>
        </p:nvGraphicFramePr>
        <p:xfrm>
          <a:off x="3818943" y="3972820"/>
          <a:ext cx="4079631" cy="2486028"/>
        </p:xfrm>
        <a:graphic>
          <a:graphicData uri="http://schemas.openxmlformats.org/drawingml/2006/table">
            <a:tbl>
              <a:tblPr firstRow="1" firstCol="1" bandRow="1"/>
              <a:tblGrid>
                <a:gridCol w="2858513">
                  <a:extLst>
                    <a:ext uri="{9D8B030D-6E8A-4147-A177-3AD203B41FA5}">
                      <a16:colId xmlns:a16="http://schemas.microsoft.com/office/drawing/2014/main" val="2237068932"/>
                    </a:ext>
                  </a:extLst>
                </a:gridCol>
                <a:gridCol w="1221118">
                  <a:extLst>
                    <a:ext uri="{9D8B030D-6E8A-4147-A177-3AD203B41FA5}">
                      <a16:colId xmlns:a16="http://schemas.microsoft.com/office/drawing/2014/main" val="1500597972"/>
                    </a:ext>
                  </a:extLst>
                </a:gridCol>
              </a:tblGrid>
              <a:tr h="399006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 1 години</a:t>
                      </a:r>
                      <a:endParaRPr lang="ru-UA" sz="24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UA" sz="24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8545394"/>
                  </a:ext>
                </a:extLst>
              </a:tr>
              <a:tr h="399006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1-2 години</a:t>
                      </a:r>
                      <a:endParaRPr lang="ru-UA" sz="24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UA" sz="24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6171149"/>
                  </a:ext>
                </a:extLst>
              </a:tr>
              <a:tr h="399006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2-3 години</a:t>
                      </a:r>
                      <a:endParaRPr lang="ru-UA" sz="24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</a:t>
                      </a:r>
                      <a:endParaRPr lang="ru-UA" sz="24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30864"/>
                  </a:ext>
                </a:extLst>
              </a:tr>
              <a:tr h="399006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3-4 години</a:t>
                      </a:r>
                      <a:endParaRPr lang="ru-UA" sz="24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</a:t>
                      </a:r>
                      <a:endParaRPr lang="ru-UA" sz="24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3047887"/>
                  </a:ext>
                </a:extLst>
              </a:tr>
              <a:tr h="399006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більше 4 годин</a:t>
                      </a:r>
                      <a:endParaRPr lang="ru-UA" sz="24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</a:t>
                      </a:r>
                      <a:endParaRPr lang="ru-UA" sz="24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3181464"/>
                  </a:ext>
                </a:extLst>
              </a:tr>
              <a:tr h="399006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вчусь взагалі</a:t>
                      </a:r>
                      <a:endParaRPr lang="ru-UA" sz="24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UA" sz="24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475838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7AA029-4F01-0FEB-B35F-D5D4FA8E8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63" y="4144271"/>
            <a:ext cx="2143125" cy="21431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8F0210-7E2E-CF01-8F5D-CE13ADDAC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9429" y="1853384"/>
            <a:ext cx="3057182" cy="254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13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98EF36B-B4CC-B3DE-7DD5-105F63DA4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423" y="534677"/>
            <a:ext cx="11653154" cy="717452"/>
          </a:xfrm>
        </p:spPr>
        <p:txBody>
          <a:bodyPr>
            <a:noAutofit/>
          </a:bodyPr>
          <a:lstStyle/>
          <a:p>
            <a:endParaRPr lang="uk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Тобі комфортно навчатись вдома?</a:t>
            </a:r>
          </a:p>
          <a:p>
            <a:endParaRPr lang="uk-UA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 потребуєш консультації вчителя чи психолога?</a:t>
            </a:r>
          </a:p>
          <a:p>
            <a:endParaRPr lang="uk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даний момент твоєму життю та здоров'ю нічого не загрожує?</a:t>
            </a:r>
          </a:p>
          <a:p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UA" sz="24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9F39CA4-DA05-98B5-034C-C3C3F6D96C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317052"/>
              </p:ext>
            </p:extLst>
          </p:nvPr>
        </p:nvGraphicFramePr>
        <p:xfrm>
          <a:off x="5776718" y="138097"/>
          <a:ext cx="3592366" cy="1243014"/>
        </p:xfrm>
        <a:graphic>
          <a:graphicData uri="http://schemas.openxmlformats.org/drawingml/2006/table">
            <a:tbl>
              <a:tblPr firstRow="1" firstCol="1" bandRow="1"/>
              <a:tblGrid>
                <a:gridCol w="1796183">
                  <a:extLst>
                    <a:ext uri="{9D8B030D-6E8A-4147-A177-3AD203B41FA5}">
                      <a16:colId xmlns:a16="http://schemas.microsoft.com/office/drawing/2014/main" val="3825182365"/>
                    </a:ext>
                  </a:extLst>
                </a:gridCol>
                <a:gridCol w="1796183">
                  <a:extLst>
                    <a:ext uri="{9D8B030D-6E8A-4147-A177-3AD203B41FA5}">
                      <a16:colId xmlns:a16="http://schemas.microsoft.com/office/drawing/2014/main" val="1416689600"/>
                    </a:ext>
                  </a:extLst>
                </a:gridCol>
              </a:tblGrid>
              <a:tr h="398272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Так</a:t>
                      </a:r>
                      <a:endParaRPr lang="ru-UA" sz="2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</a:t>
                      </a:r>
                      <a:endParaRPr lang="ru-UA" sz="2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099594"/>
                  </a:ext>
                </a:extLst>
              </a:tr>
              <a:tr h="398272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Ні</a:t>
                      </a:r>
                      <a:endParaRPr lang="ru-UA" sz="2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UA" sz="2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8853318"/>
                  </a:ext>
                </a:extLst>
              </a:tr>
              <a:tr h="398272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Як коли</a:t>
                      </a:r>
                      <a:endParaRPr lang="ru-UA" sz="2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</a:t>
                      </a:r>
                      <a:endParaRPr lang="ru-UA" sz="2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694961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346BE80-B4E0-6C38-A6FD-131992B03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220080"/>
              </p:ext>
            </p:extLst>
          </p:nvPr>
        </p:nvGraphicFramePr>
        <p:xfrm>
          <a:off x="684213" y="2234183"/>
          <a:ext cx="3437622" cy="1243014"/>
        </p:xfrm>
        <a:graphic>
          <a:graphicData uri="http://schemas.openxmlformats.org/drawingml/2006/table">
            <a:tbl>
              <a:tblPr firstRow="1" firstCol="1" bandRow="1"/>
              <a:tblGrid>
                <a:gridCol w="2424747">
                  <a:extLst>
                    <a:ext uri="{9D8B030D-6E8A-4147-A177-3AD203B41FA5}">
                      <a16:colId xmlns:a16="http://schemas.microsoft.com/office/drawing/2014/main" val="39098785"/>
                    </a:ext>
                  </a:extLst>
                </a:gridCol>
                <a:gridCol w="1012875">
                  <a:extLst>
                    <a:ext uri="{9D8B030D-6E8A-4147-A177-3AD203B41FA5}">
                      <a16:colId xmlns:a16="http://schemas.microsoft.com/office/drawing/2014/main" val="33628153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Так, вчителя</a:t>
                      </a:r>
                      <a:endParaRPr lang="ru-UA" sz="24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UA" sz="24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442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Так, психолога</a:t>
                      </a:r>
                      <a:endParaRPr lang="ru-UA" sz="24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ru-UA" sz="24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5824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Ні</a:t>
                      </a:r>
                      <a:endParaRPr lang="ru-UA" sz="24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</a:t>
                      </a:r>
                      <a:endParaRPr lang="ru-UA" sz="24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890825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E51477A-4C53-08EB-520B-EE1CEF2E7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433911"/>
              </p:ext>
            </p:extLst>
          </p:nvPr>
        </p:nvGraphicFramePr>
        <p:xfrm>
          <a:off x="4595031" y="4529589"/>
          <a:ext cx="7137424" cy="1657352"/>
        </p:xfrm>
        <a:graphic>
          <a:graphicData uri="http://schemas.openxmlformats.org/drawingml/2006/table">
            <a:tbl>
              <a:tblPr firstRow="1" firstCol="1" bandRow="1"/>
              <a:tblGrid>
                <a:gridCol w="6262056">
                  <a:extLst>
                    <a:ext uri="{9D8B030D-6E8A-4147-A177-3AD203B41FA5}">
                      <a16:colId xmlns:a16="http://schemas.microsoft.com/office/drawing/2014/main" val="3141074674"/>
                    </a:ext>
                  </a:extLst>
                </a:gridCol>
                <a:gridCol w="875368">
                  <a:extLst>
                    <a:ext uri="{9D8B030D-6E8A-4147-A177-3AD203B41FA5}">
                      <a16:colId xmlns:a16="http://schemas.microsoft.com/office/drawing/2014/main" val="15192147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 добре</a:t>
                      </a:r>
                      <a:endParaRPr lang="ru-UA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</a:t>
                      </a:r>
                      <a:endParaRPr lang="ru-UA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311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Перебуваю в стані стресу</a:t>
                      </a:r>
                      <a:endParaRPr lang="ru-UA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  <a:endParaRPr lang="ru-UA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00134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Мене дуже щось турбує, відчуваю страх</a:t>
                      </a:r>
                      <a:endParaRPr lang="ru-UA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UA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434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Мені потрібна допомога</a:t>
                      </a:r>
                      <a:endParaRPr lang="ru-UA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UA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862995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D8A1A8-B0BD-EBEB-AE54-1B21496B6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736" y="1629102"/>
            <a:ext cx="3592366" cy="20566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EF7B79-C3BE-8320-A681-194CE8399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3" y="4317203"/>
            <a:ext cx="3082705" cy="220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60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6BE9C-2F63-BE99-12D8-0801DB156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21735"/>
            <a:ext cx="12191999" cy="56297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А в опитуванні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«Ментальне здоров’я»  </a:t>
            </a:r>
            <a:r>
              <a:rPr lang="ru-RU" sz="2400" b="1" dirty="0">
                <a:solidFill>
                  <a:srgbClr val="FFFF00"/>
                </a:solidFill>
              </a:rPr>
              <a:t>взяли участь 158 учнів</a:t>
            </a:r>
            <a:br>
              <a:rPr lang="ru-RU" sz="2400" b="1" dirty="0">
                <a:solidFill>
                  <a:srgbClr val="FFFF00"/>
                </a:solidFill>
              </a:rPr>
            </a:br>
            <a:br>
              <a:rPr lang="ru-RU" sz="2400" b="1" dirty="0">
                <a:solidFill>
                  <a:srgbClr val="FFFF00"/>
                </a:solidFill>
              </a:rPr>
            </a:br>
            <a:endParaRPr lang="ru-UA" sz="2400" b="1" dirty="0">
              <a:solidFill>
                <a:srgbClr val="FFFF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335141-36FE-3580-00BE-0ADD095D4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05909"/>
            <a:ext cx="11301255" cy="150706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uk-UA" sz="9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9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питання було надано такі відповіді:</a:t>
            </a:r>
          </a:p>
          <a:p>
            <a:pPr marL="0" indent="0">
              <a:buNone/>
            </a:pPr>
            <a:endParaRPr lang="uk-UA" sz="9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9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 таке ментальне здоров’я?</a:t>
            </a:r>
          </a:p>
          <a:p>
            <a:endParaRPr lang="uk-UA" sz="96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96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96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96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96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uk-UA" sz="9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Яка ознака ментального здоров’я?</a:t>
            </a:r>
            <a:endParaRPr lang="ru-UA" sz="9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UA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EA104FB-B3B8-0F36-89DC-99C827C115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592170"/>
              </p:ext>
            </p:extLst>
          </p:nvPr>
        </p:nvGraphicFramePr>
        <p:xfrm>
          <a:off x="197259" y="2296198"/>
          <a:ext cx="11797482" cy="1745468"/>
        </p:xfrm>
        <a:graphic>
          <a:graphicData uri="http://schemas.openxmlformats.org/drawingml/2006/table">
            <a:tbl>
              <a:tblPr/>
              <a:tblGrid>
                <a:gridCol w="11211950">
                  <a:extLst>
                    <a:ext uri="{9D8B030D-6E8A-4147-A177-3AD203B41FA5}">
                      <a16:colId xmlns:a16="http://schemas.microsoft.com/office/drawing/2014/main" val="2679506916"/>
                    </a:ext>
                  </a:extLst>
                </a:gridCol>
                <a:gridCol w="585532">
                  <a:extLst>
                    <a:ext uri="{9D8B030D-6E8A-4147-A177-3AD203B41FA5}">
                      <a16:colId xmlns:a16="http://schemas.microsoft.com/office/drawing/2014/main" val="3709797750"/>
                    </a:ext>
                  </a:extLst>
                </a:gridCol>
              </a:tblGrid>
              <a:tr h="407679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Фізична активність та здорове харчування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208273"/>
                  </a:ext>
                </a:extLst>
              </a:tr>
              <a:tr h="502454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Стан психічного благополуччя, здатність керувати емоціями і справлятися зі стресом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138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0820421"/>
                  </a:ext>
                </a:extLst>
              </a:tr>
              <a:tr h="407679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Відсутність проблем зі здоров’ям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997529"/>
                  </a:ext>
                </a:extLst>
              </a:tr>
              <a:tr h="407679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Спілкування з друзями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850321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10717AA-E0EB-5441-FC64-3DB5E62B0F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033781"/>
              </p:ext>
            </p:extLst>
          </p:nvPr>
        </p:nvGraphicFramePr>
        <p:xfrm>
          <a:off x="5650627" y="4758735"/>
          <a:ext cx="6265226" cy="1657352"/>
        </p:xfrm>
        <a:graphic>
          <a:graphicData uri="http://schemas.openxmlformats.org/drawingml/2006/table">
            <a:tbl>
              <a:tblPr/>
              <a:tblGrid>
                <a:gridCol w="5322691">
                  <a:extLst>
                    <a:ext uri="{9D8B030D-6E8A-4147-A177-3AD203B41FA5}">
                      <a16:colId xmlns:a16="http://schemas.microsoft.com/office/drawing/2014/main" val="1697968623"/>
                    </a:ext>
                  </a:extLst>
                </a:gridCol>
                <a:gridCol w="942535">
                  <a:extLst>
                    <a:ext uri="{9D8B030D-6E8A-4147-A177-3AD203B41FA5}">
                      <a16:colId xmlns:a16="http://schemas.microsoft.com/office/drawing/2014/main" val="9629420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Вміння керувати своїми емоціями</a:t>
                      </a:r>
                      <a:endParaRPr lang="ru-UA" sz="24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140</a:t>
                      </a:r>
                      <a:endParaRPr lang="ru-UA" sz="24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6256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Фізична сила</a:t>
                      </a:r>
                      <a:endParaRPr lang="ru-UA" sz="24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UA" sz="24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245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Тривога та стрес</a:t>
                      </a:r>
                      <a:endParaRPr lang="ru-UA" sz="24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UA" sz="24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628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Поганий сон</a:t>
                      </a:r>
                      <a:endParaRPr lang="ru-UA" sz="24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UA" sz="24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7782609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ED650E-A7AD-7F82-8169-EADD5A4C2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491" y="543704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39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1FD707-EDDB-D94F-E4F3-263F8B44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003" y="642517"/>
            <a:ext cx="10977905" cy="1507067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br>
              <a:rPr lang="ru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4D0CDE-9E57-8D11-3F20-F4188C291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83" y="1645920"/>
            <a:ext cx="8360898" cy="223127"/>
          </a:xfrm>
        </p:spPr>
        <p:txBody>
          <a:bodyPr>
            <a:normAutofit fontScale="25000" lnSpcReduction="20000"/>
          </a:bodyPr>
          <a:lstStyle/>
          <a:p>
            <a:endParaRPr lang="uk-UA" sz="9600" dirty="0"/>
          </a:p>
          <a:p>
            <a:pPr>
              <a:lnSpc>
                <a:spcPct val="125000"/>
              </a:lnSpc>
            </a:pPr>
            <a:endParaRPr lang="uk-UA" sz="96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endParaRPr lang="uk-UA" sz="96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endParaRPr lang="uk-UA" sz="96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uk-UA" sz="9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 може впливати на ментальне здоров’я?</a:t>
            </a:r>
          </a:p>
          <a:p>
            <a:pPr>
              <a:lnSpc>
                <a:spcPct val="125000"/>
              </a:lnSpc>
            </a:pPr>
            <a:endParaRPr lang="uk-UA" sz="96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endParaRPr lang="uk-UA" sz="96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endParaRPr lang="uk-UA" sz="96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9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 є ментальне здоров’я важливим для успішного навчання та роботи?</a:t>
            </a:r>
          </a:p>
          <a:p>
            <a:endParaRPr lang="uk-UA" sz="9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9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Який з наведених способів допомагає покращити ментальне здоров’я?</a:t>
            </a:r>
            <a:endParaRPr lang="ru-UA" sz="96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9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UA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UA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EAA47A5-6179-D112-85C3-216AFA31E8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835717"/>
              </p:ext>
            </p:extLst>
          </p:nvPr>
        </p:nvGraphicFramePr>
        <p:xfrm>
          <a:off x="7680960" y="246968"/>
          <a:ext cx="4307266" cy="1657352"/>
        </p:xfrm>
        <a:graphic>
          <a:graphicData uri="http://schemas.openxmlformats.org/drawingml/2006/table">
            <a:tbl>
              <a:tblPr/>
              <a:tblGrid>
                <a:gridCol w="3505822">
                  <a:extLst>
                    <a:ext uri="{9D8B030D-6E8A-4147-A177-3AD203B41FA5}">
                      <a16:colId xmlns:a16="http://schemas.microsoft.com/office/drawing/2014/main" val="3693971224"/>
                    </a:ext>
                  </a:extLst>
                </a:gridCol>
                <a:gridCol w="801444">
                  <a:extLst>
                    <a:ext uri="{9D8B030D-6E8A-4147-A177-3AD203B41FA5}">
                      <a16:colId xmlns:a16="http://schemas.microsoft.com/office/drawing/2014/main" val="3882479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Харчування та сон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393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Соціальні стосунки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748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Фізичні вправи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6652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Усі перелічені варіанти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</a:t>
                      </a:r>
                      <a:endParaRPr lang="ru-UA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183374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A35C99F-31B3-A7A2-10D5-6BE28847E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522186"/>
              </p:ext>
            </p:extLst>
          </p:nvPr>
        </p:nvGraphicFramePr>
        <p:xfrm>
          <a:off x="8679766" y="2299869"/>
          <a:ext cx="1983545" cy="1126208"/>
        </p:xfrm>
        <a:graphic>
          <a:graphicData uri="http://schemas.openxmlformats.org/drawingml/2006/table">
            <a:tbl>
              <a:tblPr/>
              <a:tblGrid>
                <a:gridCol w="1023425">
                  <a:extLst>
                    <a:ext uri="{9D8B030D-6E8A-4147-A177-3AD203B41FA5}">
                      <a16:colId xmlns:a16="http://schemas.microsoft.com/office/drawing/2014/main" val="718678475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604577879"/>
                    </a:ext>
                  </a:extLst>
                </a:gridCol>
              </a:tblGrid>
              <a:tr h="563104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Так</a:t>
                      </a:r>
                      <a:endParaRPr lang="ru-UA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156</a:t>
                      </a:r>
                      <a:endParaRPr lang="ru-UA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871521"/>
                  </a:ext>
                </a:extLst>
              </a:tr>
              <a:tr h="563104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Ні</a:t>
                      </a:r>
                      <a:endParaRPr lang="ru-UA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UA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1624741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B68A84F-DF0E-95EE-2FBB-29CEEB97E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658739"/>
              </p:ext>
            </p:extLst>
          </p:nvPr>
        </p:nvGraphicFramePr>
        <p:xfrm>
          <a:off x="529883" y="4521034"/>
          <a:ext cx="5983459" cy="1657352"/>
        </p:xfrm>
        <a:graphic>
          <a:graphicData uri="http://schemas.openxmlformats.org/drawingml/2006/table">
            <a:tbl>
              <a:tblPr/>
              <a:tblGrid>
                <a:gridCol w="4942449">
                  <a:extLst>
                    <a:ext uri="{9D8B030D-6E8A-4147-A177-3AD203B41FA5}">
                      <a16:colId xmlns:a16="http://schemas.microsoft.com/office/drawing/2014/main" val="1857959221"/>
                    </a:ext>
                  </a:extLst>
                </a:gridCol>
                <a:gridCol w="1041010">
                  <a:extLst>
                    <a:ext uri="{9D8B030D-6E8A-4147-A177-3AD203B41FA5}">
                      <a16:colId xmlns:a16="http://schemas.microsoft.com/office/drawing/2014/main" val="35184383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Ізоляція від інших</a:t>
                      </a:r>
                      <a:endParaRPr lang="ru-UA" sz="2400" dirty="0">
                        <a:solidFill>
                          <a:srgbClr val="92D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UA" sz="2400" dirty="0">
                        <a:solidFill>
                          <a:srgbClr val="92D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87718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Розмова з друзями або психологом</a:t>
                      </a:r>
                      <a:endParaRPr lang="ru-UA" sz="2400" dirty="0">
                        <a:solidFill>
                          <a:srgbClr val="92D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131</a:t>
                      </a:r>
                      <a:endParaRPr lang="ru-UA" sz="2400" dirty="0">
                        <a:solidFill>
                          <a:srgbClr val="92D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2535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Ігнорування проблем</a:t>
                      </a:r>
                      <a:endParaRPr lang="ru-UA" sz="2400" dirty="0">
                        <a:solidFill>
                          <a:srgbClr val="92D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UA" sz="2400" dirty="0">
                        <a:solidFill>
                          <a:srgbClr val="92D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06456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Постійне уникнення стресу</a:t>
                      </a:r>
                      <a:endParaRPr lang="ru-UA" sz="2400" dirty="0">
                        <a:solidFill>
                          <a:srgbClr val="92D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92D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UA" sz="2400" dirty="0">
                        <a:solidFill>
                          <a:srgbClr val="92D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906156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9ADDA7-3D2C-759B-3D0B-1B60FC875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3623733"/>
            <a:ext cx="4175485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37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B5147B0-DCBA-A6F3-8C1C-23FAE6B32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13" y="1237957"/>
            <a:ext cx="11273326" cy="486742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5000"/>
              </a:lnSpc>
            </a:pPr>
            <a:r>
              <a:rPr lang="uk-UA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 може бути ознакою погіршення ментального здоров’я?</a:t>
            </a:r>
          </a:p>
          <a:p>
            <a:pPr>
              <a:lnSpc>
                <a:spcPct val="125000"/>
              </a:lnSpc>
            </a:pPr>
            <a:endParaRPr lang="uk-UA" sz="4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endParaRPr lang="uk-UA" sz="4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endParaRPr lang="uk-UA" sz="4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ru-RU" sz="31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Яке з наведених визначень найкраще описує емоційне благополуччя?</a:t>
            </a:r>
          </a:p>
          <a:p>
            <a:pPr>
              <a:lnSpc>
                <a:spcPct val="125000"/>
              </a:lnSpc>
            </a:pPr>
            <a:endParaRPr lang="ru-RU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endParaRPr lang="uk-UA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endParaRPr lang="uk-UA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endParaRPr lang="ru-UA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UA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84026DB-169E-AAE2-2B8F-124A2F7FD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116490"/>
              </p:ext>
            </p:extLst>
          </p:nvPr>
        </p:nvGraphicFramePr>
        <p:xfrm>
          <a:off x="858130" y="1237957"/>
          <a:ext cx="6588784" cy="1657352"/>
        </p:xfrm>
        <a:graphic>
          <a:graphicData uri="http://schemas.openxmlformats.org/drawingml/2006/table">
            <a:tbl>
              <a:tblPr/>
              <a:tblGrid>
                <a:gridCol w="5196082">
                  <a:extLst>
                    <a:ext uri="{9D8B030D-6E8A-4147-A177-3AD203B41FA5}">
                      <a16:colId xmlns:a16="http://schemas.microsoft.com/office/drawing/2014/main" val="1219737045"/>
                    </a:ext>
                  </a:extLst>
                </a:gridCol>
                <a:gridCol w="1392702">
                  <a:extLst>
                    <a:ext uri="{9D8B030D-6E8A-4147-A177-3AD203B41FA5}">
                      <a16:colId xmlns:a16="http://schemas.microsoft.com/office/drawing/2014/main" val="12900395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Часте відчуття тривоги або депресії</a:t>
                      </a:r>
                      <a:endParaRPr lang="ru-UA" sz="2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145</a:t>
                      </a:r>
                      <a:endParaRPr lang="ru-UA" sz="2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633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Підвищення фізичної активності</a:t>
                      </a:r>
                      <a:endParaRPr lang="ru-UA" sz="2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UA" sz="2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5409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Регулярне спілкування з друзями</a:t>
                      </a:r>
                      <a:endParaRPr lang="ru-UA" sz="2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UA" sz="2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5533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Підвищена продуктивність</a:t>
                      </a:r>
                      <a:endParaRPr lang="ru-UA" sz="2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UA" sz="2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831789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5DEB315-7025-30D5-1EB5-CFCABB38E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686163"/>
              </p:ext>
            </p:extLst>
          </p:nvPr>
        </p:nvGraphicFramePr>
        <p:xfrm>
          <a:off x="1073833" y="4791367"/>
          <a:ext cx="8534400" cy="1657352"/>
        </p:xfrm>
        <a:graphic>
          <a:graphicData uri="http://schemas.openxmlformats.org/drawingml/2006/table">
            <a:tbl>
              <a:tblPr/>
              <a:tblGrid>
                <a:gridCol w="7479324">
                  <a:extLst>
                    <a:ext uri="{9D8B030D-6E8A-4147-A177-3AD203B41FA5}">
                      <a16:colId xmlns:a16="http://schemas.microsoft.com/office/drawing/2014/main" val="1789600609"/>
                    </a:ext>
                  </a:extLst>
                </a:gridCol>
                <a:gridCol w="1055076">
                  <a:extLst>
                    <a:ext uri="{9D8B030D-6E8A-4147-A177-3AD203B41FA5}">
                      <a16:colId xmlns:a16="http://schemas.microsoft.com/office/drawing/2014/main" val="24068785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Уміння завжди бути щасливим</a:t>
                      </a:r>
                      <a:endParaRPr lang="ru-U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  <a:endParaRPr lang="ru-U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2522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Здатність відчувати та правильно виражати емоції</a:t>
                      </a:r>
                      <a:endParaRPr lang="ru-U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117</a:t>
                      </a:r>
                      <a:endParaRPr lang="ru-U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7503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Повна відсутність емоцій</a:t>
                      </a:r>
                      <a:endParaRPr lang="ru-U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U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7331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Постійний контроль над емоціями</a:t>
                      </a:r>
                      <a:endParaRPr lang="ru-U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U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6548308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ECBB5C-87C0-F558-D11B-FB32A319E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930" y="903630"/>
            <a:ext cx="3745863" cy="240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1771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389</TotalTime>
  <Words>634</Words>
  <Application>Microsoft Office PowerPoint</Application>
  <PresentationFormat>Широкоэкранный</PresentationFormat>
  <Paragraphs>267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Century Gothic</vt:lpstr>
      <vt:lpstr>Times New Roman</vt:lpstr>
      <vt:lpstr>Wingdings 3</vt:lpstr>
      <vt:lpstr>Сектор</vt:lpstr>
      <vt:lpstr>Результати анкетування показали ставлення учнів до дистанційного навчання та РІВЕНЬ знань здобувачів освіти щодо ментального здоров’я БажаЮЧІ можуть переглянути результати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 в опитуванні «Ментальне здоров’я»  взяли участь 158 учнів  </vt:lpstr>
      <vt:lpstr> </vt:lpstr>
      <vt:lpstr>Презентация PowerPoint</vt:lpstr>
      <vt:lpstr>Презентация PowerPoint</vt:lpstr>
      <vt:lpstr>Презентация PowerPoint</vt:lpstr>
      <vt:lpstr>Ви молодці!  справилися з запитаннями.  Тож, давайте закріпимо знання щодо ментального здоров’я в наступній презентації)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ЦПТО 4</dc:creator>
  <cp:lastModifiedBy>ЦПТО 4</cp:lastModifiedBy>
  <cp:revision>15</cp:revision>
  <dcterms:created xsi:type="dcterms:W3CDTF">2024-10-09T14:18:56Z</dcterms:created>
  <dcterms:modified xsi:type="dcterms:W3CDTF">2024-10-24T07:18:00Z</dcterms:modified>
</cp:coreProperties>
</file>