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AD25110-08F8-4CAF-9A24-44038679E384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66ADCE-5915-4915-998B-32CD7C44D38F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9" y="1922042"/>
            <a:ext cx="9036496" cy="493595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Розділ 1. Основи національної безпеки України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869160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800" b="1" dirty="0"/>
              <a:t>Національні інтереси України та загрози національній безпеці.</a:t>
            </a:r>
          </a:p>
          <a:p>
            <a:r>
              <a:rPr lang="uk-UA" sz="2800" b="1" dirty="0"/>
              <a:t>Воєнна доктрина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2842083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988840"/>
            <a:ext cx="9143999" cy="4869160"/>
          </a:xfrm>
        </p:spPr>
        <p:txBody>
          <a:bodyPr>
            <a:normAutofit/>
          </a:bodyPr>
          <a:lstStyle/>
          <a:p>
            <a:r>
              <a:rPr lang="uk-UA" sz="1800" b="1" dirty="0"/>
              <a:t>- втручання у внутрішні справи України з боку РФ, спрямоване на порушення конституційного устрою, територіальної цілісності та суверенітету України, внутрішньої соціально-політичної стабільності та правопорядку;</a:t>
            </a:r>
          </a:p>
          <a:p>
            <a:r>
              <a:rPr lang="uk-UA" sz="1800" b="1" dirty="0"/>
              <a:t>- протидія реалізації європейського вибору Українського народу, формування систем колективної безпеки за участю України;</a:t>
            </a:r>
          </a:p>
          <a:p>
            <a:r>
              <a:rPr lang="uk-UA" sz="1800" b="1" dirty="0"/>
              <a:t>- невирішеність питань щодо розмежування державного кордону України в акваторії Чорного і Азовського морів, незавершеність договірно-правового оформлення державного кордону України з РФ, Республікою Білорусь та Республікою Молдова;</a:t>
            </a:r>
          </a:p>
          <a:p>
            <a:r>
              <a:rPr lang="uk-UA" sz="1800" b="1" dirty="0"/>
              <a:t>- спроби дестабілізації з боку РФ соціально-політичної та економічної ситуації в Україні, а також провокування сепаратистських настроїв у районах компактного проживання національних меншин в Україні;</a:t>
            </a:r>
          </a:p>
          <a:p>
            <a:r>
              <a:rPr lang="uk-UA" sz="1800" b="1" dirty="0"/>
              <a:t>- цілеспрямований інформаційний (інформаційно-психологічний) вплив з використанням сучасних технологій;</a:t>
            </a:r>
          </a:p>
          <a:p>
            <a:r>
              <a:rPr lang="uk-UA" sz="1800" b="1" dirty="0"/>
              <a:t>- дії РФ щодо ускладнення економічного розвитку України;</a:t>
            </a:r>
          </a:p>
          <a:p>
            <a:r>
              <a:rPr lang="uk-UA" sz="1800" b="1" dirty="0"/>
              <a:t>- розповсюдження зброї масового ураження, тероризму, організована злочинність, незаконна торгівля зброєю і боєприпасами, нелегальна міграція.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/>
              <a:t>Воєнно-політичні виклики, які можуть перерости в загрозу застосування воєнної сили проти України:</a:t>
            </a:r>
          </a:p>
        </p:txBody>
      </p:sp>
    </p:spTree>
    <p:extLst>
      <p:ext uri="{BB962C8B-B14F-4D97-AF65-F5344CB8AC3E}">
        <p14:creationId xmlns:p14="http://schemas.microsoft.com/office/powerpoint/2010/main" val="3092460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348880"/>
            <a:ext cx="8568951" cy="4032448"/>
          </a:xfrm>
        </p:spPr>
        <p:txBody>
          <a:bodyPr>
            <a:normAutofit/>
          </a:bodyPr>
          <a:lstStyle/>
          <a:p>
            <a:r>
              <a:rPr lang="uk-UA" sz="3600" b="1" dirty="0"/>
              <a:t>інтегральний вираз інтересів усіх членів суспільства, що реалізується через політичну систему  держави як компроміс у поєднанні запитів кожної людини і суспільства загалом.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Національні інтереси України -</a:t>
            </a:r>
          </a:p>
        </p:txBody>
      </p:sp>
    </p:spTree>
    <p:extLst>
      <p:ext uri="{BB962C8B-B14F-4D97-AF65-F5344CB8AC3E}">
        <p14:creationId xmlns:p14="http://schemas.microsoft.com/office/powerpoint/2010/main" val="51264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784975" cy="4536504"/>
          </a:xfrm>
        </p:spPr>
        <p:txBody>
          <a:bodyPr>
            <a:normAutofit/>
          </a:bodyPr>
          <a:lstStyle/>
          <a:p>
            <a:r>
              <a:rPr lang="uk-UA" sz="2000" b="1" dirty="0"/>
              <a:t>Цей Закон до статей 1,2,17,18 і 92 Конституції України визначає основи та принципи національної безпеки і оборони, цілі та основні засади державної політики, що гарантуватимуть суспільству і кожному громадянину захист від загроз.</a:t>
            </a:r>
          </a:p>
          <a:p>
            <a:r>
              <a:rPr lang="uk-UA" sz="2000" b="1" dirty="0"/>
              <a:t>Цим Законом визначаються та розмежовуються повноваження державних органів у сферах національної безпеки і оборони, створюється основа для інтеграції політики та процедур органів державної влади, інших державних органів, функції яких стосуються національної безпеки і оборони, сил безпеки і сил оборони, визначається система командування, контролю та координації операцій сил безпеки і сил оборони, запроваджується всеосяжний підхід до планування у сферах національної безпеки і оборони, забезпечуючи  у такий спосіб демократичний цивільний контроль над органами та формування сектору безпеки і оборони.</a:t>
            </a:r>
            <a:endParaRPr lang="ru-RU" sz="2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ЗАКОН УКРАЇНИ </a:t>
            </a:r>
            <a:br>
              <a:rPr lang="uk-UA" sz="2800" b="1" dirty="0"/>
            </a:br>
            <a:r>
              <a:rPr lang="uk-UA" sz="2800" b="1" dirty="0"/>
              <a:t>«Про національну безпеку України»</a:t>
            </a:r>
            <a:br>
              <a:rPr lang="uk-UA" sz="2800" b="1" dirty="0"/>
            </a:br>
            <a:r>
              <a:rPr lang="uk-UA" sz="1200" b="1" dirty="0"/>
              <a:t>№2469-</a:t>
            </a:r>
            <a:r>
              <a:rPr lang="en-US" sz="1200" b="1" dirty="0"/>
              <a:t>VIII</a:t>
            </a:r>
            <a:r>
              <a:rPr lang="uk-UA" sz="1200" b="1" dirty="0"/>
              <a:t> Прийнятий від 21.06.2018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293902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556792"/>
            <a:ext cx="9143999" cy="5301208"/>
          </a:xfrm>
        </p:spPr>
        <p:txBody>
          <a:bodyPr>
            <a:normAutofit/>
          </a:bodyPr>
          <a:lstStyle/>
          <a:p>
            <a:r>
              <a:rPr lang="uk-UA" sz="1800" b="1" dirty="0">
                <a:solidFill>
                  <a:srgbClr val="FF0000"/>
                </a:solidFill>
              </a:rPr>
              <a:t>За ступенем важливості:</a:t>
            </a:r>
          </a:p>
          <a:p>
            <a:r>
              <a:rPr lang="uk-UA" sz="1800" b="1" dirty="0"/>
              <a:t>1. </a:t>
            </a:r>
            <a:r>
              <a:rPr lang="uk-UA" sz="1800" b="1" dirty="0" err="1"/>
              <a:t>Життєво</a:t>
            </a:r>
            <a:r>
              <a:rPr lang="uk-UA" sz="1800" b="1" dirty="0"/>
              <a:t> важливі, які </a:t>
            </a:r>
            <a:r>
              <a:rPr lang="uk-UA" sz="1800" b="1" dirty="0" err="1"/>
              <a:t>пов</a:t>
            </a:r>
            <a:r>
              <a:rPr lang="en-US" sz="1800" b="1" dirty="0"/>
              <a:t>’</a:t>
            </a:r>
            <a:r>
              <a:rPr lang="uk-UA" sz="1800" b="1" dirty="0" err="1"/>
              <a:t>язані</a:t>
            </a:r>
            <a:r>
              <a:rPr lang="uk-UA" sz="1800" b="1" dirty="0"/>
              <a:t> із виживанням і безпекою нації, захистом території України і території союзників, важливих елементів інфраструктури, забезпечення безпеки громадян та їх економічного добробуту.</a:t>
            </a:r>
          </a:p>
          <a:p>
            <a:r>
              <a:rPr lang="uk-UA" sz="1800" b="1" dirty="0"/>
              <a:t>2. Важливі національні інтереси (не </a:t>
            </a:r>
            <a:r>
              <a:rPr lang="uk-UA" sz="1800" b="1" dirty="0" err="1"/>
              <a:t>пов</a:t>
            </a:r>
            <a:r>
              <a:rPr lang="en-US" sz="1800" b="1" dirty="0"/>
              <a:t>’</a:t>
            </a:r>
            <a:r>
              <a:rPr lang="ru-RU" sz="1800" b="1" dirty="0" err="1"/>
              <a:t>язані</a:t>
            </a:r>
            <a:r>
              <a:rPr lang="ru-RU" sz="1800" b="1" dirty="0"/>
              <a:t> з  </a:t>
            </a:r>
            <a:r>
              <a:rPr lang="ru-RU" sz="1800" b="1" dirty="0" err="1"/>
              <a:t>виживанням</a:t>
            </a:r>
            <a:r>
              <a:rPr lang="ru-RU" sz="1800" b="1" dirty="0"/>
              <a:t> </a:t>
            </a:r>
            <a:r>
              <a:rPr lang="ru-RU" sz="1800" b="1" dirty="0" err="1"/>
              <a:t>України</a:t>
            </a:r>
            <a:r>
              <a:rPr lang="ru-RU" sz="1800" b="1" dirty="0"/>
              <a:t>., але </a:t>
            </a:r>
            <a:r>
              <a:rPr lang="ru-RU" sz="1800" b="1" dirty="0" err="1"/>
              <a:t>чинять</a:t>
            </a:r>
            <a:r>
              <a:rPr lang="ru-RU" sz="1800" b="1" dirty="0"/>
              <a:t> </a:t>
            </a:r>
            <a:r>
              <a:rPr lang="ru-RU" sz="1800" b="1" dirty="0" err="1"/>
              <a:t>вплив</a:t>
            </a:r>
            <a:r>
              <a:rPr lang="ru-RU" sz="1800" b="1" dirty="0"/>
              <a:t> на  </a:t>
            </a:r>
            <a:r>
              <a:rPr lang="ru-RU" sz="1800" b="1" dirty="0" err="1"/>
              <a:t>добробут</a:t>
            </a:r>
            <a:r>
              <a:rPr lang="ru-RU" sz="1800" b="1" dirty="0"/>
              <a:t> </a:t>
            </a:r>
            <a:r>
              <a:rPr lang="ru-RU" sz="1800" b="1" dirty="0" err="1"/>
              <a:t>країни</a:t>
            </a:r>
            <a:r>
              <a:rPr lang="ru-RU" sz="1800" b="1" dirty="0"/>
              <a:t>).</a:t>
            </a:r>
          </a:p>
          <a:p>
            <a:r>
              <a:rPr lang="ru-RU" sz="1800" b="1" dirty="0"/>
              <a:t>3. </a:t>
            </a:r>
            <a:r>
              <a:rPr lang="ru-RU" sz="1800" b="1" dirty="0" err="1"/>
              <a:t>Інші</a:t>
            </a:r>
            <a:r>
              <a:rPr lang="ru-RU" sz="1800" b="1" dirty="0"/>
              <a:t> </a:t>
            </a:r>
            <a:r>
              <a:rPr lang="ru-RU" sz="1800" b="1" dirty="0" err="1"/>
              <a:t>національні</a:t>
            </a:r>
            <a:r>
              <a:rPr lang="ru-RU" sz="1800" b="1" dirty="0"/>
              <a:t> </a:t>
            </a:r>
            <a:r>
              <a:rPr lang="ru-RU" sz="1800" b="1" dirty="0" err="1"/>
              <a:t>інтереси</a:t>
            </a:r>
            <a:r>
              <a:rPr lang="ru-RU" sz="1800" b="1" dirty="0"/>
              <a:t> (</a:t>
            </a:r>
            <a:r>
              <a:rPr lang="ru-RU" sz="1800" b="1" dirty="0" err="1"/>
              <a:t>інтереси</a:t>
            </a:r>
            <a:r>
              <a:rPr lang="ru-RU" sz="1800" b="1" dirty="0"/>
              <a:t>, </a:t>
            </a:r>
            <a:r>
              <a:rPr lang="ru-RU" sz="1800" b="1" dirty="0" err="1"/>
              <a:t>яким</a:t>
            </a:r>
            <a:r>
              <a:rPr lang="ru-RU" sz="1800" b="1" dirty="0"/>
              <a:t> </a:t>
            </a:r>
            <a:r>
              <a:rPr lang="ru-RU" sz="1800" b="1" dirty="0" err="1"/>
              <a:t>можуть</a:t>
            </a:r>
            <a:r>
              <a:rPr lang="ru-RU" sz="1800" b="1" dirty="0"/>
              <a:t> </a:t>
            </a:r>
            <a:r>
              <a:rPr lang="ru-RU" sz="1800" b="1" dirty="0" err="1"/>
              <a:t>загрожувати</a:t>
            </a:r>
            <a:r>
              <a:rPr lang="ru-RU" sz="1800" b="1" dirty="0"/>
              <a:t> </a:t>
            </a:r>
            <a:r>
              <a:rPr lang="ru-RU" sz="1800" b="1" dirty="0" err="1"/>
              <a:t>стихійні</a:t>
            </a:r>
            <a:r>
              <a:rPr lang="ru-RU" sz="1800" b="1" dirty="0"/>
              <a:t> лиха, </a:t>
            </a:r>
            <a:r>
              <a:rPr lang="ru-RU" sz="1800" b="1" dirty="0" err="1"/>
              <a:t>великі</a:t>
            </a:r>
            <a:r>
              <a:rPr lang="ru-RU" sz="1800" b="1" dirty="0"/>
              <a:t> </a:t>
            </a:r>
            <a:r>
              <a:rPr lang="ru-RU" sz="1800" b="1" dirty="0" err="1"/>
              <a:t>виробничі</a:t>
            </a:r>
            <a:r>
              <a:rPr lang="ru-RU" sz="1800" b="1" dirty="0"/>
              <a:t> </a:t>
            </a:r>
            <a:r>
              <a:rPr lang="ru-RU" sz="1800" b="1" dirty="0" err="1"/>
              <a:t>катастрофи</a:t>
            </a:r>
            <a:r>
              <a:rPr lang="ru-RU" sz="1800" b="1" dirty="0"/>
              <a:t>, </a:t>
            </a:r>
            <a:r>
              <a:rPr lang="ru-RU" sz="1800" b="1" dirty="0" err="1"/>
              <a:t>порушення</a:t>
            </a:r>
            <a:r>
              <a:rPr lang="ru-RU" sz="1800" b="1" dirty="0"/>
              <a:t> прав </a:t>
            </a:r>
            <a:r>
              <a:rPr lang="ru-RU" sz="1800" b="1" dirty="0" err="1"/>
              <a:t>людини</a:t>
            </a:r>
            <a:r>
              <a:rPr lang="ru-RU" sz="1800" b="1" dirty="0"/>
              <a:t> </a:t>
            </a:r>
            <a:r>
              <a:rPr lang="ru-RU" sz="1800" b="1" dirty="0" err="1"/>
              <a:t>тощо</a:t>
            </a:r>
            <a:r>
              <a:rPr lang="ru-RU" sz="1800" b="1" dirty="0"/>
              <a:t>).</a:t>
            </a:r>
          </a:p>
          <a:p>
            <a:r>
              <a:rPr lang="ru-RU" sz="1800" b="1" dirty="0">
                <a:solidFill>
                  <a:srgbClr val="FF0000"/>
                </a:solidFill>
              </a:rPr>
              <a:t>За </a:t>
            </a:r>
            <a:r>
              <a:rPr lang="ru-RU" sz="1800" b="1" dirty="0" err="1">
                <a:solidFill>
                  <a:srgbClr val="FF0000"/>
                </a:solidFill>
              </a:rPr>
              <a:t>рівнем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r>
              <a:rPr lang="ru-RU" sz="1800" b="1" dirty="0" err="1">
                <a:solidFill>
                  <a:srgbClr val="FF0000"/>
                </a:solidFill>
              </a:rPr>
              <a:t>прояву</a:t>
            </a:r>
            <a:r>
              <a:rPr lang="ru-RU" sz="1800" b="1" dirty="0">
                <a:solidFill>
                  <a:srgbClr val="FF0000"/>
                </a:solidFill>
              </a:rPr>
              <a:t>:</a:t>
            </a:r>
          </a:p>
          <a:p>
            <a:r>
              <a:rPr lang="ru-RU" sz="1800" b="1" dirty="0"/>
              <a:t>1. </a:t>
            </a:r>
            <a:r>
              <a:rPr lang="ru-RU" sz="1800" b="1" dirty="0" err="1"/>
              <a:t>Внутрішні</a:t>
            </a:r>
            <a:r>
              <a:rPr lang="ru-RU" sz="1800" b="1" dirty="0"/>
              <a:t> (</a:t>
            </a:r>
            <a:r>
              <a:rPr lang="ru-RU" sz="1800" b="1" dirty="0" err="1"/>
              <a:t>цілісність</a:t>
            </a:r>
            <a:r>
              <a:rPr lang="ru-RU" sz="1800" b="1" dirty="0"/>
              <a:t> </a:t>
            </a:r>
            <a:r>
              <a:rPr lang="ru-RU" sz="1800" b="1" dirty="0" err="1"/>
              <a:t>українського</a:t>
            </a:r>
            <a:r>
              <a:rPr lang="ru-RU" sz="1800" b="1" dirty="0"/>
              <a:t> </a:t>
            </a:r>
            <a:r>
              <a:rPr lang="ru-RU" sz="1800" b="1" dirty="0" err="1"/>
              <a:t>соціуму</a:t>
            </a:r>
            <a:r>
              <a:rPr lang="ru-RU" sz="1800" b="1" dirty="0"/>
              <a:t>, </a:t>
            </a:r>
            <a:r>
              <a:rPr lang="ru-RU" sz="1800" b="1" dirty="0" err="1"/>
              <a:t>ефективно</a:t>
            </a:r>
            <a:r>
              <a:rPr lang="ru-RU" sz="1800" b="1" dirty="0"/>
              <a:t> </a:t>
            </a:r>
            <a:r>
              <a:rPr lang="ru-RU" sz="1800" b="1" dirty="0" err="1"/>
              <a:t>діюча</a:t>
            </a:r>
            <a:r>
              <a:rPr lang="ru-RU" sz="1800" b="1" dirty="0"/>
              <a:t> </a:t>
            </a:r>
            <a:r>
              <a:rPr lang="ru-RU" sz="1800" b="1" dirty="0" err="1"/>
              <a:t>економічна</a:t>
            </a:r>
            <a:r>
              <a:rPr lang="ru-RU" sz="1800" b="1" dirty="0"/>
              <a:t> система </a:t>
            </a:r>
            <a:r>
              <a:rPr lang="ru-RU" sz="1800" b="1" dirty="0" err="1"/>
              <a:t>держави</a:t>
            </a:r>
            <a:r>
              <a:rPr lang="ru-RU" sz="1800" b="1" dirty="0"/>
              <a:t> </a:t>
            </a:r>
            <a:r>
              <a:rPr lang="ru-RU" sz="1800" b="1" dirty="0" err="1"/>
              <a:t>тощо</a:t>
            </a:r>
            <a:r>
              <a:rPr lang="ru-RU" sz="1800" b="1" dirty="0"/>
              <a:t>).</a:t>
            </a:r>
          </a:p>
          <a:p>
            <a:r>
              <a:rPr lang="uk-UA" sz="1800" b="1" dirty="0"/>
              <a:t>2. Зовнішні  (базуються на внутрішніх інтересах).</a:t>
            </a:r>
          </a:p>
          <a:p>
            <a:r>
              <a:rPr lang="uk-UA" sz="1800" b="1" dirty="0">
                <a:solidFill>
                  <a:srgbClr val="FF0000"/>
                </a:solidFill>
              </a:rPr>
              <a:t>За ступенем пріоритетності:</a:t>
            </a:r>
          </a:p>
          <a:p>
            <a:r>
              <a:rPr lang="uk-UA" sz="1800" b="1" dirty="0"/>
              <a:t>1.Приорітетні національні інтереси.</a:t>
            </a:r>
          </a:p>
          <a:p>
            <a:r>
              <a:rPr lang="uk-UA" sz="1800" b="1" dirty="0"/>
              <a:t>2. Потенційно </a:t>
            </a:r>
            <a:r>
              <a:rPr lang="uk-UA" sz="1800" b="1" dirty="0" err="1"/>
              <a:t>приорітетні</a:t>
            </a:r>
            <a:r>
              <a:rPr lang="uk-UA" sz="1800" b="1" dirty="0"/>
              <a:t> національні інтереси.</a:t>
            </a:r>
          </a:p>
          <a:p>
            <a:r>
              <a:rPr lang="uk-UA" sz="1800" b="1" dirty="0"/>
              <a:t>3.Звичайні національні інтереси.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uk-UA" sz="3200" b="1" dirty="0"/>
              <a:t>Класифікація національних інтересів</a:t>
            </a:r>
          </a:p>
        </p:txBody>
      </p:sp>
    </p:spTree>
    <p:extLst>
      <p:ext uri="{BB962C8B-B14F-4D97-AF65-F5344CB8AC3E}">
        <p14:creationId xmlns:p14="http://schemas.microsoft.com/office/powerpoint/2010/main" val="3765963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556792"/>
            <a:ext cx="9143999" cy="5301208"/>
          </a:xfrm>
        </p:spPr>
        <p:txBody>
          <a:bodyPr>
            <a:normAutofit/>
          </a:bodyPr>
          <a:lstStyle/>
          <a:p>
            <a:r>
              <a:rPr lang="uk-UA" sz="1600" dirty="0"/>
              <a:t>- </a:t>
            </a:r>
            <a:r>
              <a:rPr lang="uk-UA" sz="1600" b="1" dirty="0" err="1"/>
              <a:t>розвідувально</a:t>
            </a:r>
            <a:r>
              <a:rPr lang="uk-UA" sz="1600" b="1" dirty="0"/>
              <a:t>-підривна діяльність іноземних спеціальних служб;</a:t>
            </a:r>
          </a:p>
          <a:p>
            <a:r>
              <a:rPr lang="uk-UA" sz="1600" b="1" dirty="0"/>
              <a:t>- посягання на державний суверенітет та територіальну цілісність;</a:t>
            </a:r>
          </a:p>
          <a:p>
            <a:r>
              <a:rPr lang="uk-UA" sz="1600" b="1" dirty="0"/>
              <a:t>- посягання на безпеку державних інформаційних ресурсів;</a:t>
            </a:r>
          </a:p>
          <a:p>
            <a:r>
              <a:rPr lang="uk-UA" sz="1600" b="1" dirty="0"/>
              <a:t>- негативний вплив іноземних неурядових структур на органи державної влади та місцевого самоврядування;</a:t>
            </a:r>
          </a:p>
          <a:p>
            <a:r>
              <a:rPr lang="uk-UA" sz="1600" b="1" dirty="0"/>
              <a:t>- зростання рівня недовіри населення до органів державної та місцевої влади;</a:t>
            </a:r>
          </a:p>
          <a:p>
            <a:r>
              <a:rPr lang="uk-UA" sz="1600" b="1" dirty="0"/>
              <a:t>- висока концентрація засобів ураження і недостатній контроль за умовами їх зберігання;</a:t>
            </a:r>
          </a:p>
          <a:p>
            <a:r>
              <a:rPr lang="uk-UA" sz="1600" b="1" dirty="0"/>
              <a:t>- наслідки світової фінансово-економічної кризи;</a:t>
            </a:r>
          </a:p>
          <a:p>
            <a:r>
              <a:rPr lang="uk-UA" sz="1600" b="1" dirty="0"/>
              <a:t>«</a:t>
            </a:r>
            <a:r>
              <a:rPr lang="uk-UA" sz="1600" b="1" dirty="0" err="1"/>
              <a:t>тінізація</a:t>
            </a:r>
            <a:r>
              <a:rPr lang="uk-UA" sz="1600" b="1" dirty="0"/>
              <a:t>» національної економіки;</a:t>
            </a:r>
          </a:p>
          <a:p>
            <a:r>
              <a:rPr lang="uk-UA" sz="1600" b="1" dirty="0"/>
              <a:t>- розкрадання та нецільове використання державних коштів;</a:t>
            </a:r>
          </a:p>
          <a:p>
            <a:r>
              <a:rPr lang="uk-UA" sz="1600" b="1" dirty="0"/>
              <a:t>- критичний стан основних виробничих фондів у провідних галузях господарського комплексу;</a:t>
            </a:r>
          </a:p>
          <a:p>
            <a:r>
              <a:rPr lang="uk-UA" sz="1600" b="1" dirty="0"/>
              <a:t>- втрата державного контролю за стратегічними галузями (підприємствами);</a:t>
            </a:r>
          </a:p>
          <a:p>
            <a:r>
              <a:rPr lang="uk-UA" sz="1600" b="1" dirty="0"/>
              <a:t>- небезпечне зростання частки іноземного капіталу у стратегічних галузях економіки;</a:t>
            </a:r>
          </a:p>
          <a:p>
            <a:r>
              <a:rPr lang="uk-UA" sz="1600" b="1" dirty="0"/>
              <a:t>- неефективність використання паливно-енергетичних ресурсів;</a:t>
            </a:r>
          </a:p>
          <a:p>
            <a:r>
              <a:rPr lang="uk-UA" sz="1600" b="1" dirty="0"/>
              <a:t>- поширення корупції, хабарництва в органах державної влади, зрощення бізнесу і політики;</a:t>
            </a:r>
          </a:p>
          <a:p>
            <a:r>
              <a:rPr lang="uk-UA" sz="1600" b="1" dirty="0"/>
              <a:t>- злочинна діяльність проти миру і безпеки людства, насамперед поширення  тероризму;</a:t>
            </a:r>
          </a:p>
          <a:p>
            <a:r>
              <a:rPr lang="uk-UA" sz="1600" b="1" dirty="0"/>
              <a:t>- загроза використання з терористичною метою ядерних та інших об</a:t>
            </a:r>
            <a:r>
              <a:rPr lang="en-US" sz="1600" b="1" dirty="0"/>
              <a:t>’</a:t>
            </a:r>
            <a:r>
              <a:rPr lang="uk-UA" sz="1600" b="1" dirty="0" err="1"/>
              <a:t>єктів</a:t>
            </a:r>
            <a:r>
              <a:rPr lang="uk-UA" sz="1600" b="1" dirty="0"/>
              <a:t> на території України;</a:t>
            </a:r>
          </a:p>
          <a:p>
            <a:endParaRPr lang="uk-UA" sz="16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Загрози національній безпеці України на національному рівні:</a:t>
            </a:r>
          </a:p>
        </p:txBody>
      </p:sp>
    </p:spTree>
    <p:extLst>
      <p:ext uri="{BB962C8B-B14F-4D97-AF65-F5344CB8AC3E}">
        <p14:creationId xmlns:p14="http://schemas.microsoft.com/office/powerpoint/2010/main" val="1416451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/>
          </a:bodyPr>
          <a:lstStyle/>
          <a:p>
            <a:r>
              <a:rPr lang="uk-UA" sz="1600" b="1" dirty="0"/>
              <a:t>- можливість незаконного ввезення в країну зброї, боєприпасів, вибухових речовин і засобів масового ураження, радіоактивних і наркотичних засобів;</a:t>
            </a:r>
          </a:p>
          <a:p>
            <a:r>
              <a:rPr lang="uk-UA" sz="1600" b="1" dirty="0"/>
              <a:t>- спроби створення і функціонування незаконних воєнізованих формувань та намагання використати в інтересах певних сил діяльність військових формувань і правоохоронних органів держави;</a:t>
            </a:r>
          </a:p>
          <a:p>
            <a:r>
              <a:rPr lang="uk-UA" sz="1600" b="1" dirty="0"/>
              <a:t>- прояви сепаратизму, намагання автономізації за етнічною ознакою окремих регіонів України;</a:t>
            </a:r>
          </a:p>
          <a:p>
            <a:r>
              <a:rPr lang="uk-UA" sz="1600" b="1" dirty="0"/>
              <a:t>-  поширення проявів корупції в органах державної влади;</a:t>
            </a:r>
          </a:p>
          <a:p>
            <a:r>
              <a:rPr lang="uk-UA" sz="1600" b="1" dirty="0"/>
              <a:t>- активізація діяльності ОЗУ та процесів їх зрощування з органами місцевої та державної влади;</a:t>
            </a:r>
          </a:p>
          <a:p>
            <a:r>
              <a:rPr lang="uk-UA" sz="1600" b="1" dirty="0"/>
              <a:t>- контрабандна діяльність;</a:t>
            </a:r>
          </a:p>
          <a:p>
            <a:r>
              <a:rPr lang="uk-UA" sz="1600" b="1" dirty="0"/>
              <a:t>- незаконний обіг наркотичних та психотропних речовин.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Загрози національній безпеці України на національному рівні (продовження):</a:t>
            </a:r>
          </a:p>
        </p:txBody>
      </p:sp>
    </p:spTree>
    <p:extLst>
      <p:ext uri="{BB962C8B-B14F-4D97-AF65-F5344CB8AC3E}">
        <p14:creationId xmlns:p14="http://schemas.microsoft.com/office/powerpoint/2010/main" val="1417443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/>
          </a:bodyPr>
          <a:lstStyle/>
          <a:p>
            <a:r>
              <a:rPr lang="uk-UA" sz="1800" b="1" dirty="0"/>
              <a:t> - нелегальна міграція;</a:t>
            </a:r>
          </a:p>
          <a:p>
            <a:r>
              <a:rPr lang="uk-UA" sz="1800" b="1" dirty="0"/>
              <a:t>- порушення конституційних прав громадян на конфіденційність приватних розмов, листування тощо;</a:t>
            </a:r>
          </a:p>
          <a:p>
            <a:r>
              <a:rPr lang="uk-UA" sz="1800" b="1" dirty="0"/>
              <a:t>-  проблеми зберігання воєнних засобів ураження, озброєнь та військової техніки;</a:t>
            </a:r>
          </a:p>
          <a:p>
            <a:r>
              <a:rPr lang="uk-UA" sz="1800" b="1" dirty="0"/>
              <a:t>- критичний рівень іноземної присутності в суспільно-політичній та інформаційних сферах;</a:t>
            </a:r>
          </a:p>
          <a:p>
            <a:r>
              <a:rPr lang="uk-UA" sz="1800" b="1" dirty="0"/>
              <a:t>- зростання </a:t>
            </a:r>
            <a:r>
              <a:rPr lang="uk-UA" sz="1800" b="1" dirty="0" err="1"/>
              <a:t>протестного</a:t>
            </a:r>
            <a:r>
              <a:rPr lang="uk-UA" sz="1800" b="1" dirty="0"/>
              <a:t> потенціалу населення та рівня соціально-політичної напруги;</a:t>
            </a:r>
          </a:p>
          <a:p>
            <a:r>
              <a:rPr lang="uk-UA" sz="1800" b="1" dirty="0"/>
              <a:t>- передумови виникнення конфліктів у сфері міжконфесійних відносин;</a:t>
            </a:r>
          </a:p>
          <a:p>
            <a:r>
              <a:rPr lang="uk-UA" sz="1800" b="1" dirty="0"/>
              <a:t>-  прояви екстремізму та сепаратизму з боку об</a:t>
            </a:r>
            <a:r>
              <a:rPr lang="en-US" sz="1800" b="1" dirty="0"/>
              <a:t>’</a:t>
            </a:r>
            <a:r>
              <a:rPr lang="uk-UA" sz="1800" b="1" dirty="0"/>
              <a:t>єднань національних меншин;</a:t>
            </a:r>
          </a:p>
          <a:p>
            <a:r>
              <a:rPr lang="uk-UA" sz="1800" b="1" dirty="0"/>
              <a:t>- прояви політичного екстремізму та радикалізму;</a:t>
            </a:r>
          </a:p>
          <a:p>
            <a:r>
              <a:rPr lang="uk-UA" sz="1800" b="1" dirty="0"/>
              <a:t>- уповільнення реалізації програм реформування підприємств ОПК;</a:t>
            </a:r>
          </a:p>
          <a:p>
            <a:r>
              <a:rPr lang="uk-UA" sz="1800" b="1" dirty="0"/>
              <a:t>- погіршення технічного стану ядерних об</a:t>
            </a:r>
            <a:r>
              <a:rPr lang="en-US" sz="1800" b="1" dirty="0"/>
              <a:t>’</a:t>
            </a:r>
            <a:r>
              <a:rPr lang="uk-UA" sz="1800" b="1" dirty="0" err="1"/>
              <a:t>єктів</a:t>
            </a:r>
            <a:r>
              <a:rPr lang="uk-UA" sz="1800" b="1" dirty="0"/>
              <a:t>;</a:t>
            </a:r>
          </a:p>
          <a:p>
            <a:r>
              <a:rPr lang="uk-UA" sz="1800" b="1" dirty="0"/>
              <a:t>- зростання ризиків виникнення надзвичайних ситуацій.</a:t>
            </a:r>
          </a:p>
          <a:p>
            <a:endParaRPr lang="uk-UA" sz="1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/>
              <a:t>Загрози національній безпеці України на субрегіональному рівні:</a:t>
            </a:r>
          </a:p>
        </p:txBody>
      </p:sp>
    </p:spTree>
    <p:extLst>
      <p:ext uri="{BB962C8B-B14F-4D97-AF65-F5344CB8AC3E}">
        <p14:creationId xmlns:p14="http://schemas.microsoft.com/office/powerpoint/2010/main" val="4000403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052736"/>
            <a:ext cx="9144000" cy="5589240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Воєнна доктрина </a:t>
            </a:r>
            <a:r>
              <a:rPr lang="uk-UA" b="1" dirty="0"/>
              <a:t>– це складова частина концепції національної безпеки, становить сукупність основоположних настанов і принципів щодо організації та забезпечення безпеки особи, народу і держави шляхом політичних, дипломатичних, економічних та воєнних заходів. Визначає державну політику України у військовій сфері.</a:t>
            </a:r>
          </a:p>
          <a:p>
            <a:r>
              <a:rPr lang="uk-UA" b="1" i="1" u="sng" dirty="0"/>
              <a:t>Перша редакція </a:t>
            </a:r>
            <a:r>
              <a:rPr lang="uk-UA" b="1" dirty="0"/>
              <a:t>Воєнної доктрини України була прийнята Постановою Верховної ради України № 3529 – ХІІ 19 жовтня 1993 р.</a:t>
            </a:r>
          </a:p>
          <a:p>
            <a:r>
              <a:rPr lang="uk-UA" b="1" i="1" u="sng" dirty="0"/>
              <a:t>Друга редакція </a:t>
            </a:r>
            <a:r>
              <a:rPr lang="uk-UA" b="1" dirty="0"/>
              <a:t>Воєнної доктрини України прийнята  Указом Президента України № 648/2004  15 червня 2004 р.</a:t>
            </a:r>
          </a:p>
          <a:p>
            <a:r>
              <a:rPr lang="uk-UA" b="1" i="1" u="sng" dirty="0"/>
              <a:t>Третя редакція </a:t>
            </a:r>
            <a:r>
              <a:rPr lang="uk-UA" b="1" dirty="0"/>
              <a:t>Воєнної доктрини України прийнята РНБО 2 вересня 2015 року під час російської збройної агресії проти України і введена в дію Указом Президента України № 555/2015  24 вересня. Доктрина визначає як актуальні воєнні загрози для України:</a:t>
            </a:r>
          </a:p>
          <a:p>
            <a:endParaRPr lang="uk-UA" sz="2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080120"/>
          </a:xfrm>
        </p:spPr>
        <p:txBody>
          <a:bodyPr>
            <a:normAutofit/>
          </a:bodyPr>
          <a:lstStyle/>
          <a:p>
            <a:r>
              <a:rPr lang="uk-UA" sz="5400" b="1" dirty="0"/>
              <a:t>Воєнна доктрина України</a:t>
            </a:r>
          </a:p>
        </p:txBody>
      </p:sp>
    </p:spTree>
    <p:extLst>
      <p:ext uri="{BB962C8B-B14F-4D97-AF65-F5344CB8AC3E}">
        <p14:creationId xmlns:p14="http://schemas.microsoft.com/office/powerpoint/2010/main" val="3615471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700808"/>
            <a:ext cx="9143999" cy="515719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- збройна агресія Росії проти України;</a:t>
            </a:r>
          </a:p>
          <a:p>
            <a:r>
              <a:rPr lang="uk-UA" b="1" dirty="0"/>
              <a:t>- нарощування військової потужності РФ в безпосередній близькості  до державного кордону, у тому числі можливість розгортання тактичної ядерної зброї на території Криму;</a:t>
            </a:r>
          </a:p>
          <a:p>
            <a:r>
              <a:rPr lang="uk-UA" b="1" dirty="0"/>
              <a:t>- мілітаризацію тимчасово окупованої території;</a:t>
            </a:r>
          </a:p>
          <a:p>
            <a:r>
              <a:rPr lang="uk-UA" b="1" dirty="0"/>
              <a:t>- присутність військового контингенту РФ у Придністровському регіоні Молдови;</a:t>
            </a:r>
          </a:p>
          <a:p>
            <a:r>
              <a:rPr lang="uk-UA" b="1" dirty="0"/>
              <a:t>- активізація російськими спецслужбами розвідувальної підривної діяльності в Україні з метою дестабілізації внутрішньої ситуації;</a:t>
            </a:r>
          </a:p>
          <a:p>
            <a:r>
              <a:rPr lang="uk-UA" b="1" dirty="0"/>
              <a:t>- діяльність на території України незаконних збройних формувань;</a:t>
            </a:r>
          </a:p>
          <a:p>
            <a:r>
              <a:rPr lang="uk-UA" b="1" dirty="0"/>
              <a:t>- територіальні претензії РФ до України і посягання на її суверенітет та територіальну цілісність.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Актуальні воєнні загрози для України:</a:t>
            </a:r>
          </a:p>
        </p:txBody>
      </p:sp>
    </p:spTree>
    <p:extLst>
      <p:ext uri="{BB962C8B-B14F-4D97-AF65-F5344CB8AC3E}">
        <p14:creationId xmlns:p14="http://schemas.microsoft.com/office/powerpoint/2010/main" val="293734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196</TotalTime>
  <Words>1080</Words>
  <Application>Microsoft Office PowerPoint</Application>
  <PresentationFormat>Экран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Candara</vt:lpstr>
      <vt:lpstr>Symbol</vt:lpstr>
      <vt:lpstr>Волна</vt:lpstr>
      <vt:lpstr>Розділ 1. Основи національної безпеки України</vt:lpstr>
      <vt:lpstr>Національні інтереси України -</vt:lpstr>
      <vt:lpstr>ЗАКОН УКРАЇНИ  «Про національну безпеку України» №2469-VIII Прийнятий від 21.06.2018</vt:lpstr>
      <vt:lpstr>Класифікація національних інтересів</vt:lpstr>
      <vt:lpstr>Загрози національній безпеці України на національному рівні:</vt:lpstr>
      <vt:lpstr>Загрози національній безпеці України на національному рівні (продовження):</vt:lpstr>
      <vt:lpstr>Загрози національній безпеці України на субрегіональному рівні:</vt:lpstr>
      <vt:lpstr>Воєнна доктрина України</vt:lpstr>
      <vt:lpstr>Актуальні воєнні загрози для України:</vt:lpstr>
      <vt:lpstr>Воєнно-політичні виклики, які можуть перерости в загрозу застосування воєнної сили проти України: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Розділ 1. Основи національної безпеки України</dc:title>
  <dc:creator>Геннадий</dc:creator>
  <cp:lastModifiedBy>ЦПТО 4</cp:lastModifiedBy>
  <cp:revision>17</cp:revision>
  <dcterms:created xsi:type="dcterms:W3CDTF">2018-08-25T12:33:27Z</dcterms:created>
  <dcterms:modified xsi:type="dcterms:W3CDTF">2024-10-31T10:05:41Z</dcterms:modified>
</cp:coreProperties>
</file>