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92" r:id="rId5"/>
    <p:sldId id="290" r:id="rId6"/>
    <p:sldId id="259" r:id="rId7"/>
    <p:sldId id="260" r:id="rId8"/>
    <p:sldId id="261" r:id="rId9"/>
    <p:sldId id="291" r:id="rId10"/>
    <p:sldId id="262" r:id="rId11"/>
    <p:sldId id="263" r:id="rId12"/>
    <p:sldId id="285" r:id="rId13"/>
    <p:sldId id="269" r:id="rId14"/>
    <p:sldId id="270" r:id="rId15"/>
    <p:sldId id="271" r:id="rId16"/>
    <p:sldId id="272" r:id="rId17"/>
    <p:sldId id="273" r:id="rId18"/>
    <p:sldId id="284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  <p:sldId id="282" r:id="rId28"/>
    <p:sldId id="283" r:id="rId29"/>
    <p:sldId id="288" r:id="rId30"/>
    <p:sldId id="286" r:id="rId31"/>
    <p:sldId id="289" r:id="rId32"/>
    <p:sldId id="293" r:id="rId33"/>
    <p:sldId id="26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222" autoAdjust="0"/>
  </p:normalViewPr>
  <p:slideViewPr>
    <p:cSldViewPr snapToGrid="0">
      <p:cViewPr varScale="1">
        <p:scale>
          <a:sx n="93" d="100"/>
          <a:sy n="93" d="100"/>
        </p:scale>
        <p:origin x="10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g"/><Relationship Id="rId5" Type="http://schemas.openxmlformats.org/officeDocument/2006/relationships/image" Target="../media/image17.jp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2906" y="934280"/>
            <a:ext cx="8825658" cy="636103"/>
          </a:xfrm>
        </p:spPr>
        <p:txBody>
          <a:bodyPr/>
          <a:lstStyle/>
          <a:p>
            <a:pPr algn="ctr"/>
            <a:r>
              <a:rPr lang="uk-UA" b="1" i="1" dirty="0"/>
              <a:t>Молодіжні субкультури</a:t>
            </a:r>
          </a:p>
        </p:txBody>
      </p:sp>
      <p:pic>
        <p:nvPicPr>
          <p:cNvPr id="1026" name="Picture 2" descr="C:\Users\DOM\Desktop\фото субкультуры\istockphoto-984117566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617" y="3269964"/>
            <a:ext cx="3856382" cy="2869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OM\Desktop\фото субкультуры\138585-etap-predstavlenie-temnota-performans-sidyashhij-360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026" y="2594112"/>
            <a:ext cx="2395331" cy="3790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M\Desktop\фото субкультуры\depositphotos_227997516-stock-photo-classic-guy-sunglasses-standing-motorcycl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5"/>
          <a:stretch/>
        </p:blipFill>
        <p:spPr bwMode="auto">
          <a:xfrm>
            <a:off x="487018" y="2832650"/>
            <a:ext cx="2361442" cy="3551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386790" y="3269965"/>
            <a:ext cx="3200400" cy="286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DOM\Desktop\фото субкультуры\0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850" y="104362"/>
            <a:ext cx="1441642" cy="1282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C:\Users\DOM\Desktop\dance-517682_960_72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1" b="8245"/>
          <a:stretch/>
        </p:blipFill>
        <p:spPr bwMode="auto">
          <a:xfrm>
            <a:off x="3876260" y="1540564"/>
            <a:ext cx="4403036" cy="1888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211425"/>
            <a:ext cx="2793158" cy="775996"/>
          </a:xfrm>
        </p:spPr>
        <p:txBody>
          <a:bodyPr/>
          <a:lstStyle/>
          <a:p>
            <a:pPr algn="ctr"/>
            <a:r>
              <a:rPr lang="uk-UA" sz="5400" b="1" i="1" dirty="0"/>
              <a:t>Готи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65" y="477078"/>
            <a:ext cx="6271592" cy="59336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2560112"/>
            <a:ext cx="2793158" cy="2895599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   Представники готичної субкультури, натхненних естетикою готичного роману, естетикою смерті, готичної музики й відносять себе до готики-сцени.         Полюбляють класичну музику, одягаються, переважно в чорне та фарбують чорний макіяж,  поклоняються потусторнньому світу.</a:t>
            </a:r>
            <a:endParaRPr lang="uk-UA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4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031810"/>
            <a:ext cx="2793158" cy="831980"/>
          </a:xfrm>
        </p:spPr>
        <p:txBody>
          <a:bodyPr/>
          <a:lstStyle/>
          <a:p>
            <a:pPr algn="ctr"/>
            <a:r>
              <a:rPr lang="uk-UA" sz="5400" b="1" i="1" dirty="0"/>
              <a:t>Емо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1806" y="2044959"/>
            <a:ext cx="4077476" cy="3974841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Емо -найпоширеніша субкультура серед підлітків (хоча іноді і трапляються прихильники старшого віку). Головна риса емо — це вираження та нестримання своїх емоцій, найважливіше — бути собою і не заганяти себе у якісь певні рамки. У емо свої погляди на життя, яке складається з двох основних кольорів: чорного (символізує несправедливість, жорстокість світу) та яскравих кольорів (щасливі емоції, кохання, приємне переживання). Часто це відображається у зовнішньому вигляді послідовників цієї субкультури.</a:t>
            </a:r>
            <a:endParaRPr lang="uk-UA" sz="1600" b="1" i="1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53" y="805070"/>
            <a:ext cx="6182138" cy="5108713"/>
          </a:xfrm>
        </p:spPr>
      </p:pic>
    </p:spTree>
    <p:extLst>
      <p:ext uri="{BB962C8B-B14F-4D97-AF65-F5344CB8AC3E}">
        <p14:creationId xmlns:p14="http://schemas.microsoft.com/office/powerpoint/2010/main" val="246005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20" y="1295400"/>
            <a:ext cx="2793158" cy="1600200"/>
          </a:xfrm>
        </p:spPr>
        <p:txBody>
          <a:bodyPr/>
          <a:lstStyle/>
          <a:p>
            <a:br>
              <a:rPr lang="ru-RU" sz="3200" b="1" i="1" dirty="0"/>
            </a:br>
            <a:r>
              <a:rPr lang="ru-RU" sz="3200" b="1" i="1" dirty="0"/>
              <a:t>Ультрас</a:t>
            </a:r>
            <a:br>
              <a:rPr lang="ru-RU" sz="3200" b="1" i="1" dirty="0"/>
            </a:br>
            <a:r>
              <a:rPr lang="ru-RU" sz="3200" b="1" i="1" dirty="0"/>
              <a:t>Футбольні</a:t>
            </a:r>
            <a:br>
              <a:rPr lang="ru-RU" sz="3200" b="1" i="1" dirty="0"/>
            </a:br>
            <a:r>
              <a:rPr lang="ru-RU" sz="3200" b="1" i="1" dirty="0"/>
              <a:t>фанати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5600" y="5148469"/>
            <a:ext cx="455611" cy="8945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sz="2000" b="1" i="1" dirty="0">
                <a:solidFill>
                  <a:srgbClr val="FFFF00"/>
                </a:solidFill>
              </a:rPr>
              <a:t>  Перші «ультрас» з</a:t>
            </a:r>
            <a:r>
              <a:rPr lang="en-US" sz="2000" b="1" i="1" dirty="0">
                <a:solidFill>
                  <a:srgbClr val="FFFF00"/>
                </a:solidFill>
              </a:rPr>
              <a:t>`</a:t>
            </a:r>
            <a:r>
              <a:rPr lang="uk-UA" sz="2000" b="1" i="1" dirty="0">
                <a:solidFill>
                  <a:srgbClr val="FFFF00"/>
                </a:solidFill>
              </a:rPr>
              <a:t>явились в 1950-х роках ХХ століття. Вони підтримували свої  футбольні команди музикою, піротехнікою або гучним співом. Пізніше виникають фанати в інших видах спорту. Різниця між ними в тому, що «ультрас» більш мирно реалізують своє захоплення, а фанати часто провокують бійки, порушують громадський порядок та притягуються до кримінальної відповідальності. Мають багато спільних рис.</a:t>
            </a:r>
          </a:p>
          <a:p>
            <a:endParaRPr lang="ru-RU" sz="1600" b="1" i="1" dirty="0"/>
          </a:p>
        </p:txBody>
      </p:sp>
      <p:pic>
        <p:nvPicPr>
          <p:cNvPr id="1026" name="Picture 2" descr="C:\Users\DOM\Desktop\250px-Suedtribu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20" y="1381535"/>
            <a:ext cx="4562062" cy="46713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OM\Desktop\220px-Ifk_goteborg_suppor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79" y="834884"/>
            <a:ext cx="5476459" cy="54466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>
                <a:cs typeface="Aharoni" panose="02010803020104030203" pitchFamily="2" charset="-79"/>
              </a:rPr>
              <a:t>Діджеїнг</a:t>
            </a:r>
            <a:endParaRPr lang="ru-RU" sz="3200" b="1" i="1" dirty="0"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5781146" y="6019800"/>
            <a:ext cx="5190066" cy="6294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i="1" dirty="0"/>
              <a:t> </a:t>
            </a:r>
            <a:r>
              <a:rPr lang="uk-UA" b="1" i="1" dirty="0">
                <a:solidFill>
                  <a:srgbClr val="FFFF00"/>
                </a:solidFill>
              </a:rPr>
              <a:t>Діджей- людина, яка здійснює публічне відтворення записаних на звукові  носії музичних творів зі зміною або без зміни  матеріалу  технічними засобами. </a:t>
            </a:r>
          </a:p>
          <a:p>
            <a:r>
              <a:rPr lang="uk-UA" b="1" i="1" dirty="0">
                <a:solidFill>
                  <a:srgbClr val="FFFF00"/>
                </a:solidFill>
              </a:rPr>
              <a:t> В перекладі з англійської мови - «музика, відтворити».</a:t>
            </a:r>
          </a:p>
          <a:p>
            <a:r>
              <a:rPr lang="uk-UA" b="1" i="1" dirty="0">
                <a:solidFill>
                  <a:srgbClr val="FFFF00"/>
                </a:solidFill>
              </a:rPr>
              <a:t>  Молоді люди об</a:t>
            </a:r>
            <a:r>
              <a:rPr lang="en-US" b="1" i="1" dirty="0">
                <a:solidFill>
                  <a:srgbClr val="FFFF00"/>
                </a:solidFill>
              </a:rPr>
              <a:t>`</a:t>
            </a:r>
            <a:r>
              <a:rPr lang="uk-UA" b="1" i="1" dirty="0">
                <a:solidFill>
                  <a:srgbClr val="FFFF00"/>
                </a:solidFill>
              </a:rPr>
              <a:t>єднуються за такими інтересами, допомагають один одному. Але буває, що й ворогують між собою…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DOM\Desktop\фото субкультуры\istockphoto-1171263839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08" y="944217"/>
            <a:ext cx="7947991" cy="53671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&amp;Dcy;&amp;icy;&amp;dcy;&amp;zhcy;&amp;iecy;&amp;icy;, El, &amp;Scy;&amp;mcy;&amp;iecy;&amp;scy;&amp;icy;&amp;tcy;&amp;iecy;&amp;lcy;&amp;softcy;, &amp;Mcy;&amp;ucy;&amp;zcy;&amp;ycy;&amp;kcy;&amp;acy;, &amp;Zcy;&amp;vcy;&amp;ucy;&amp;kcy;, &amp;Pcy;&amp;acy;&amp;rcy;&amp;tcy;&amp;icy;&amp;yacy;, &amp;Tcy;&amp;acy;&amp;ncy;&amp;iecy;&amp;ts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415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685" y="1394791"/>
            <a:ext cx="2793158" cy="1600200"/>
          </a:xfrm>
        </p:spPr>
        <p:txBody>
          <a:bodyPr/>
          <a:lstStyle/>
          <a:p>
            <a:r>
              <a:rPr lang="ru-RU" sz="4000" b="1" i="1" dirty="0">
                <a:ea typeface="GungsuhChe" panose="02030609000101010101" pitchFamily="49" charset="-127"/>
                <a:cs typeface="Aharoni" panose="02010803020104030203" pitchFamily="2" charset="-79"/>
              </a:rPr>
              <a:t>Хакери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146" y="5933660"/>
            <a:ext cx="5190066" cy="8613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i="1" dirty="0"/>
              <a:t>  </a:t>
            </a:r>
            <a:r>
              <a:rPr lang="ru-RU" sz="1600" b="1" i="1" dirty="0">
                <a:solidFill>
                  <a:srgbClr val="FFFF00"/>
                </a:solidFill>
              </a:rPr>
              <a:t>В перелад</a:t>
            </a:r>
            <a:r>
              <a:rPr lang="uk-UA" sz="1600" b="1" i="1" dirty="0">
                <a:solidFill>
                  <a:srgbClr val="FFFF00"/>
                </a:solidFill>
              </a:rPr>
              <a:t>і</a:t>
            </a:r>
            <a:r>
              <a:rPr lang="ru-RU" sz="1600" b="1" i="1" dirty="0">
                <a:solidFill>
                  <a:srgbClr val="FFFF00"/>
                </a:solidFill>
              </a:rPr>
              <a:t> з англ. – «рубати»…Це особи, що намагаються отримати несанкціонований доступ до комп</a:t>
            </a:r>
            <a:r>
              <a:rPr lang="en-US" sz="1600" b="1" i="1" dirty="0">
                <a:solidFill>
                  <a:srgbClr val="FFFF00"/>
                </a:solidFill>
              </a:rPr>
              <a:t>`</a:t>
            </a:r>
            <a:r>
              <a:rPr lang="ru-RU" sz="1600" b="1" i="1" dirty="0">
                <a:solidFill>
                  <a:srgbClr val="FFFF00"/>
                </a:solidFill>
              </a:rPr>
              <a:t>ютерної системи з метою отримання секретної інформації.</a:t>
            </a:r>
          </a:p>
        </p:txBody>
      </p:sp>
      <p:pic>
        <p:nvPicPr>
          <p:cNvPr id="1026" name="Picture 2" descr="C:\Users\DOM\Desktop\фото субкультуры\cyber-security-2765707__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813889"/>
            <a:ext cx="3180522" cy="37420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 descr="C:\Users\DOM\Desktop\138585-etap-predstavlenie-temnota-performans-sidyashhij-360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78" y="854765"/>
            <a:ext cx="4851952" cy="54764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681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/>
              <a:t>Геймери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146" y="5974080"/>
            <a:ext cx="519006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1600" dirty="0"/>
              <a:t>  </a:t>
            </a:r>
            <a:r>
              <a:rPr lang="uk-UA" sz="1600" b="1" i="1" dirty="0">
                <a:solidFill>
                  <a:srgbClr val="FFFF00"/>
                </a:solidFill>
              </a:rPr>
              <a:t>Люди, які захоплюються комп</a:t>
            </a:r>
            <a:r>
              <a:rPr lang="en-US" sz="1600" b="1" i="1" dirty="0">
                <a:solidFill>
                  <a:srgbClr val="FFFF00"/>
                </a:solidFill>
              </a:rPr>
              <a:t>`</a:t>
            </a:r>
            <a:r>
              <a:rPr lang="uk-UA" sz="1600" b="1" i="1" dirty="0">
                <a:solidFill>
                  <a:srgbClr val="FFFF00"/>
                </a:solidFill>
              </a:rPr>
              <a:t>ютерними іграми. Деякі з них плутають реальне життя з віртуальним. З 2000 року проводиться всесвітній чемпіонат із таких ігор. В 2011 році команда України перемогла </a:t>
            </a:r>
            <a:r>
              <a:rPr lang="en-US" sz="1600" b="1" i="1" dirty="0">
                <a:solidFill>
                  <a:srgbClr val="FFFF00"/>
                </a:solidFill>
              </a:rPr>
              <a:t> </a:t>
            </a:r>
            <a:r>
              <a:rPr lang="uk-UA" sz="1600" b="1" i="1" dirty="0">
                <a:solidFill>
                  <a:srgbClr val="FFFF00"/>
                </a:solidFill>
              </a:rPr>
              <a:t>в цих світових іграх.</a:t>
            </a:r>
          </a:p>
          <a:p>
            <a:r>
              <a:rPr lang="en-US" sz="1600" b="1" i="1" dirty="0">
                <a:solidFill>
                  <a:srgbClr val="FFFF00"/>
                </a:solidFill>
              </a:rPr>
              <a:t>Work Cyber Games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DOM\Desktop\фото субкультуры\istockphoto-984117566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91" y="526774"/>
            <a:ext cx="7533861" cy="58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639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/>
              <a:t>Блогери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5781146" y="6019799"/>
            <a:ext cx="519006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1600" b="1" i="1" dirty="0"/>
              <a:t>  </a:t>
            </a:r>
            <a:r>
              <a:rPr lang="uk-UA" sz="1600" b="1" i="1" dirty="0">
                <a:solidFill>
                  <a:srgbClr val="FFFF00"/>
                </a:solidFill>
              </a:rPr>
              <a:t>Молоді люди, які ведуть свої блоги (щоденники) у Всесвітній системі інтернет. Відмінність від звичайних щоденників полягає в його доступності багатьом людям. Всі, хто хоче, слухає, читає, коментує,  «лайкає» інформацію блогера. А він за це має гроші…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DOM\Desktop\фото субкультуры\istockphoto-667849954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91" y="417443"/>
            <a:ext cx="6579705" cy="59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03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/>
              <a:t>Кіберспорт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0476" y="5964141"/>
            <a:ext cx="519006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b="1" i="1" dirty="0"/>
              <a:t> </a:t>
            </a:r>
            <a:r>
              <a:rPr lang="uk-UA" sz="1800" b="1" i="1" dirty="0">
                <a:solidFill>
                  <a:srgbClr val="FFFF00"/>
                </a:solidFill>
              </a:rPr>
              <a:t>Ігрові  змагання  з використанням комп</a:t>
            </a:r>
            <a:r>
              <a:rPr lang="en-US" sz="1800" b="1" i="1" dirty="0">
                <a:solidFill>
                  <a:srgbClr val="FFFF00"/>
                </a:solidFill>
              </a:rPr>
              <a:t>`</a:t>
            </a:r>
            <a:r>
              <a:rPr lang="uk-UA" sz="1800" b="1" i="1" dirty="0">
                <a:solidFill>
                  <a:srgbClr val="FFFF00"/>
                </a:solidFill>
              </a:rPr>
              <a:t>ютерних технологій,  де ПК моделює  віртуальний простір  для змагання</a:t>
            </a:r>
            <a:r>
              <a:rPr lang="uk-UA" sz="1800" dirty="0">
                <a:solidFill>
                  <a:srgbClr val="FFFF00"/>
                </a:solidFill>
              </a:rPr>
              <a:t>. </a:t>
            </a:r>
            <a:r>
              <a:rPr lang="uk-UA" sz="1800" b="1" i="1" dirty="0">
                <a:solidFill>
                  <a:srgbClr val="FFFF00"/>
                </a:solidFill>
              </a:rPr>
              <a:t>Молоді люди об</a:t>
            </a:r>
            <a:r>
              <a:rPr lang="en-US" sz="1800" b="1" i="1" dirty="0">
                <a:solidFill>
                  <a:srgbClr val="FFFF00"/>
                </a:solidFill>
              </a:rPr>
              <a:t>`</a:t>
            </a:r>
            <a:r>
              <a:rPr lang="uk-UA" sz="1800" b="1" i="1" dirty="0">
                <a:solidFill>
                  <a:srgbClr val="FFFF00"/>
                </a:solidFill>
              </a:rPr>
              <a:t>єднуються задля цієї справи.</a:t>
            </a:r>
            <a:endParaRPr lang="ru-RU" sz="18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DOM\Desktop\фото субкультуры\Kibersportivnye-igry-jpg-780x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84" y="447261"/>
            <a:ext cx="7429500" cy="600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07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894" y="1351722"/>
            <a:ext cx="2793158" cy="1600200"/>
          </a:xfrm>
        </p:spPr>
        <p:txBody>
          <a:bodyPr/>
          <a:lstStyle/>
          <a:p>
            <a:r>
              <a:rPr lang="ru-RU" sz="3600" b="1" i="1" dirty="0"/>
              <a:t>Байкери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0108096" y="4393097"/>
            <a:ext cx="863116" cy="9939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/>
              <a:t>   </a:t>
            </a:r>
            <a:r>
              <a:rPr lang="ru-RU" b="1" i="1" dirty="0">
                <a:solidFill>
                  <a:srgbClr val="FFFF00"/>
                </a:solidFill>
              </a:rPr>
              <a:t>В перекладі з іноземної мови -  «байк» - означає  «мотоцикл».</a:t>
            </a:r>
          </a:p>
          <a:p>
            <a:r>
              <a:rPr lang="uk-UA" b="1" i="1" dirty="0">
                <a:solidFill>
                  <a:srgbClr val="FFFF00"/>
                </a:solidFill>
              </a:rPr>
              <a:t>   Молоді люди, які люблять їздити на мотоциклах, досить швидко і впевнено.       Одягаються, як правило, в шкіряну одежу із залізними прикрасами. На голову одягають хустки – бандани, хоча й не завжди…  Чорні очки додають впевненості образу. Деякі байкери своєму захопленню присвячують все своє життя.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DOM\Desktop\depositphotos_227993964-stock-photo-handsome-man-sunglasses-smiling-sit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8" b="8666"/>
          <a:stretch/>
        </p:blipFill>
        <p:spPr bwMode="auto">
          <a:xfrm>
            <a:off x="7779025" y="1053548"/>
            <a:ext cx="4412975" cy="3846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OM\Desktop\depositphotos_227997516-stock-photo-classic-guy-sunglasses-standing-motorcyc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0" b="8568"/>
          <a:stretch/>
        </p:blipFill>
        <p:spPr bwMode="auto">
          <a:xfrm>
            <a:off x="4258018" y="457200"/>
            <a:ext cx="3521007" cy="4104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OM\Desktop\depositphotos_272221928-stock-photo-biker-man-in-leather-jack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6"/>
          <a:stretch/>
        </p:blipFill>
        <p:spPr bwMode="auto">
          <a:xfrm>
            <a:off x="4641574" y="4562061"/>
            <a:ext cx="4876800" cy="2017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17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dirty="0"/>
              <a:t>«Спідкубери</a:t>
            </a:r>
            <a:r>
              <a:rPr lang="uk-UA" sz="2800" dirty="0"/>
              <a:t>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146" y="5963478"/>
            <a:ext cx="5190066" cy="5632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494" y="3184458"/>
            <a:ext cx="2793158" cy="2895599"/>
          </a:xfrm>
        </p:spPr>
        <p:txBody>
          <a:bodyPr/>
          <a:lstStyle/>
          <a:p>
            <a:r>
              <a:rPr lang="uk-UA" b="1" i="1" dirty="0">
                <a:solidFill>
                  <a:srgbClr val="FFFF00"/>
                </a:solidFill>
              </a:rPr>
              <a:t> </a:t>
            </a:r>
            <a:r>
              <a:rPr lang="uk-UA" sz="1800" b="1" i="1" dirty="0">
                <a:solidFill>
                  <a:srgbClr val="FFFF00"/>
                </a:solidFill>
              </a:rPr>
              <a:t>«Спідкубінг» –в перекладі з англійської – нове захоплення, що полягає в збиранні кубика – головоломки  на швидкість</a:t>
            </a:r>
            <a:r>
              <a:rPr lang="uk-UA" b="1" i="1" dirty="0">
                <a:solidFill>
                  <a:srgbClr val="FFFF00"/>
                </a:solidFill>
              </a:rPr>
              <a:t>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DOM\Desktop\фото субкультуры\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65" y="294653"/>
            <a:ext cx="3693007" cy="321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OM\Desktop\фото субкультуры\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2" y="3898832"/>
            <a:ext cx="8216348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0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946" y="238539"/>
            <a:ext cx="8761413" cy="1898171"/>
          </a:xfrm>
        </p:spPr>
        <p:txBody>
          <a:bodyPr/>
          <a:lstStyle/>
          <a:p>
            <a:r>
              <a:rPr lang="uk-UA" sz="2400" b="1" i="1" dirty="0"/>
              <a:t> </a:t>
            </a:r>
            <a:r>
              <a:rPr lang="uk-UA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Субкультура</a:t>
            </a:r>
            <a:r>
              <a:rPr lang="uk-UA" sz="2400" dirty="0"/>
              <a:t> </a:t>
            </a:r>
            <a:r>
              <a:rPr lang="uk-UA" sz="2400" i="1" dirty="0"/>
              <a:t>– </a:t>
            </a:r>
            <a:r>
              <a:rPr lang="uk-UA" sz="2400" b="1" i="1" dirty="0"/>
              <a:t>це </a:t>
            </a:r>
            <a:r>
              <a:rPr lang="ru-RU" sz="2400" b="1" i="1" dirty="0"/>
              <a:t>сукупність культурних зразків, тісно пов'язаних з домінантною культурою і у той же час відмінних від неї.</a:t>
            </a:r>
            <a:endParaRPr lang="uk-UA" sz="24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83" y="2342508"/>
            <a:ext cx="7330643" cy="436138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CB5135-5232-57BD-B57B-1AD44485D0BB}"/>
              </a:ext>
            </a:extLst>
          </p:cNvPr>
          <p:cNvSpPr txBox="1"/>
          <p:nvPr/>
        </p:nvSpPr>
        <p:spPr>
          <a:xfrm>
            <a:off x="367301" y="3198738"/>
            <a:ext cx="3834830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900" dirty="0"/>
              <a:t> </a:t>
            </a:r>
            <a:r>
              <a:rPr lang="uk-UA" sz="900" b="1" i="1" dirty="0"/>
              <a:t>Епіграф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sz="1800" b="1" i="1" dirty="0">
                <a:solidFill>
                  <a:srgbClr val="FF0000"/>
                </a:solidFill>
              </a:rPr>
              <a:t>           </a:t>
            </a:r>
            <a:r>
              <a:rPr lang="uk-UA" sz="1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Що молодо- не може  </a:t>
            </a:r>
          </a:p>
          <a:p>
            <a:pPr marL="0" indent="0">
              <a:buNone/>
            </a:pPr>
            <a:r>
              <a:rPr lang="uk-UA" sz="1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залишатися спокійним </a:t>
            </a:r>
          </a:p>
          <a:p>
            <a:pPr marL="0" indent="0">
              <a:buNone/>
            </a:pPr>
            <a:endParaRPr lang="uk-UA" sz="1800" b="1" i="1" dirty="0"/>
          </a:p>
          <a:p>
            <a:pPr marL="0" indent="0">
              <a:buNone/>
            </a:pPr>
            <a:r>
              <a:rPr lang="uk-UA" sz="1800" dirty="0">
                <a:solidFill>
                  <a:schemeClr val="tx1"/>
                </a:solidFill>
              </a:rPr>
              <a:t>                        </a:t>
            </a:r>
            <a:r>
              <a:rPr lang="uk-UA" sz="1800" b="1" i="1" dirty="0">
                <a:solidFill>
                  <a:schemeClr val="tx1"/>
                </a:solidFill>
              </a:rPr>
              <a:t>Арістотель    </a:t>
            </a:r>
          </a:p>
          <a:p>
            <a:pPr marL="0" indent="0">
              <a:buNone/>
            </a:pPr>
            <a:r>
              <a:rPr lang="uk-UA" sz="1800" dirty="0"/>
              <a:t>                            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68571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/>
              <a:t>Дігери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7663070" y="6019799"/>
            <a:ext cx="3308142" cy="11264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b="1" i="1" dirty="0">
                <a:solidFill>
                  <a:srgbClr val="FFFF00"/>
                </a:solidFill>
              </a:rPr>
              <a:t>В перекладі з англійської  «</a:t>
            </a:r>
            <a:r>
              <a:rPr lang="en-US" b="1" i="1" dirty="0">
                <a:solidFill>
                  <a:srgbClr val="FFFF00"/>
                </a:solidFill>
              </a:rPr>
              <a:t>to dig</a:t>
            </a:r>
            <a:r>
              <a:rPr lang="uk-UA" b="1" i="1" dirty="0">
                <a:solidFill>
                  <a:srgbClr val="FFFF00"/>
                </a:solidFill>
              </a:rPr>
              <a:t>»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uk-UA" b="1" i="1" dirty="0">
                <a:solidFill>
                  <a:srgbClr val="FFFF00"/>
                </a:solidFill>
              </a:rPr>
              <a:t> - копати…</a:t>
            </a:r>
          </a:p>
          <a:p>
            <a:r>
              <a:rPr lang="uk-UA" b="1" i="1" dirty="0">
                <a:solidFill>
                  <a:srgbClr val="FFFF00"/>
                </a:solidFill>
              </a:rPr>
              <a:t>  Перші дігери були археологами, що розкопували забуті підземелля з метою історичного дослідження і вивчення. А в наш час, це люди з інтересом до підземного світу та каналізації, шукачі пригод ,  чогось невідомого  та цікавого.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DOM\Desktop\фото субкультуры\channel-2380008__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838" y="377687"/>
            <a:ext cx="4611756" cy="32103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OM\Desktop\фото субкультуры\tunnel-2407179__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16" y="3657600"/>
            <a:ext cx="4857750" cy="28823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301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i="1" dirty="0"/>
              <a:t>Мобери</a:t>
            </a:r>
            <a:endParaRPr lang="ru-RU" sz="4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5929" y="4413636"/>
            <a:ext cx="519006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1600" b="1" i="1" dirty="0">
                <a:solidFill>
                  <a:srgbClr val="FFFF00"/>
                </a:solidFill>
              </a:rPr>
              <a:t>   В перекладі означає – натовп або розумний  натовп. Вони з</a:t>
            </a:r>
            <a:r>
              <a:rPr lang="en-US" sz="1600" b="1" i="1" dirty="0">
                <a:solidFill>
                  <a:srgbClr val="FFFF00"/>
                </a:solidFill>
              </a:rPr>
              <a:t>`</a:t>
            </a:r>
            <a:r>
              <a:rPr lang="uk-UA" sz="1600" b="1" i="1" dirty="0">
                <a:solidFill>
                  <a:srgbClr val="FFFF00"/>
                </a:solidFill>
              </a:rPr>
              <a:t>являються несподівано  і несподівано зникають, здивувавши перехожих.  Це -«Флешмоб». Молоді люди цього захоплення збираються в групи, що  танцювати чи поспівати з такої нагоди…Перший такий захід виник у США в 2003 році.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DOM\Desktop\фото субкультуры\the-festival-of-colors-2390146__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90" y="1659834"/>
            <a:ext cx="3177209" cy="42241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OM\Desktop\фото субкультуры\the-festival-of-colors-2382212__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72" y="983973"/>
            <a:ext cx="5784577" cy="51981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97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/>
              <a:t>Косплеєри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756374" y="6019799"/>
            <a:ext cx="2214838" cy="5301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sz="1600" dirty="0"/>
              <a:t>  </a:t>
            </a:r>
            <a:r>
              <a:rPr lang="uk-UA" sz="1600" dirty="0">
                <a:solidFill>
                  <a:srgbClr val="FFFF00"/>
                </a:solidFill>
              </a:rPr>
              <a:t>«</a:t>
            </a:r>
            <a:r>
              <a:rPr lang="uk-UA" sz="1600" b="1" i="1" dirty="0">
                <a:solidFill>
                  <a:srgbClr val="FFFF00"/>
                </a:solidFill>
              </a:rPr>
              <a:t>Косплей» – це костюмована  гра, відображення в режимі реального часу певних персон або подій. Учасники косплею, зазвичай, є фанатами якогось фільму, музичної  гри чи жанру з представниками якої вони себе ототожнюють</a:t>
            </a:r>
            <a:r>
              <a:rPr lang="uk-UA" sz="1600" dirty="0">
                <a:solidFill>
                  <a:srgbClr val="FFFF00"/>
                </a:solidFill>
              </a:rPr>
              <a:t>.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DOM\Desktop\фото субкультуры\костюмированные-эстра-ные-артисты-на-у-ицах-varazdin-411532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7"/>
          <a:stretch/>
        </p:blipFill>
        <p:spPr bwMode="auto">
          <a:xfrm>
            <a:off x="9243391" y="2405270"/>
            <a:ext cx="2948608" cy="4214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2" descr="C:\Users\DOM\Desktop\фото субкультуры\эстра-ные-артисты-фестива-я-ренессанса-аризоны-89377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49" y="765313"/>
            <a:ext cx="5635486" cy="4820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8687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i="1" dirty="0"/>
              <a:t>Стрітваркаутери</a:t>
            </a:r>
            <a:endParaRPr lang="ru-RU" sz="2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80104" y="6768548"/>
            <a:ext cx="1191107" cy="8945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/>
              <a:t>  </a:t>
            </a:r>
            <a:r>
              <a:rPr lang="en-US" b="1" i="1" dirty="0">
                <a:solidFill>
                  <a:srgbClr val="FFFF00"/>
                </a:solidFill>
              </a:rPr>
              <a:t>Street workout – </a:t>
            </a:r>
            <a:r>
              <a:rPr lang="uk-UA" b="1" i="1" dirty="0">
                <a:solidFill>
                  <a:srgbClr val="FFFF00"/>
                </a:solidFill>
              </a:rPr>
              <a:t>це вуличне тренування. Масовий рух, заснований на заняттях фізичною культурою із застосуванням тренувального обладнання в громадських об</a:t>
            </a:r>
            <a:r>
              <a:rPr lang="en-US" b="1" i="1" dirty="0">
                <a:solidFill>
                  <a:srgbClr val="FFFF00"/>
                </a:solidFill>
              </a:rPr>
              <a:t>`</a:t>
            </a:r>
            <a:r>
              <a:rPr lang="uk-UA" b="1" i="1" dirty="0">
                <a:solidFill>
                  <a:srgbClr val="FFFF00"/>
                </a:solidFill>
              </a:rPr>
              <a:t>єктах, шкільних дворах</a:t>
            </a:r>
            <a:r>
              <a:rPr lang="ru-RU" b="1" i="1" dirty="0">
                <a:solidFill>
                  <a:srgbClr val="FFFF00"/>
                </a:solidFill>
              </a:rPr>
              <a:t>,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п</a:t>
            </a:r>
            <a:r>
              <a:rPr lang="uk-UA" b="1" i="1" dirty="0">
                <a:solidFill>
                  <a:srgbClr val="FFFF00"/>
                </a:solidFill>
              </a:rPr>
              <a:t>арках та інших місцях…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DOM\Desktop\фото субкультуры\snow-3066167__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704" y="1617109"/>
            <a:ext cx="3170580" cy="222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C:\Users\DOM\Desktop\%D1%84%D0%BE%D1%82%D0%BE %D1%81%D1%83%D0%B1%D0%BA%D1%83%D0%BB%D1%8C%D1%82%D1%83%D1%80%D1%8B\sports-731506__3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Picture 2" descr="C:\Users\DOM\Desktop\depositphotos_12285742-stock-photo-big-lif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8" b="21759"/>
          <a:stretch/>
        </p:blipFill>
        <p:spPr bwMode="auto">
          <a:xfrm>
            <a:off x="4860236" y="3843130"/>
            <a:ext cx="5754756" cy="30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OM\Desktop\depositphotos_183832480-stock-photo-group-of-young-men-do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2"/>
          <a:stretch/>
        </p:blipFill>
        <p:spPr bwMode="auto">
          <a:xfrm>
            <a:off x="3806689" y="-144463"/>
            <a:ext cx="5059015" cy="398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843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dirty="0"/>
              <a:t>Ньюейджери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0330" y="5913783"/>
            <a:ext cx="2860882" cy="4969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1800" dirty="0"/>
              <a:t>  </a:t>
            </a:r>
            <a:r>
              <a:rPr lang="uk-UA" sz="1800" b="1" i="1" dirty="0">
                <a:solidFill>
                  <a:srgbClr val="FFFF00"/>
                </a:solidFill>
              </a:rPr>
              <a:t>Це рух в культурі, релігії чи науці…Виник у ХХ столітті . Це духовне вдосконалення…   Молоді люди читають книги, добре вчаться, більш цілеспрямовані і тим виділяються  від інших…</a:t>
            </a:r>
            <a:endParaRPr lang="ru-RU" sz="18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DOM\Desktop\depositphotos_403231064-stock-photo-excited-redhead-man-looking-camera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"/>
          <a:stretch/>
        </p:blipFill>
        <p:spPr bwMode="auto">
          <a:xfrm>
            <a:off x="4996070" y="176832"/>
            <a:ext cx="4876800" cy="3977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OM\Desktop\depositphotos_5821917-stock-photo-college-stud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948" y="4154557"/>
            <a:ext cx="4134678" cy="2703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86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i="1" dirty="0"/>
              <a:t>Мажори</a:t>
            </a:r>
            <a:endParaRPr lang="ru-RU" sz="4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9252" y="5944262"/>
            <a:ext cx="455053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2000" dirty="0"/>
              <a:t>  </a:t>
            </a:r>
            <a:r>
              <a:rPr lang="uk-UA" sz="2000" b="1" i="1" dirty="0">
                <a:solidFill>
                  <a:srgbClr val="FFFF00"/>
                </a:solidFill>
              </a:rPr>
              <a:t>Молоді люди, життя яких забезпечили їх батьки. Це знані марнотратники і ледарі, а також порушники закону, які рідко відповідають за свої вчинки. Їх татусі  всі проблеми вирішують за них</a:t>
            </a:r>
            <a:r>
              <a:rPr lang="uk-UA" b="1" i="1" dirty="0">
                <a:solidFill>
                  <a:srgbClr val="FFFF00"/>
                </a:solidFill>
              </a:rPr>
              <a:t>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DOM\Desktop\фото субкультуры\depositphotos_133495024-stock-photo-wild-swiming-pig-on-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9"/>
          <a:stretch/>
        </p:blipFill>
        <p:spPr bwMode="auto">
          <a:xfrm>
            <a:off x="9631018" y="4502425"/>
            <a:ext cx="2107096" cy="1828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2" descr="C:\Users\DOM\Desktop\1065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8"/>
          <a:stretch/>
        </p:blipFill>
        <p:spPr bwMode="auto">
          <a:xfrm>
            <a:off x="9452114" y="347868"/>
            <a:ext cx="2405269" cy="3369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C:\Users\DOM\Desktop\depositphotos_149778566-stock-photo-man-standing-near-retro-ca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9"/>
          <a:stretch/>
        </p:blipFill>
        <p:spPr bwMode="auto">
          <a:xfrm>
            <a:off x="3925958" y="1093304"/>
            <a:ext cx="6202016" cy="42241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90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/>
              <a:t>Віпспери</a:t>
            </a:r>
            <a:br>
              <a:rPr lang="uk-UA" sz="3200" b="1" i="1" dirty="0"/>
            </a:br>
            <a:r>
              <a:rPr lang="uk-UA" sz="3200" b="1" i="1" dirty="0"/>
              <a:t>Яппі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5830842" y="6109251"/>
            <a:ext cx="125575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 </a:t>
            </a:r>
            <a:r>
              <a:rPr lang="uk-UA" sz="2000" b="1" i="1" dirty="0">
                <a:solidFill>
                  <a:srgbClr val="FFFF00"/>
                </a:solidFill>
              </a:rPr>
              <a:t>Це заможна інтелігенція  в декількох  поколіннях.    Молодь називає себе  </a:t>
            </a:r>
            <a:r>
              <a:rPr lang="en-US" sz="2000" b="1" i="1" dirty="0">
                <a:solidFill>
                  <a:srgbClr val="FFFF00"/>
                </a:solidFill>
              </a:rPr>
              <a:t>Vip</a:t>
            </a:r>
            <a:r>
              <a:rPr lang="uk-UA" sz="2000" b="1" i="1" dirty="0">
                <a:solidFill>
                  <a:srgbClr val="FFFF00"/>
                </a:solidFill>
              </a:rPr>
              <a:t> – персони.</a:t>
            </a:r>
          </a:p>
          <a:p>
            <a:r>
              <a:rPr lang="uk-UA" sz="2000" b="1" i="1" dirty="0">
                <a:solidFill>
                  <a:srgbClr val="FFFF00"/>
                </a:solidFill>
              </a:rPr>
              <a:t> На відміну від « золотої молоді» (мажорів) вони не розважаються, а роблять кар</a:t>
            </a:r>
            <a:r>
              <a:rPr lang="en-US" sz="2000" b="1" i="1" dirty="0">
                <a:solidFill>
                  <a:srgbClr val="FFFF00"/>
                </a:solidFill>
              </a:rPr>
              <a:t>`</a:t>
            </a:r>
            <a:r>
              <a:rPr lang="uk-UA" sz="2000" b="1" i="1" dirty="0">
                <a:solidFill>
                  <a:srgbClr val="FFFF00"/>
                </a:solidFill>
              </a:rPr>
              <a:t>єру чи бізнес, використовуючи  сімейні капітали та зв</a:t>
            </a:r>
            <a:r>
              <a:rPr lang="en-US" sz="2000" b="1" i="1" dirty="0">
                <a:solidFill>
                  <a:srgbClr val="FFFF00"/>
                </a:solidFill>
              </a:rPr>
              <a:t>`</a:t>
            </a:r>
            <a:r>
              <a:rPr lang="uk-UA" sz="2000" b="1" i="1" dirty="0">
                <a:solidFill>
                  <a:srgbClr val="FFFF00"/>
                </a:solidFill>
              </a:rPr>
              <a:t>язки. Віпспери більш пихаті, ділові, а «яппі» більш працездатні та скромніші. Іноді вони об</a:t>
            </a:r>
            <a:r>
              <a:rPr lang="en-US" sz="2000" b="1" i="1" dirty="0">
                <a:solidFill>
                  <a:srgbClr val="FFFF00"/>
                </a:solidFill>
              </a:rPr>
              <a:t>`</a:t>
            </a:r>
            <a:r>
              <a:rPr lang="uk-UA" sz="2000" b="1" i="1" dirty="0">
                <a:solidFill>
                  <a:srgbClr val="FFFF00"/>
                </a:solidFill>
              </a:rPr>
              <a:t>єднуються.</a:t>
            </a:r>
          </a:p>
          <a:p>
            <a:r>
              <a:rPr lang="uk-UA" dirty="0">
                <a:solidFill>
                  <a:srgbClr val="FFFF00"/>
                </a:solidFill>
              </a:rPr>
              <a:t>  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DOM\Desktop\фото субкультуры\depositphotos_8556427-stock-photo-business-studies-stud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63" y="1958010"/>
            <a:ext cx="2751485" cy="40054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 descr="C:\Users\DOM\Desktop\depositphotos_161667046-stock-photo-teenagers-during-lesson-in-classro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29" b="10225"/>
          <a:stretch/>
        </p:blipFill>
        <p:spPr bwMode="auto">
          <a:xfrm>
            <a:off x="4313583" y="914400"/>
            <a:ext cx="6172200" cy="52876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607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Шерлокомани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146" y="5953538"/>
            <a:ext cx="5190066" cy="6626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  </a:t>
            </a:r>
            <a:r>
              <a:rPr lang="uk-UA" sz="1600" b="1" i="1" dirty="0">
                <a:solidFill>
                  <a:srgbClr val="FFFF00"/>
                </a:solidFill>
              </a:rPr>
              <a:t>Прихильники знаменитого Шерлока Холмса, його одягу та манер. Молоді люди захоплюються детективами та власними розслідуваннями. Люблять одягатись «під Холмса»: в  клітинку, з білим шарфом або курять люльку...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DOM\Desktop\фото субкультуры\detective-151275__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45" y="0"/>
            <a:ext cx="3339754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OM\Desktop\фото субкультуры\depositphotos_32981995-stock-photo-sherlock-holmes-silhouet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" r="25567"/>
          <a:stretch/>
        </p:blipFill>
        <p:spPr bwMode="auto">
          <a:xfrm>
            <a:off x="4949685" y="2395331"/>
            <a:ext cx="4880113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272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Толкієністи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0964" y="6241774"/>
            <a:ext cx="5190066" cy="4075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b="1" i="1" dirty="0">
                <a:solidFill>
                  <a:srgbClr val="FFFF00"/>
                </a:solidFill>
              </a:rPr>
              <a:t>    Це шанувальники творчості англійського письменника Джона Рональда Роуела Толкіна… Тісний  зв’язок з культурою  «рольовиків».  Представники цієї спільноти читають книги  письменника, дивляться фільми за  його творами, втілюють себе  в цих  героїв, живуть ними ... Наприклад –»Хобіти» або «Володар перснів». Полюбляють жанр «фентезі».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DOM\Desktop\фото субкультуры\263px-J._R._R._Tolkien,_194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98" y="129209"/>
            <a:ext cx="2505075" cy="36712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OM\Desktop\фото субкультуры\281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72" y="552241"/>
            <a:ext cx="4548601" cy="3077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OM\Desktop\фото субкультуры\165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75" y="3886200"/>
            <a:ext cx="3892825" cy="2827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OM\Desktop\фото субкультуры\436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23" y="3886200"/>
            <a:ext cx="3747052" cy="2827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81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dirty="0"/>
              <a:t>Прихильники «теорії змови»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0971208" y="5974080"/>
            <a:ext cx="51287" cy="45719"/>
          </a:xfrm>
        </p:spPr>
        <p:txBody>
          <a:bodyPr>
            <a:normAutofit fontScale="25000" lnSpcReduction="20000"/>
          </a:bodyPr>
          <a:lstStyle/>
          <a:p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  </a:t>
            </a:r>
            <a:r>
              <a:rPr lang="uk-UA" b="1" i="1" dirty="0">
                <a:solidFill>
                  <a:srgbClr val="FFFF00"/>
                </a:solidFill>
              </a:rPr>
              <a:t>Ця група виникла з початком пандемії на коронавірус та захворювання </a:t>
            </a:r>
            <a:r>
              <a:rPr lang="en-US" b="1" i="1" dirty="0">
                <a:solidFill>
                  <a:srgbClr val="FFFF00"/>
                </a:solidFill>
              </a:rPr>
              <a:t>Covid- 19</a:t>
            </a:r>
            <a:r>
              <a:rPr lang="uk-UA" b="1" i="1" dirty="0">
                <a:solidFill>
                  <a:srgbClr val="FFFF00"/>
                </a:solidFill>
              </a:rPr>
              <a:t>. Її представники – дорослі люди, але є багато молоді . Представники старшого покоління залучають молодь до масових  об</a:t>
            </a:r>
            <a:r>
              <a:rPr lang="en-US" b="1" i="1" dirty="0">
                <a:solidFill>
                  <a:srgbClr val="FFFF00"/>
                </a:solidFill>
              </a:rPr>
              <a:t>`</a:t>
            </a:r>
            <a:r>
              <a:rPr lang="uk-UA" b="1" i="1" dirty="0">
                <a:solidFill>
                  <a:srgbClr val="FFFF00"/>
                </a:solidFill>
              </a:rPr>
              <a:t>єднань, демонстрацій. А також широко використовують молодих блогерів для поширення  неправдивої фейкової інформації про знищення світу, скорочення населення або всесвітнє чіпування.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DOM\Desktop\фото субкультуры\istockphoto-984117566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187" y="4278796"/>
            <a:ext cx="2474843" cy="2345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C:\Users\DOM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09" y="2256183"/>
            <a:ext cx="5461552" cy="4045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2" descr="C:\Users\DOM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58" y="0"/>
            <a:ext cx="5506278" cy="3637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259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FFFF00"/>
                </a:solidFill>
              </a:rPr>
              <a:t>Причини  виникнення  молодіжних  субкультур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236304"/>
            <a:ext cx="8825659" cy="3783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800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uk-UA" sz="2800" b="1" i="1" dirty="0">
                <a:solidFill>
                  <a:srgbClr val="00B0F0"/>
                </a:solidFill>
              </a:rPr>
              <a:t>                                                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2413338"/>
            <a:ext cx="822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</a:rPr>
              <a:t>1.Виклик суспільству, протест.</a:t>
            </a:r>
            <a:endParaRPr lang="ru-RU" sz="2400" b="1" i="1" dirty="0">
              <a:solidFill>
                <a:srgbClr val="0070C0"/>
              </a:solidFill>
            </a:endParaRPr>
          </a:p>
          <a:p>
            <a:r>
              <a:rPr lang="uk-UA" sz="2400" b="1" i="1" dirty="0">
                <a:solidFill>
                  <a:srgbClr val="0070C0"/>
                </a:solidFill>
              </a:rPr>
              <a:t>2.Виклик сім</a:t>
            </a:r>
            <a:r>
              <a:rPr lang="ru-RU" sz="2400" b="1" i="1" dirty="0">
                <a:solidFill>
                  <a:srgbClr val="0070C0"/>
                </a:solidFill>
              </a:rPr>
              <a:t>`</a:t>
            </a:r>
            <a:r>
              <a:rPr lang="uk-UA" sz="2400" b="1" i="1" dirty="0">
                <a:solidFill>
                  <a:srgbClr val="0070C0"/>
                </a:solidFill>
              </a:rPr>
              <a:t>ї, непорозуміння в сім</a:t>
            </a:r>
            <a:r>
              <a:rPr lang="ru-RU" sz="2400" b="1" i="1" dirty="0">
                <a:solidFill>
                  <a:srgbClr val="0070C0"/>
                </a:solidFill>
              </a:rPr>
              <a:t>`</a:t>
            </a:r>
            <a:r>
              <a:rPr lang="uk-UA" sz="2400" b="1" i="1" dirty="0">
                <a:solidFill>
                  <a:srgbClr val="0070C0"/>
                </a:solidFill>
              </a:rPr>
              <a:t>ї.</a:t>
            </a:r>
            <a:endParaRPr lang="ru-RU" sz="2400" b="1" i="1" dirty="0">
              <a:solidFill>
                <a:srgbClr val="0070C0"/>
              </a:solidFill>
            </a:endParaRPr>
          </a:p>
          <a:p>
            <a:r>
              <a:rPr lang="uk-UA" sz="2400" b="1" i="1" dirty="0">
                <a:solidFill>
                  <a:srgbClr val="0070C0"/>
                </a:solidFill>
              </a:rPr>
              <a:t>3.Бажання </a:t>
            </a:r>
            <a:r>
              <a:rPr lang="uk-UA" sz="2400" b="1" i="1" dirty="0">
                <a:solidFill>
                  <a:srgbClr val="0070C0"/>
                </a:solidFill>
                <a:cs typeface="Aharoni" panose="02010803020104030203" pitchFamily="2" charset="-79"/>
              </a:rPr>
              <a:t>привернути</a:t>
            </a:r>
            <a:r>
              <a:rPr lang="uk-UA" sz="2400" b="1" i="1" dirty="0">
                <a:solidFill>
                  <a:srgbClr val="0070C0"/>
                </a:solidFill>
              </a:rPr>
              <a:t> до себе увагу.</a:t>
            </a:r>
            <a:endParaRPr lang="ru-RU" sz="2400" b="1" i="1" dirty="0">
              <a:solidFill>
                <a:srgbClr val="0070C0"/>
              </a:solidFill>
            </a:endParaRPr>
          </a:p>
          <a:p>
            <a:r>
              <a:rPr lang="uk-UA" sz="2400" b="1" i="1" dirty="0">
                <a:solidFill>
                  <a:srgbClr val="0070C0"/>
                </a:solidFill>
              </a:rPr>
              <a:t>4.Бажання затвердитися в новому </a:t>
            </a:r>
          </a:p>
          <a:p>
            <a:r>
              <a:rPr lang="uk-UA" sz="2400" b="1" i="1" dirty="0">
                <a:solidFill>
                  <a:srgbClr val="0070C0"/>
                </a:solidFill>
              </a:rPr>
              <a:t>середовищі.</a:t>
            </a:r>
            <a:endParaRPr lang="ru-RU" sz="2400" b="1" i="1" dirty="0">
              <a:solidFill>
                <a:srgbClr val="0070C0"/>
              </a:solidFill>
            </a:endParaRPr>
          </a:p>
          <a:p>
            <a:r>
              <a:rPr lang="uk-UA" sz="2400" b="1" i="1" dirty="0">
                <a:solidFill>
                  <a:srgbClr val="0070C0"/>
                </a:solidFill>
              </a:rPr>
              <a:t>5.Небажання бути як усі.</a:t>
            </a:r>
            <a:endParaRPr lang="ru-RU" sz="2400" b="1" i="1" dirty="0">
              <a:solidFill>
                <a:srgbClr val="0070C0"/>
              </a:solidFill>
            </a:endParaRPr>
          </a:p>
          <a:p>
            <a:r>
              <a:rPr lang="uk-UA" sz="2400" b="1" i="1" dirty="0">
                <a:solidFill>
                  <a:srgbClr val="0070C0"/>
                </a:solidFill>
              </a:rPr>
              <a:t>6.Нерозвинена сфера організації </a:t>
            </a:r>
          </a:p>
          <a:p>
            <a:r>
              <a:rPr lang="uk-UA" sz="2400" b="1" i="1" dirty="0">
                <a:solidFill>
                  <a:srgbClr val="0070C0"/>
                </a:solidFill>
              </a:rPr>
              <a:t>дозвілля для молоді в країні.</a:t>
            </a:r>
          </a:p>
          <a:p>
            <a:endParaRPr lang="uk-UA" sz="2400" b="1" i="1" dirty="0">
              <a:solidFill>
                <a:srgbClr val="0070C0"/>
              </a:solidFill>
            </a:endParaRPr>
          </a:p>
          <a:p>
            <a:endParaRPr lang="uk-UA" sz="2400" b="1" i="1" dirty="0">
              <a:solidFill>
                <a:srgbClr val="0070C0"/>
              </a:solidFill>
            </a:endParaRPr>
          </a:p>
          <a:p>
            <a:endParaRPr lang="uk-UA" sz="24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DOM\Desktop\фото субкультуры\istockphoto-667849954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84" y="2246243"/>
            <a:ext cx="4552120" cy="429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60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566" y="3389243"/>
            <a:ext cx="3548269" cy="3190460"/>
          </a:xfrm>
        </p:spPr>
        <p:txBody>
          <a:bodyPr>
            <a:normAutofit/>
          </a:bodyPr>
          <a:lstStyle/>
          <a:p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</a:rPr>
              <a:t>Панк- рокер</a:t>
            </a:r>
          </a:p>
          <a:p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</a:rPr>
              <a:t>Хакер</a:t>
            </a:r>
          </a:p>
          <a:p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</a:rPr>
              <a:t>Мажор</a:t>
            </a:r>
          </a:p>
          <a:p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</a:rPr>
              <a:t>Стрітваркаутер</a:t>
            </a:r>
          </a:p>
          <a:p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</a:rPr>
              <a:t>Гопник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 flipV="1">
            <a:off x="1550504" y="4204250"/>
            <a:ext cx="197788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DOM\Desktop\фото субкультуры\depositphotos_149778566-stock-photo-man-standing-near-retro-c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8"/>
          <a:stretch/>
        </p:blipFill>
        <p:spPr bwMode="auto">
          <a:xfrm>
            <a:off x="859733" y="3896139"/>
            <a:ext cx="3553241" cy="2419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OM\Desktop\depositphotos_183832480-stock-photo-group-of-young-men-do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2" b="10322"/>
          <a:stretch/>
        </p:blipFill>
        <p:spPr bwMode="auto">
          <a:xfrm>
            <a:off x="3031435" y="141427"/>
            <a:ext cx="3081129" cy="3088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OM\Desktop\138585-etap-predstavlenie-temnota-performans-sidyashhij-360x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77" y="79512"/>
            <a:ext cx="2653748" cy="3150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055" y="141427"/>
            <a:ext cx="2653748" cy="3150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7"/>
          <a:stretch/>
        </p:blipFill>
        <p:spPr>
          <a:xfrm>
            <a:off x="8557591" y="3230218"/>
            <a:ext cx="3394212" cy="334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1562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94" y="490331"/>
            <a:ext cx="2793158" cy="1600200"/>
          </a:xfrm>
        </p:spPr>
        <p:txBody>
          <a:bodyPr/>
          <a:lstStyle/>
          <a:p>
            <a:r>
              <a:rPr lang="uk-UA" sz="2800" b="1" i="1" dirty="0">
                <a:solidFill>
                  <a:srgbClr val="FFFF00"/>
                </a:solidFill>
              </a:rPr>
              <a:t>Підсумкове тестування 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0174" y="1447800"/>
            <a:ext cx="6101038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b="1" dirty="0"/>
              <a:t>1.Яка молодіжна субкультура є найбільш криміногенною</a:t>
            </a:r>
            <a:r>
              <a:rPr lang="uk-UA" sz="1400" dirty="0"/>
              <a:t>?</a:t>
            </a:r>
            <a:endParaRPr lang="ru-RU" sz="1400" dirty="0"/>
          </a:p>
          <a:p>
            <a:pPr marL="0" indent="0">
              <a:buNone/>
            </a:pPr>
            <a:r>
              <a:rPr lang="uk-UA" sz="1400" dirty="0"/>
              <a:t>А. Хіппі.        Б.Готи.         В. Гопники        Г. Байкери.</a:t>
            </a:r>
            <a:endParaRPr lang="ru-RU" sz="1400" dirty="0"/>
          </a:p>
          <a:p>
            <a:pPr marL="0" indent="0">
              <a:buNone/>
            </a:pPr>
            <a:r>
              <a:rPr lang="uk-UA" sz="1400" b="1" dirty="0"/>
              <a:t>2.Яка молодіжна субкультура є більш сучасною  та  масовою</a:t>
            </a:r>
            <a:r>
              <a:rPr lang="uk-UA" sz="1400" dirty="0"/>
              <a:t>?</a:t>
            </a:r>
          </a:p>
          <a:p>
            <a:pPr marL="0" indent="0">
              <a:buNone/>
            </a:pPr>
            <a:r>
              <a:rPr lang="uk-UA" sz="1400" dirty="0"/>
              <a:t>А. Блогери         Б. Емо      3. Ультрас       4. Косплеєри</a:t>
            </a:r>
            <a:endParaRPr lang="ru-RU" sz="1400" dirty="0"/>
          </a:p>
          <a:p>
            <a:pPr marL="0" indent="0">
              <a:buNone/>
            </a:pPr>
            <a:r>
              <a:rPr lang="uk-UA" sz="1400" b="1" dirty="0"/>
              <a:t>3.Яка молодіжна субкультура більш дівоча, чим хлопчача</a:t>
            </a:r>
            <a:r>
              <a:rPr lang="uk-UA" sz="1400" dirty="0"/>
              <a:t>?</a:t>
            </a:r>
            <a:endParaRPr lang="ru-RU" sz="1400" dirty="0"/>
          </a:p>
          <a:p>
            <a:pPr marL="0" indent="0">
              <a:buNone/>
            </a:pPr>
            <a:r>
              <a:rPr lang="uk-UA" sz="1400" dirty="0"/>
              <a:t> А. Блогери         Б. Емо      3. Ультрас       4. Косплеєри.</a:t>
            </a:r>
            <a:endParaRPr lang="ru-RU" sz="1400" dirty="0"/>
          </a:p>
          <a:p>
            <a:pPr marL="0" indent="0">
              <a:buNone/>
            </a:pPr>
            <a:r>
              <a:rPr lang="uk-UA" sz="1400" b="1" dirty="0"/>
              <a:t>4.Субкультура, яка пов’язана із любов</a:t>
            </a:r>
            <a:r>
              <a:rPr lang="ru-RU" sz="1400" b="1" dirty="0"/>
              <a:t>`</a:t>
            </a:r>
            <a:r>
              <a:rPr lang="uk-UA" sz="1400" b="1" dirty="0"/>
              <a:t>ю до художньої літератури?</a:t>
            </a:r>
            <a:endParaRPr lang="ru-RU" sz="1400" dirty="0"/>
          </a:p>
          <a:p>
            <a:pPr marL="0" indent="0">
              <a:buNone/>
            </a:pPr>
            <a:r>
              <a:rPr lang="uk-UA" sz="1400" dirty="0"/>
              <a:t>А. Мажори       Б. Толкієністи       В. Байкери.      Г. Варкаутери. </a:t>
            </a:r>
            <a:endParaRPr lang="ru-RU" sz="1400" dirty="0"/>
          </a:p>
          <a:p>
            <a:pPr marL="0" indent="0">
              <a:buNone/>
            </a:pPr>
            <a:r>
              <a:rPr lang="uk-UA" sz="1400" b="1" dirty="0"/>
              <a:t>5.Яка  із вивчених субкультур є найбільш стародавньою?</a:t>
            </a:r>
            <a:endParaRPr lang="ru-RU" sz="1400" dirty="0"/>
          </a:p>
          <a:p>
            <a:pPr marL="0" indent="0">
              <a:buNone/>
            </a:pPr>
            <a:r>
              <a:rPr lang="uk-UA" sz="1400" dirty="0"/>
              <a:t>А.Дігери.        Б. Віппери.        В. Спіткубери       Г.   Блогери.</a:t>
            </a:r>
            <a:endParaRPr lang="ru-RU" sz="1400" dirty="0"/>
          </a:p>
          <a:p>
            <a:pPr marL="0" indent="0">
              <a:buNone/>
            </a:pPr>
            <a:r>
              <a:rPr lang="uk-UA" sz="1400" b="1" dirty="0"/>
              <a:t>6. Яка субкультура є більш  небезпечною  для  здоров</a:t>
            </a:r>
            <a:r>
              <a:rPr lang="ru-RU" sz="1400" b="1" dirty="0"/>
              <a:t>`</a:t>
            </a:r>
            <a:r>
              <a:rPr lang="uk-UA" sz="1400" b="1" dirty="0"/>
              <a:t>я людей? </a:t>
            </a:r>
            <a:endParaRPr lang="ru-RU" sz="1400" dirty="0"/>
          </a:p>
          <a:p>
            <a:pPr marL="0" indent="0">
              <a:buNone/>
            </a:pPr>
            <a:r>
              <a:rPr lang="uk-UA" sz="1400" dirty="0"/>
              <a:t>А.Дігери.         Б. Віппери.        В. Байкери.        Г. Блогери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154954" y="5009323"/>
            <a:ext cx="276281" cy="159025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DOM\Desktop\фото субкультуры\istockphoto-984117566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8" y="2961861"/>
            <a:ext cx="3756991" cy="314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18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94" y="490331"/>
            <a:ext cx="2793158" cy="1600200"/>
          </a:xfrm>
        </p:spPr>
        <p:txBody>
          <a:bodyPr/>
          <a:lstStyle/>
          <a:p>
            <a:r>
              <a:rPr lang="uk-UA" sz="2800" b="1" i="1" dirty="0">
                <a:solidFill>
                  <a:srgbClr val="FFFF00"/>
                </a:solidFill>
              </a:rPr>
              <a:t>Підсумкове тестування 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199" y="1447800"/>
            <a:ext cx="5942013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200" b="1" dirty="0"/>
              <a:t>7. Представники  якої субкультури  асоціюють  себе  з</a:t>
            </a:r>
          </a:p>
          <a:p>
            <a:pPr marL="0" indent="0">
              <a:buNone/>
            </a:pPr>
            <a:r>
              <a:rPr lang="uk-UA" sz="1200" b="1" dirty="0"/>
              <a:t> представниками «Вищого суспільства»?</a:t>
            </a:r>
            <a:endParaRPr lang="ru-RU" sz="1200" dirty="0"/>
          </a:p>
          <a:p>
            <a:pPr marL="0" indent="0">
              <a:buNone/>
            </a:pPr>
            <a:r>
              <a:rPr lang="uk-UA" sz="1200" dirty="0"/>
              <a:t>А.Дігери.        Б. Панки.           В. Віпери.        Г. Хакери. </a:t>
            </a:r>
            <a:endParaRPr lang="ru-RU" sz="1200" dirty="0"/>
          </a:p>
          <a:p>
            <a:pPr marL="0" indent="0">
              <a:buNone/>
            </a:pPr>
            <a:r>
              <a:rPr lang="uk-UA" sz="1200" b="1" dirty="0"/>
              <a:t>8.Представники  якої  субкультури  здатні  нанести суспільству найбільших збитків?</a:t>
            </a:r>
            <a:r>
              <a:rPr lang="uk-UA" sz="1200" dirty="0"/>
              <a:t>      </a:t>
            </a:r>
            <a:endParaRPr lang="ru-RU" sz="1200" dirty="0"/>
          </a:p>
          <a:p>
            <a:pPr marL="0" indent="0">
              <a:buNone/>
            </a:pPr>
            <a:r>
              <a:rPr lang="uk-UA" sz="1200" dirty="0"/>
              <a:t>   А.Хакери.        Б. Панки.           В. Віпери.        Г. Дігери. </a:t>
            </a:r>
            <a:endParaRPr lang="ru-RU" sz="1200" dirty="0"/>
          </a:p>
          <a:p>
            <a:pPr marL="0" indent="0">
              <a:buNone/>
            </a:pPr>
            <a:r>
              <a:rPr lang="uk-UA" sz="1200" b="1" dirty="0"/>
              <a:t>9.Проставте  у  відповідність  молодіжних  субкультур  їх назви та зміст:</a:t>
            </a:r>
            <a:endParaRPr lang="ru-RU" sz="1200" dirty="0"/>
          </a:p>
          <a:p>
            <a:pPr marL="0" indent="0">
              <a:buNone/>
            </a:pPr>
            <a:r>
              <a:rPr lang="uk-UA" sz="1200" dirty="0"/>
              <a:t>1.Полюбляють підземелля, каналізації, шукають пригод і щось цікаве.</a:t>
            </a:r>
            <a:endParaRPr lang="ru-RU" sz="1200" dirty="0"/>
          </a:p>
          <a:p>
            <a:pPr marL="0" indent="0">
              <a:buNone/>
            </a:pPr>
            <a:r>
              <a:rPr lang="uk-UA" sz="1200" dirty="0"/>
              <a:t>2.Молоді люди полюбляють швидкісні мотоцикли.</a:t>
            </a:r>
            <a:endParaRPr lang="ru-RU" sz="1200" dirty="0"/>
          </a:p>
          <a:p>
            <a:pPr marL="0" indent="0">
              <a:buNone/>
            </a:pPr>
            <a:r>
              <a:rPr lang="uk-UA" sz="1200" dirty="0"/>
              <a:t>3.Здатні завдати великої шкоди суспільству, бо добре знаються на ПК, здатні зламати важливі секретні інформаційні системи.</a:t>
            </a:r>
            <a:endParaRPr lang="ru-RU" sz="1200" dirty="0"/>
          </a:p>
          <a:p>
            <a:pPr marL="0" indent="0">
              <a:buNone/>
            </a:pPr>
            <a:r>
              <a:rPr lang="uk-UA" sz="1200" dirty="0"/>
              <a:t>4. Діти багатих забезпечених батьків, славнозвісні марнотратники та ледарі.</a:t>
            </a:r>
            <a:endParaRPr lang="ru-RU" sz="1200" dirty="0"/>
          </a:p>
          <a:p>
            <a:pPr marL="0" indent="0">
              <a:buNone/>
            </a:pPr>
            <a:r>
              <a:rPr lang="uk-UA" sz="1200" dirty="0"/>
              <a:t>А.Хакери.   Б. Мажори.   В.Байкери.   Г.Гопники.   Д.Дігери.</a:t>
            </a:r>
            <a:endParaRPr lang="ru-RU" sz="1200" dirty="0"/>
          </a:p>
          <a:p>
            <a:pPr marL="0" indent="0">
              <a:buNone/>
            </a:pPr>
            <a:r>
              <a:rPr lang="uk-UA" sz="1200" b="1" dirty="0"/>
              <a:t>10. Проставте у відповідність  молодіжних субкультур  їх назви та зміст:</a:t>
            </a:r>
            <a:endParaRPr lang="ru-RU" sz="1200" dirty="0"/>
          </a:p>
          <a:p>
            <a:pPr marL="0" indent="0">
              <a:buNone/>
            </a:pPr>
            <a:r>
              <a:rPr lang="uk-UA" sz="1200" dirty="0"/>
              <a:t>1.Молоді люди, які полюбляють голити голови.</a:t>
            </a:r>
            <a:endParaRPr lang="ru-RU" sz="1200" dirty="0"/>
          </a:p>
          <a:p>
            <a:pPr marL="0" indent="0">
              <a:buNone/>
            </a:pPr>
            <a:r>
              <a:rPr lang="uk-UA" sz="1200" dirty="0"/>
              <a:t>2.Поціновувачі комп’ютерних, віртуальних ігор. </a:t>
            </a:r>
            <a:endParaRPr lang="ru-RU" sz="1200" dirty="0"/>
          </a:p>
          <a:p>
            <a:pPr marL="0" indent="0">
              <a:buNone/>
            </a:pPr>
            <a:r>
              <a:rPr lang="uk-UA" sz="1200" dirty="0"/>
              <a:t>3.Поціновувачі вампірської  естетики, прикрас із скелетів, чорного одягу та класичної музики.</a:t>
            </a:r>
            <a:endParaRPr lang="ru-RU" sz="1200" dirty="0"/>
          </a:p>
          <a:p>
            <a:pPr marL="0" indent="0">
              <a:buNone/>
            </a:pPr>
            <a:r>
              <a:rPr lang="uk-UA" sz="1200" dirty="0"/>
              <a:t>4. Молоді люди, представники нової ери, нових знань та книг.</a:t>
            </a:r>
            <a:endParaRPr lang="ru-RU" sz="1200" dirty="0"/>
          </a:p>
          <a:p>
            <a:pPr marL="0" indent="0">
              <a:buNone/>
            </a:pPr>
            <a:r>
              <a:rPr lang="uk-UA" sz="1200" dirty="0"/>
              <a:t>А.Спіткубери.     Б. Ньюейджери.      3. Геймери.        Г.Готи.     Д. Скінхеди.</a:t>
            </a:r>
            <a:endParaRPr lang="ru-RU" sz="1200" dirty="0"/>
          </a:p>
          <a:p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154954" y="5009323"/>
            <a:ext cx="276281" cy="159025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DOM\Desktop\фото субкультуры\istockphoto-984117566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8" y="2961861"/>
            <a:ext cx="3756991" cy="314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46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063417"/>
            <a:ext cx="8825660" cy="1372986"/>
          </a:xfrm>
        </p:spPr>
        <p:txBody>
          <a:bodyPr/>
          <a:lstStyle/>
          <a:p>
            <a:pPr algn="ctr"/>
            <a:r>
              <a:rPr lang="uk-UA" sz="5400" b="1" i="1" dirty="0"/>
              <a:t>Висновок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5" y="3140765"/>
            <a:ext cx="6667142" cy="3220277"/>
          </a:xfrm>
        </p:spPr>
        <p:txBody>
          <a:bodyPr>
            <a:normAutofit lnSpcReduction="10000"/>
          </a:bodyPr>
          <a:lstStyle/>
          <a:p>
            <a:r>
              <a:rPr lang="uk-UA" sz="2000" b="1" i="1" dirty="0"/>
              <a:t>   </a:t>
            </a:r>
            <a:r>
              <a:rPr lang="uk-UA" sz="2400" b="1" i="1" dirty="0"/>
              <a:t>Кожна молодіжна субкультура має свою центральну ідею або систему ідей, яка визначає її характер і є тотожною меті її існування. У субкультурах трансформуються традиційні погляди й формується “свій”образ світу і способи буття в ньому. Молодіжна субкультура становить форму соціальної адаптації молоді</a:t>
            </a:r>
            <a:r>
              <a:rPr lang="uk-UA" sz="2000" b="1" i="1" dirty="0"/>
              <a:t>.</a:t>
            </a:r>
          </a:p>
        </p:txBody>
      </p:sp>
      <p:pic>
        <p:nvPicPr>
          <p:cNvPr id="4" name="Picture 2" descr="C:\Users\DOM\Desktop\depositphotos_161667046-stock-photo-teenagers-during-lesson-in-classro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29" b="10225"/>
          <a:stretch/>
        </p:blipFill>
        <p:spPr bwMode="auto">
          <a:xfrm>
            <a:off x="7722703" y="3051312"/>
            <a:ext cx="4313583" cy="3687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17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4102" y="2563744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DOM\Desktop\фото субкультуры\depositphotos_47357431-stock-photo-man-dancer-showing-break-danc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4" y="2459142"/>
            <a:ext cx="3683385" cy="38980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OM\Desktop\фото субкультуры\depositphotos_227997516-stock-photo-classic-guy-sunglasses-standing-motorcyc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4"/>
          <a:stretch/>
        </p:blipFill>
        <p:spPr bwMode="auto">
          <a:xfrm>
            <a:off x="3650180" y="2720286"/>
            <a:ext cx="3255963" cy="37302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OM\Desktop\фото субкультуры\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/>
          <a:stretch/>
        </p:blipFill>
        <p:spPr bwMode="auto">
          <a:xfrm>
            <a:off x="7029560" y="4047124"/>
            <a:ext cx="4830416" cy="203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63E5824-34F5-6CEF-B802-2C53A1C5C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290457" cy="706964"/>
          </a:xfrm>
        </p:spPr>
        <p:txBody>
          <a:bodyPr/>
          <a:lstStyle/>
          <a:p>
            <a:r>
              <a:rPr lang="uk-UA" b="1" dirty="0">
                <a:solidFill>
                  <a:srgbClr val="00B050"/>
                </a:solidFill>
              </a:rPr>
              <a:t>Знайомство із </a:t>
            </a:r>
            <a:br>
              <a:rPr lang="uk-UA" b="1" dirty="0">
                <a:solidFill>
                  <a:srgbClr val="00B050"/>
                </a:solidFill>
              </a:rPr>
            </a:br>
            <a:r>
              <a:rPr lang="uk-UA" b="1" dirty="0">
                <a:solidFill>
                  <a:srgbClr val="00B050"/>
                </a:solidFill>
              </a:rPr>
              <a:t> молодіжними субкультурами </a:t>
            </a:r>
            <a:br>
              <a:rPr lang="uk-UA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0228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596348"/>
            <a:ext cx="2793158" cy="1699591"/>
          </a:xfrm>
        </p:spPr>
        <p:txBody>
          <a:bodyPr/>
          <a:lstStyle/>
          <a:p>
            <a:r>
              <a:rPr lang="uk-UA" sz="4400" b="1" i="1" dirty="0"/>
              <a:t>Хіп – хоп </a:t>
            </a:r>
            <a:br>
              <a:rPr lang="uk-UA" sz="4400" b="1" i="1" dirty="0"/>
            </a:br>
            <a:endParaRPr lang="ru-RU" sz="4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1648661" y="6042991"/>
            <a:ext cx="2413620" cy="45719"/>
          </a:xfrm>
        </p:spPr>
        <p:txBody>
          <a:bodyPr>
            <a:normAutofit fontScale="25000" lnSpcReduction="20000"/>
          </a:bodyPr>
          <a:lstStyle/>
          <a:p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2236304"/>
            <a:ext cx="2793158" cy="3788575"/>
          </a:xfrm>
        </p:spPr>
        <p:txBody>
          <a:bodyPr>
            <a:noAutofit/>
          </a:bodyPr>
          <a:lstStyle/>
          <a:p>
            <a:r>
              <a:rPr lang="ru-RU" b="1" i="1" dirty="0"/>
              <a:t>  </a:t>
            </a:r>
            <a:r>
              <a:rPr lang="ru-RU" b="1" i="1" dirty="0">
                <a:solidFill>
                  <a:srgbClr val="FFFF00"/>
                </a:solidFill>
              </a:rPr>
              <a:t>Ця молодіжна субкультура з</a:t>
            </a:r>
            <a:r>
              <a:rPr lang="en-US" b="1" i="1" dirty="0">
                <a:solidFill>
                  <a:srgbClr val="FFFF00"/>
                </a:solidFill>
              </a:rPr>
              <a:t>`</a:t>
            </a:r>
            <a:r>
              <a:rPr lang="ru-RU" b="1" i="1" dirty="0">
                <a:solidFill>
                  <a:srgbClr val="FFFF00"/>
                </a:solidFill>
              </a:rPr>
              <a:t>явилась в кінці 1970-х років ХХ ст. в США в середовищі афроамериканців і включає в себе 4 елементи: діджеїнг, графіті, емсінг(реп) і брейкінг. Це пропагандисти вуличних вечірок. У 1980- 1990-х більш популярним був брейкінг: дуже емоційні, небезпечні спортивні танці.</a:t>
            </a:r>
          </a:p>
          <a:p>
            <a:r>
              <a:rPr lang="ru-RU" b="1" i="1" dirty="0">
                <a:solidFill>
                  <a:srgbClr val="FFFF00"/>
                </a:solidFill>
              </a:rPr>
              <a:t>  Зараз більш популярним є – емсіїнг (реп): ритмічне читання віршів під музику. </a:t>
            </a:r>
          </a:p>
        </p:txBody>
      </p:sp>
      <p:pic>
        <p:nvPicPr>
          <p:cNvPr id="1026" name="Picture 2" descr="C:\Users\DOM\Desktop\dance-517682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13" y="1"/>
            <a:ext cx="4554813" cy="36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OM\Desktop\depositphotos_47357431-stock-photo-man-dancer-showing-break-danc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64" y="3478695"/>
            <a:ext cx="2513979" cy="330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OM\Desktop\depositphotos_65363799-stock-photo-happy-smiling-dancer-ju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13" y="3478696"/>
            <a:ext cx="3031435" cy="330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OM\Desktop\depositphotos_81628124-stock-photo-shirtless-men-with-micropho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26" y="0"/>
            <a:ext cx="3077817" cy="34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OM\Desktop\depositphotos_31523407-stock-photo-rap-singer-man-with-micropho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19" y="3478695"/>
            <a:ext cx="2841245" cy="3301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84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930" y="1160884"/>
            <a:ext cx="2793158" cy="800100"/>
          </a:xfrm>
        </p:spPr>
        <p:txBody>
          <a:bodyPr/>
          <a:lstStyle/>
          <a:p>
            <a:pPr algn="ctr"/>
            <a:r>
              <a:rPr lang="uk-UA" sz="5400" b="1" i="1" dirty="0"/>
              <a:t>Панки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487018"/>
            <a:ext cx="6927574" cy="58839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8301" y="2606765"/>
            <a:ext cx="2793158" cy="3196875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  Люди належать до цього руху тому, що вони слухають панк-рок  музику; люди, які окрім того, що слухають цю музику, ще і в житті сповідують панківські принципи: на головах носять «</a:t>
            </a:r>
            <a:r>
              <a:rPr lang="uk-UA" sz="2000" b="1" i="1" dirty="0">
                <a:solidFill>
                  <a:schemeClr val="bg1"/>
                </a:solidFill>
              </a:rPr>
              <a:t>ірокези».</a:t>
            </a:r>
          </a:p>
        </p:txBody>
      </p:sp>
    </p:spTree>
    <p:extLst>
      <p:ext uri="{BB962C8B-B14F-4D97-AF65-F5344CB8AC3E}">
        <p14:creationId xmlns:p14="http://schemas.microsoft.com/office/powerpoint/2010/main" val="2268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031810"/>
            <a:ext cx="2793158" cy="831980"/>
          </a:xfrm>
        </p:spPr>
        <p:txBody>
          <a:bodyPr/>
          <a:lstStyle/>
          <a:p>
            <a:pPr algn="ctr"/>
            <a:r>
              <a:rPr lang="uk-UA" sz="4400" b="1" i="1" dirty="0"/>
              <a:t>Скінхеди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61" y="516835"/>
            <a:ext cx="6261651" cy="58541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2407298"/>
            <a:ext cx="2793158" cy="3617581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Скінхеди — сучасна субкультура. Хлопці голили голови і носили тяжкі боти, які тепер стали атрибутом кожного скіна. Тримаються впевнено  в групах.</a:t>
            </a:r>
            <a:endParaRPr lang="uk-UA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6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59498"/>
            <a:ext cx="2793158" cy="803988"/>
          </a:xfrm>
        </p:spPr>
        <p:txBody>
          <a:bodyPr/>
          <a:lstStyle/>
          <a:p>
            <a:pPr algn="ctr"/>
            <a:r>
              <a:rPr lang="uk-UA" sz="4800" b="1" i="1" dirty="0"/>
              <a:t>Гопники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91" y="506895"/>
            <a:ext cx="6370983" cy="58640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2373501"/>
            <a:ext cx="2793158" cy="2895599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  Представники радянської  та пост - радянської субкультури, утвореної в результаті інфільтрації кримінальної естетики в робітниче середовище. В- основному,  </a:t>
            </a:r>
            <a:r>
              <a:rPr lang="uk-UA" sz="1600" b="1" i="1" dirty="0">
                <a:solidFill>
                  <a:schemeClr val="bg1"/>
                </a:solidFill>
              </a:rPr>
              <a:t>це молоді хлопці, які ведуть себе самовпевнено та зухвало в суспільстві.</a:t>
            </a:r>
            <a:endParaRPr lang="ru-RU" sz="1600" b="1" i="1" dirty="0">
              <a:solidFill>
                <a:schemeClr val="bg1"/>
              </a:solidFill>
            </a:endParaRPr>
          </a:p>
          <a:p>
            <a:r>
              <a:rPr lang="ru-RU" sz="1600" b="1" i="1" dirty="0">
                <a:solidFill>
                  <a:schemeClr val="bg1"/>
                </a:solidFill>
              </a:rPr>
              <a:t>  Часто порушують закон і грабують перхожих.</a:t>
            </a:r>
            <a:endParaRPr lang="uk-UA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0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783770"/>
            <a:ext cx="2793158" cy="870857"/>
          </a:xfrm>
        </p:spPr>
        <p:txBody>
          <a:bodyPr/>
          <a:lstStyle/>
          <a:p>
            <a:pPr algn="ctr"/>
            <a:r>
              <a:rPr lang="uk-UA" sz="5400" b="1" i="1" dirty="0"/>
              <a:t>Хіппі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35" y="457200"/>
            <a:ext cx="5893776" cy="5893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2481943"/>
            <a:ext cx="2793158" cy="3542937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chemeClr val="bg1"/>
                </a:solidFill>
              </a:rPr>
              <a:t>  Хіппі -американський молодіжний рух, який здійснив першу сексуальну революцію, перетворився на субкультуру. Деколи їх називали «діти </a:t>
            </a:r>
            <a:r>
              <a:rPr lang="ru-RU" sz="1800" b="1" i="1" dirty="0" err="1">
                <a:solidFill>
                  <a:schemeClr val="bg1"/>
                </a:solidFill>
              </a:rPr>
              <a:t>квітів».Молоді</a:t>
            </a:r>
            <a:r>
              <a:rPr lang="ru-RU" sz="1800" b="1" i="1" dirty="0">
                <a:solidFill>
                  <a:schemeClr val="bg1"/>
                </a:solidFill>
              </a:rPr>
              <a:t> люди </a:t>
            </a:r>
            <a:r>
              <a:rPr lang="ru-RU" sz="1800" b="1" i="1" dirty="0" err="1">
                <a:solidFill>
                  <a:schemeClr val="bg1"/>
                </a:solidFill>
              </a:rPr>
              <a:t>виділялись</a:t>
            </a:r>
            <a:r>
              <a:rPr lang="ru-RU" sz="1800" b="1" i="1" dirty="0">
                <a:solidFill>
                  <a:schemeClr val="bg1"/>
                </a:solidFill>
              </a:rPr>
              <a:t> </a:t>
            </a:r>
            <a:r>
              <a:rPr lang="ru-RU" sz="1800" b="1" i="1" dirty="0" err="1">
                <a:solidFill>
                  <a:schemeClr val="bg1"/>
                </a:solidFill>
              </a:rPr>
              <a:t>яскравим</a:t>
            </a:r>
            <a:r>
              <a:rPr lang="ru-RU" sz="1800" b="1" i="1" dirty="0">
                <a:solidFill>
                  <a:schemeClr val="bg1"/>
                </a:solidFill>
              </a:rPr>
              <a:t> </a:t>
            </a:r>
            <a:r>
              <a:rPr lang="ru-RU" sz="1800" b="1" i="1" dirty="0" err="1">
                <a:solidFill>
                  <a:schemeClr val="bg1"/>
                </a:solidFill>
              </a:rPr>
              <a:t>одягом</a:t>
            </a:r>
            <a:r>
              <a:rPr lang="ru-RU" sz="1800" b="1" i="1" dirty="0">
                <a:solidFill>
                  <a:schemeClr val="bg1"/>
                </a:solidFill>
              </a:rPr>
              <a:t> та </a:t>
            </a:r>
            <a:r>
              <a:rPr lang="ru-RU" sz="1800" b="1" i="1" dirty="0" err="1">
                <a:solidFill>
                  <a:schemeClr val="bg1"/>
                </a:solidFill>
              </a:rPr>
              <a:t>відвертою</a:t>
            </a:r>
            <a:r>
              <a:rPr lang="ru-RU" sz="1800" b="1" i="1" dirty="0">
                <a:solidFill>
                  <a:schemeClr val="bg1"/>
                </a:solidFill>
              </a:rPr>
              <a:t> </a:t>
            </a:r>
            <a:r>
              <a:rPr lang="ru-RU" sz="1800" b="1" i="1" dirty="0" err="1">
                <a:solidFill>
                  <a:schemeClr val="bg1"/>
                </a:solidFill>
              </a:rPr>
              <a:t>поведінкою</a:t>
            </a:r>
            <a:r>
              <a:rPr lang="ru-RU" sz="1800" b="1" i="1" dirty="0">
                <a:solidFill>
                  <a:schemeClr val="bg1"/>
                </a:solidFill>
              </a:rPr>
              <a:t> .    </a:t>
            </a:r>
            <a:endParaRPr lang="uk-UA" sz="1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94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395</TotalTime>
  <Words>1753</Words>
  <Application>Microsoft Office PowerPoint</Application>
  <PresentationFormat>Широкоэкранный</PresentationFormat>
  <Paragraphs>120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GungsuhChe</vt:lpstr>
      <vt:lpstr>Aharoni</vt:lpstr>
      <vt:lpstr>Arial</vt:lpstr>
      <vt:lpstr>Century Gothic</vt:lpstr>
      <vt:lpstr>Wingdings 3</vt:lpstr>
      <vt:lpstr>Ион (конференц-зал)</vt:lpstr>
      <vt:lpstr>Молодіжні субкультури</vt:lpstr>
      <vt:lpstr> Субкультура – це сукупність культурних зразків, тісно пов'язаних з домінантною культурою і у той же час відмінних від неї.</vt:lpstr>
      <vt:lpstr>Причини  виникнення  молодіжних  субкультур</vt:lpstr>
      <vt:lpstr>Знайомство із   молодіжними субкультурами  </vt:lpstr>
      <vt:lpstr>Хіп – хоп  </vt:lpstr>
      <vt:lpstr>Панки</vt:lpstr>
      <vt:lpstr>Скінхеди</vt:lpstr>
      <vt:lpstr>Гопники</vt:lpstr>
      <vt:lpstr>Хіппі</vt:lpstr>
      <vt:lpstr>Готи</vt:lpstr>
      <vt:lpstr>Емо</vt:lpstr>
      <vt:lpstr> Ультрас Футбольні фанати</vt:lpstr>
      <vt:lpstr>Діджеїнг</vt:lpstr>
      <vt:lpstr>Хакери</vt:lpstr>
      <vt:lpstr>Геймери</vt:lpstr>
      <vt:lpstr>Блогери</vt:lpstr>
      <vt:lpstr>Кіберспорт</vt:lpstr>
      <vt:lpstr>Байкери</vt:lpstr>
      <vt:lpstr>«Спідкубери»</vt:lpstr>
      <vt:lpstr>Дігери</vt:lpstr>
      <vt:lpstr>Мобери</vt:lpstr>
      <vt:lpstr>Косплеєри</vt:lpstr>
      <vt:lpstr>Стрітваркаутери</vt:lpstr>
      <vt:lpstr>Ньюейджери</vt:lpstr>
      <vt:lpstr>Мажори</vt:lpstr>
      <vt:lpstr>Віпспери Яппі</vt:lpstr>
      <vt:lpstr>Шерлокомани</vt:lpstr>
      <vt:lpstr>Толкієністи</vt:lpstr>
      <vt:lpstr>Прихильники «теорії змови»</vt:lpstr>
      <vt:lpstr>Презентация PowerPoint</vt:lpstr>
      <vt:lpstr>Підсумкове тестування </vt:lpstr>
      <vt:lpstr>Підсумкове тестування </vt:lpstr>
      <vt:lpstr>Висновок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Молодіжні субкультури</dc:title>
  <dc:creator>Igor TIS</dc:creator>
  <cp:lastModifiedBy>ЦПТО 4</cp:lastModifiedBy>
  <cp:revision>117</cp:revision>
  <dcterms:created xsi:type="dcterms:W3CDTF">2018-09-18T17:07:35Z</dcterms:created>
  <dcterms:modified xsi:type="dcterms:W3CDTF">2024-11-10T15:08:02Z</dcterms:modified>
</cp:coreProperties>
</file>