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85" r:id="rId2"/>
    <p:sldId id="268" r:id="rId3"/>
    <p:sldId id="272" r:id="rId4"/>
    <p:sldId id="273" r:id="rId5"/>
    <p:sldId id="267" r:id="rId6"/>
    <p:sldId id="266" r:id="rId7"/>
    <p:sldId id="265" r:id="rId8"/>
    <p:sldId id="264" r:id="rId9"/>
    <p:sldId id="263" r:id="rId10"/>
    <p:sldId id="262" r:id="rId11"/>
    <p:sldId id="278" r:id="rId12"/>
    <p:sldId id="277" r:id="rId13"/>
    <p:sldId id="280" r:id="rId14"/>
    <p:sldId id="281" r:id="rId15"/>
    <p:sldId id="282" r:id="rId16"/>
    <p:sldId id="283" r:id="rId17"/>
    <p:sldId id="27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179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4423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7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2198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44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467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9037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5136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1056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4473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80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502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166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35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927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3512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C4887-8C35-487F-85AE-75F73A6EA397}" type="datetimeFigureOut">
              <a:rPr lang="ru-UA" smtClean="0"/>
              <a:t>23.10.2024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7638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nlinecorrector.com.ua/%D1%87%D0%B5%D1%80%D0%B5%D0%B7-%D0%B7%D0%B0-%D0%B4%D0%BE%D0%BF%D0%BE%D0%BC%D0%BE%D0%B3%D0%BE%D1%8E-%D1%83-%D1%82%D0%B0%D0%BA%D0%B8%D0%B9-%D1%81%D0%BF%D0%BE%D1%81%D1%96%D0%B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nlinecorrector.com.ua/%D0%BF%D0%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13C1AB-20B9-8814-E132-4F08CC33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84" b="57039"/>
          <a:stretch/>
        </p:blipFill>
        <p:spPr>
          <a:xfrm>
            <a:off x="2077106" y="21103"/>
            <a:ext cx="9739756" cy="23815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5043CA-B043-CF26-A4D4-00321BF9C406}"/>
              </a:ext>
            </a:extLst>
          </p:cNvPr>
          <p:cNvSpPr/>
          <p:nvPr/>
        </p:nvSpPr>
        <p:spPr>
          <a:xfrm>
            <a:off x="1629508" y="2367171"/>
            <a:ext cx="102407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Ментальне здоров’я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Як подбати про себе?</a:t>
            </a:r>
          </a:p>
          <a:p>
            <a:pPr algn="r"/>
            <a:r>
              <a:rPr lang="ru-RU" sz="24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Психологічна </a:t>
            </a:r>
            <a:r>
              <a:rPr lang="ru-RU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служба ДПТНЗ «РЦПОРГКГТД»</a:t>
            </a:r>
            <a:endParaRPr lang="ru-RU" sz="2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14962-94DD-9787-A616-8B009664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2" y="21102"/>
            <a:ext cx="1200974" cy="6846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304557-A998-796B-68EB-A3748DFB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21"/>
          <a:stretch/>
        </p:blipFill>
        <p:spPr>
          <a:xfrm>
            <a:off x="2077106" y="4713238"/>
            <a:ext cx="9739756" cy="21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CF96-C9D4-C62A-80DB-DC42BE40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3F9363-CD1F-0B22-897B-27B85FF0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 b="13775"/>
          <a:stretch/>
        </p:blipFill>
        <p:spPr>
          <a:xfrm>
            <a:off x="2093843" y="0"/>
            <a:ext cx="10098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5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38D92-8C2B-8AC2-CA98-CAF4EBFB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0"/>
            <a:ext cx="11741426" cy="5627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Запам'ятай!</a:t>
            </a:r>
            <a:endParaRPr lang="ru-UA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F57204-1D29-488E-F9AE-174504F42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-8000" contrast="28000"/>
                    </a14:imgEffect>
                  </a14:imgLayer>
                </a14:imgProps>
              </a:ext>
            </a:extLst>
          </a:blip>
          <a:srcRect b="12745"/>
          <a:stretch/>
        </p:blipFill>
        <p:spPr>
          <a:xfrm>
            <a:off x="627742" y="562709"/>
            <a:ext cx="10992172" cy="61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CF2E90-F8F4-81A7-23DE-34945B5C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0551"/>
            <a:ext cx="8060788" cy="6288258"/>
          </a:xfrm>
        </p:spPr>
        <p:txBody>
          <a:bodyPr>
            <a:normAutofit/>
          </a:bodyPr>
          <a:lstStyle/>
          <a:p>
            <a:pPr algn="ctr" fontAlgn="base"/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1. Спілкуйтеся з іншими людьми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ru-RU" sz="2800" dirty="0">
                <a:solidFill>
                  <a:schemeClr val="accent1"/>
                </a:solidFill>
              </a:rPr>
              <a:t>Добрі відносини з оточенням важливі для вашого психічного здоров’я, адже вони допомагають розвинути почуття приналежності до групи, дають можливість поділитися позитивным досвідом з вншими та відчути емоційну підтримку. Спілкуйтеся з друзями, сім’єю, колегами, однодумцями. Обмінюйтеся думками, підтримуйте одне одного –– усе це допомагає відчувати себе в тонусі та зберігати життєві сили.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4FE70-CB04-B285-550D-DCDEFB71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8000" contras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6209" y="1296503"/>
            <a:ext cx="3709182" cy="43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1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82BC0-5134-4562-5432-95B0AC71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58" y="-67734"/>
            <a:ext cx="9725880" cy="150706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2. Будьте фізично активними</a:t>
            </a:r>
            <a:endParaRPr lang="ru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64C06-1966-2000-2A65-3CAA6332F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744" y="1171200"/>
            <a:ext cx="7329684" cy="568680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Регулярна фізична активність пов’язана з нижчим рівнем депресії і тривожності у всіх вікових групах, підвищенням самооцінки та гарним настроєм. Це не обов’язково має бути інтенсивне тренування –– можна просто прогулятися на свіжому повітрі в колі друзів чи сім’ї. Під час прогулянки знижується рівень гормону стресу (кортизолу), і внаслідок цього ми відчуваємо піднесення та отримуємо більше задоволення від життя. Прогулянку можна робити за півтори-дві години до сну, щоби покращити його якість та почуватися більш розслаблено.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90D9F2-2ED7-3A3D-D4F4-FA00F8BAD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58" y="1485899"/>
            <a:ext cx="4169142" cy="47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B5C6F-9C8B-3B52-C7E4-717EF300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673" y="-253480"/>
            <a:ext cx="8534400" cy="1507067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3. Продовжуйте вчитися</a:t>
            </a:r>
            <a:endParaRPr lang="ru-UA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DD5E3-E2B3-2376-F4F0-07764D15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0" y="1023424"/>
            <a:ext cx="8534400" cy="544068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Дослідження показують, що освоєння нових навичок поліпшує психічний стан завдяки підвищенню впевненості в собі через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розвиток цілеспрямованості. Навіть якщо ви відчуваєте, що у вас недостатньо часу або немає потреби вивчати щось нове, є багато різних способів додати нові знання у своє життя. Наприклад, ви можете спробувати: готувати щось нове та корисне, удосконалити свої вміння (поліпшити навички презентації, фотографії, полагодити зламаний велосипед) або спробувати нові види діяльності (вести блог, займатися новим видом спорту, вчитися малювати).</a:t>
            </a:r>
            <a:endParaRPr lang="ru-UA" dirty="0"/>
          </a:p>
        </p:txBody>
      </p:sp>
      <p:pic>
        <p:nvPicPr>
          <p:cNvPr id="7170" name="Picture 2" descr="Учеба картинки для презентации - 79 фото">
            <a:extLst>
              <a:ext uri="{FF2B5EF4-FFF2-40B4-BE49-F238E27FC236}">
                <a16:creationId xmlns:a16="http://schemas.microsoft.com/office/drawing/2014/main" id="{6DD04309-5333-8C9F-1FE7-97338941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74" y="1702191"/>
            <a:ext cx="2977155" cy="38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6F719-D2C9-F4AA-8A36-80149867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742" y="0"/>
            <a:ext cx="8534400" cy="1014698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4. Допомагайте іншим</a:t>
            </a:r>
            <a:endParaRPr lang="ru-UA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1F2F9-386F-6777-D9F6-3A79220A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24" y="753533"/>
            <a:ext cx="7952519" cy="61044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Науковці виявили, що доброта й щедрість можуть допомогти поліпшити ваш психічний стан завдяки створенню позитивних емоцій та відчуття важливості. Невеликі добрі справи</a:t>
            </a:r>
            <a:r>
              <a:rPr lang="ru-RU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800" dirty="0">
                <a:solidFill>
                  <a:schemeClr val="bg1"/>
                </a:solidFill>
              </a:rPr>
              <a:t>для інших людей або волонтерство сприяють підвищенню рівня нейромедіаторів, як-от серотонін, дофамін та ендорфін. Також, коли ми робимо добрі справи, у нас збільшуються самооцінка, рівень емпатії та співчуття, покращується настрій. Це знижує артеріальний тиск і рівень кортизолу.</a:t>
            </a:r>
            <a:endParaRPr lang="ru-UA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BF71B-0EB0-4F56-DBDE-F77ECBB3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5" y="1667015"/>
            <a:ext cx="3169088" cy="34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6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7907-FC19-E22D-183B-CD3B410A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72" y="-351955"/>
            <a:ext cx="11915751" cy="15070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5. Уважно ставтеся до своїх думок, емоцій та поведінки</a:t>
            </a:r>
            <a:endParaRPr lang="ru-UA" sz="2800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E8813-0168-B2FB-DA59-1ADDB4E8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72" y="991772"/>
            <a:ext cx="7226937" cy="5561950"/>
          </a:xfrm>
        </p:spPr>
        <p:txBody>
          <a:bodyPr>
            <a:noAutofit/>
          </a:bodyPr>
          <a:lstStyle/>
          <a:p>
            <a:r>
              <a:rPr lang="uk-UA" sz="2800" dirty="0"/>
              <a:t>Усвідомлення допомагає краще розуміти власні думки та емоції, тривогу чи переживання, поліпшити ставлення до життя й підхід до розв’язання проблем. Намагайтеся дослухатися до свого тіла, бажань та процесів свого внутрішнього світу, адже це підвищує здатність планувати діяльність, позитивно ставитися до себе і, як наслідок, — мати високий рівень емпатії та самоприйняття.</a:t>
            </a:r>
            <a:endParaRPr lang="ru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43EE09-A77B-E74B-1FA6-C27B6B7C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4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1809" y="1381239"/>
            <a:ext cx="4404528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8D9C0-9AF9-EC2D-1476-C6E8FA6E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43" y="0"/>
            <a:ext cx="11146717" cy="150706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Гарячі лінії психологічної допомоги:</a:t>
            </a:r>
            <a:br>
              <a:rPr lang="uk-UA" b="1" dirty="0">
                <a:solidFill>
                  <a:srgbClr val="FF0000"/>
                </a:solidFill>
              </a:rPr>
            </a:br>
            <a:endParaRPr lang="ru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B4C26-959A-AF23-8123-CA6F38A3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433711"/>
            <a:ext cx="11975880" cy="418344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Лінія Національної психологічної асоціації 0 800 100 102 (з 10:00 до 20:00 щодня, дзвінки безкоштовні).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Урядова «гаряча лінія» 1545, з питань протидії торгівлі людьми та домашньому насиллю – 1547 (цілодобово, дзвінки безкоштовні)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Лінія міжнародної гуманітарної організації «Людина в біді» 0 800 210 160 (цілодобово, дзвінки безкоштовні)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Лінія емоційної підтримки МОМ – 0 800 211 444 (з 10:00 до 20:00 щодня, дзвінки безкоштовні)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Соціальний педагог Центру Нужная Марина Олексіївна –</a:t>
            </a:r>
            <a:r>
              <a:rPr lang="en-US" sz="2800" b="1" dirty="0">
                <a:solidFill>
                  <a:schemeClr val="bg1"/>
                </a:solidFill>
              </a:rPr>
              <a:t>marinarioti@gmail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r>
              <a:rPr lang="en-US" sz="2800" b="1" dirty="0">
                <a:solidFill>
                  <a:schemeClr val="bg1"/>
                </a:solidFill>
              </a:rPr>
              <a:t>com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E5889-2393-A705-CBD9-4AFB82F3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24" y="1035221"/>
            <a:ext cx="3005951" cy="12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5BFF-150E-5C6E-301E-F48BF120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ам’ятайте, що ви притягуєте у своє життя те, у що ви вірите. Вірте в себе. Вірте в диво. Вірте в любов. Вірте в добро…Дозвольте собі бути щасливими.">
            <a:extLst>
              <a:ext uri="{FF2B5EF4-FFF2-40B4-BE49-F238E27FC236}">
                <a16:creationId xmlns:a16="http://schemas.microsoft.com/office/drawing/2014/main" id="{9012F49E-8CF3-6362-FB6E-51780280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0"/>
            <a:ext cx="10402957" cy="68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8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0A1F-8E74-A94F-5B76-A88C21324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FC5FC2-D0B0-BFF4-554C-11E53CC6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79"/>
          <a:stretch/>
        </p:blipFill>
        <p:spPr>
          <a:xfrm>
            <a:off x="1744394" y="1113692"/>
            <a:ext cx="8947052" cy="574430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A769B4-D387-220E-FA20-DE6F9358C043}"/>
              </a:ext>
            </a:extLst>
          </p:cNvPr>
          <p:cNvSpPr/>
          <p:nvPr/>
        </p:nvSpPr>
        <p:spPr>
          <a:xfrm>
            <a:off x="879813" y="0"/>
            <a:ext cx="1079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Що таке ментальне здоров’я?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85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1BBED9-1101-1C90-1A9F-C2FADA3E145F}"/>
              </a:ext>
            </a:extLst>
          </p:cNvPr>
          <p:cNvSpPr/>
          <p:nvPr/>
        </p:nvSpPr>
        <p:spPr>
          <a:xfrm>
            <a:off x="234287" y="0"/>
            <a:ext cx="117234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Псих</a:t>
            </a:r>
            <a:r>
              <a:rPr lang="uk-UA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ічне здоров’я може порушуватися під дією: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405DD7-3978-5D69-11C0-372AEC3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4" y="1899139"/>
            <a:ext cx="10533553" cy="3657600"/>
          </a:xfrm>
          <a:prstGeom prst="rect">
            <a:avLst/>
          </a:prstGeom>
        </p:spPr>
      </p:pic>
      <p:pic>
        <p:nvPicPr>
          <p:cNvPr id="8194" name="Picture 2" descr="10 міфів про психічне здоров'я людини. | Ушомирська громада">
            <a:extLst>
              <a:ext uri="{FF2B5EF4-FFF2-40B4-BE49-F238E27FC236}">
                <a16:creationId xmlns:a16="http://schemas.microsoft.com/office/drawing/2014/main" id="{469EBC07-C858-FF0B-85E0-475350A1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59" y="4446549"/>
            <a:ext cx="2952486" cy="19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19301E-8043-F109-A6AD-ED4985C74D3A}"/>
              </a:ext>
            </a:extLst>
          </p:cNvPr>
          <p:cNvSpPr txBox="1"/>
          <p:nvPr/>
        </p:nvSpPr>
        <p:spPr>
          <a:xfrm>
            <a:off x="451755" y="5372073"/>
            <a:ext cx="6105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Aptos Display" panose="020B0004020202020204" pitchFamily="34" charset="0"/>
              </a:rPr>
              <a:t>.</a:t>
            </a:r>
            <a:r>
              <a:rPr lang="uk-UA" dirty="0">
                <a:solidFill>
                  <a:schemeClr val="bg1"/>
                </a:solidFill>
                <a:latin typeface="Aptos Display" panose="020B0004020202020204" pitchFamily="34" charset="0"/>
              </a:rPr>
              <a:t>війни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0509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9496B-3575-67E4-A8B7-6A3E806F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7" y="1371600"/>
            <a:ext cx="8000864" cy="50225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може розрізняти свої емоції, керувати ними та гармонійно функціонувати;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здатна спілкуватися і будувати стосунки;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розвивається й навчається;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позитивно оцінює себе, приймає та любить;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приймає власні тверді рішення;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нормально адаптовується до нових умов життя;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може розв’язувати проблеми.</a:t>
            </a:r>
          </a:p>
          <a:p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C60E76-FFC4-CDC2-7AF9-0C8938BA52A3}"/>
              </a:ext>
            </a:extLst>
          </p:cNvPr>
          <p:cNvSpPr/>
          <p:nvPr/>
        </p:nvSpPr>
        <p:spPr>
          <a:xfrm>
            <a:off x="1297250" y="0"/>
            <a:ext cx="9597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Психічно здорова людина:</a:t>
            </a:r>
          </a:p>
        </p:txBody>
      </p:sp>
      <p:pic>
        <p:nvPicPr>
          <p:cNvPr id="6150" name="Picture 6" descr="Лікарі розповіли, як виявити психічно здорову людину: “Такі люди здатні…”.  Politeka">
            <a:extLst>
              <a:ext uri="{FF2B5EF4-FFF2-40B4-BE49-F238E27FC236}">
                <a16:creationId xmlns:a16="http://schemas.microsoft.com/office/drawing/2014/main" id="{92BCF362-99A5-DA34-2A91-DDE0D944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12" y="1963709"/>
            <a:ext cx="3719953" cy="38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4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FA68D-8AA5-CC8F-091F-B80A250E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Як проявляється стрес: У тілі• коли постійно відчуваєш втому або напруження;• без причини болять частини тіла (спина, шия, руки тощо);• важко дихати;• відсутній апетит. Проблеми з травленням. У поведінці• погано спиш;• плачеш;• легко дратуєшся, кричиш;• зловживаєш алкоголем, нікотином, кавою або наркотичними речовинами.">
            <a:extLst>
              <a:ext uri="{FF2B5EF4-FFF2-40B4-BE49-F238E27FC236}">
                <a16:creationId xmlns:a16="http://schemas.microsoft.com/office/drawing/2014/main" id="{FC1E257A-A6D7-33C7-5F6A-B7E2ED52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3889"/>
            <a:ext cx="9144000" cy="54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73DB9-844C-3A3A-0EDD-A524D80DE66C}"/>
              </a:ext>
            </a:extLst>
          </p:cNvPr>
          <p:cNvSpPr txBox="1"/>
          <p:nvPr/>
        </p:nvSpPr>
        <p:spPr>
          <a:xfrm>
            <a:off x="0" y="187627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Але зараз, на тлі війни через постійний стрес в багатьох людей дуже страждає їх психічне здоров’я. </a:t>
            </a:r>
            <a:b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7947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C3A3-7C48-D423-A5C3-FEAD79FF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43BB2A-1E86-F1A7-8325-8615258C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09"/>
            <a:ext cx="10376452" cy="6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1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2546-ED95-BE05-FFCA-AEEBFF2A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не слід боротися зі стресом:• «виправляти» настрій алкоголем, сигаретами, наркотичними речовинами, кавою, солодощами, переїданням;• відкладати життя й цілі на потім;• дистанціюватися від людей, переживати стрес на самоті;• вивільняти негатив криками, сварками;• звинувачувати в негараздах себе;• копатися в минулому й критикувати себе за вчинки та думки;• опускати руки й переставати боротися;• чекати, коли пройде саме.">
            <a:extLst>
              <a:ext uri="{FF2B5EF4-FFF2-40B4-BE49-F238E27FC236}">
                <a16:creationId xmlns:a16="http://schemas.microsoft.com/office/drawing/2014/main" id="{B5945EE6-30B1-F40B-CFC8-F40B6D081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/>
          <a:stretch/>
        </p:blipFill>
        <p:spPr bwMode="auto">
          <a:xfrm>
            <a:off x="4065563" y="306457"/>
            <a:ext cx="7877908" cy="62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6F3202-7042-0AB8-054F-0E988B7E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9" y="1924415"/>
            <a:ext cx="4084320" cy="2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9E5E3-56F5-B7F1-189F-892BE5F3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B047D9-7A94-BDD4-D713-0C44230F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7" y="0"/>
            <a:ext cx="9491004" cy="6858000"/>
          </a:xfrm>
          <a:prstGeom prst="rect">
            <a:avLst/>
          </a:prstGeom>
        </p:spPr>
      </p:pic>
      <p:pic>
        <p:nvPicPr>
          <p:cNvPr id="13314" name="Picture 2" descr="Как справиться со стрессом? Способы не паниковать из-за ситуации в мире.  Советы психолога - Чемпионат">
            <a:extLst>
              <a:ext uri="{FF2B5EF4-FFF2-40B4-BE49-F238E27FC236}">
                <a16:creationId xmlns:a16="http://schemas.microsoft.com/office/drawing/2014/main" id="{CCF69E75-1B95-8965-2232-1186A3EB6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20640"/>
          <a:stretch/>
        </p:blipFill>
        <p:spPr bwMode="auto">
          <a:xfrm>
            <a:off x="112541" y="1544588"/>
            <a:ext cx="3080825" cy="29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FB0F2-5309-38D1-0DD2-6B5F8A84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прави при напрузі у тілі, стресі, тривозі">
            <a:extLst>
              <a:ext uri="{FF2B5EF4-FFF2-40B4-BE49-F238E27FC236}">
                <a16:creationId xmlns:a16="http://schemas.microsoft.com/office/drawing/2014/main" id="{3B379B56-5A55-AB35-E415-8398085F8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76"/>
          <a:stretch/>
        </p:blipFill>
        <p:spPr bwMode="auto">
          <a:xfrm>
            <a:off x="-1" y="0"/>
            <a:ext cx="10705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0757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</TotalTime>
  <Words>588</Words>
  <Application>Microsoft Office PowerPoint</Application>
  <PresentationFormat>Широкоэкранный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Aptos Display</vt:lpstr>
      <vt:lpstr>Arial</vt:lpstr>
      <vt:lpstr>Arial Black</vt:lpstr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Запам'ятай!</vt:lpstr>
      <vt:lpstr>Презентация PowerPoint</vt:lpstr>
      <vt:lpstr>2. Будьте фізично активними</vt:lpstr>
      <vt:lpstr>3. Продовжуйте вчитися</vt:lpstr>
      <vt:lpstr>4. Допомагайте іншим</vt:lpstr>
      <vt:lpstr>5. Уважно ставтеся до своїх думок, емоцій та поведінки</vt:lpstr>
      <vt:lpstr>Гарячі лінії психологічної допомоги: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ЦПТО 4</dc:creator>
  <cp:lastModifiedBy>ЦПТО 4</cp:lastModifiedBy>
  <cp:revision>17</cp:revision>
  <dcterms:created xsi:type="dcterms:W3CDTF">2024-10-09T14:18:56Z</dcterms:created>
  <dcterms:modified xsi:type="dcterms:W3CDTF">2024-10-22T23:12:18Z</dcterms:modified>
</cp:coreProperties>
</file>